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9" r:id="rId3"/>
    <p:sldId id="2147376195" r:id="rId4"/>
    <p:sldId id="783" r:id="rId5"/>
    <p:sldId id="708" r:id="rId6"/>
    <p:sldId id="261" r:id="rId7"/>
    <p:sldId id="2147376210" r:id="rId8"/>
    <p:sldId id="719" r:id="rId9"/>
    <p:sldId id="2147376211" r:id="rId10"/>
    <p:sldId id="2147376212" r:id="rId11"/>
    <p:sldId id="2147376223" r:id="rId12"/>
    <p:sldId id="2147376219" r:id="rId13"/>
    <p:sldId id="2147376217" r:id="rId14"/>
    <p:sldId id="2147376220" r:id="rId15"/>
    <p:sldId id="2147376215" r:id="rId16"/>
    <p:sldId id="2147376224" r:id="rId17"/>
    <p:sldId id="2147376222" r:id="rId18"/>
    <p:sldId id="2147376218" r:id="rId19"/>
    <p:sldId id="214737622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88" d="100"/>
          <a:sy n="88" d="100"/>
        </p:scale>
        <p:origin x="-22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svg"/><Relationship Id="rId1" Type="http://schemas.openxmlformats.org/officeDocument/2006/relationships/image" Target="../media/image7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E4A26B-C798-4514-84D3-6BB3A4D0A17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4540DCD-5B34-4118-B691-D9491A0A9DE8}">
      <dgm:prSet/>
      <dgm:spPr/>
      <dgm:t>
        <a:bodyPr/>
        <a:lstStyle/>
        <a:p>
          <a:pPr>
            <a:lnSpc>
              <a:spcPct val="100000"/>
            </a:lnSpc>
          </a:pPr>
          <a:r>
            <a:rPr lang="en-US" dirty="0"/>
            <a:t>BMT-</a:t>
          </a:r>
          <a:r>
            <a:rPr lang="en-US" dirty="0" err="1"/>
            <a:t>nin</a:t>
          </a:r>
          <a:r>
            <a:rPr lang="en-US" dirty="0"/>
            <a:t> </a:t>
          </a:r>
          <a:r>
            <a:rPr lang="en-US" dirty="0" err="1"/>
            <a:t>İqlim</a:t>
          </a:r>
          <a:r>
            <a:rPr lang="en-US" dirty="0"/>
            <a:t> </a:t>
          </a:r>
          <a:r>
            <a:rPr lang="en-US" dirty="0" err="1"/>
            <a:t>dəyişmələri</a:t>
          </a:r>
          <a:r>
            <a:rPr lang="en-US" dirty="0"/>
            <a:t> </a:t>
          </a:r>
          <a:r>
            <a:rPr lang="en-US" dirty="0" err="1"/>
            <a:t>haqqında</a:t>
          </a:r>
          <a:r>
            <a:rPr lang="en-US" dirty="0"/>
            <a:t> </a:t>
          </a:r>
          <a:r>
            <a:rPr lang="en-US" dirty="0" err="1"/>
            <a:t>Çərçivə</a:t>
          </a:r>
          <a:r>
            <a:rPr lang="en-US" dirty="0"/>
            <a:t> </a:t>
          </a:r>
          <a:r>
            <a:rPr lang="en-US" dirty="0" err="1"/>
            <a:t>Konvensiyasına</a:t>
          </a:r>
          <a:r>
            <a:rPr lang="en-US" dirty="0"/>
            <a:t> (UNFCCC) </a:t>
          </a:r>
          <a:r>
            <a:rPr lang="en-US" dirty="0" err="1"/>
            <a:t>əsasən</a:t>
          </a:r>
          <a:r>
            <a:rPr lang="en-US" dirty="0"/>
            <a:t>, </a:t>
          </a:r>
          <a:r>
            <a:rPr lang="en-US" dirty="0" err="1"/>
            <a:t>iqlim</a:t>
          </a:r>
          <a:r>
            <a:rPr lang="en-US" dirty="0"/>
            <a:t> </a:t>
          </a:r>
          <a:r>
            <a:rPr lang="en-US" dirty="0" err="1"/>
            <a:t>dəyişmələri</a:t>
          </a:r>
          <a:r>
            <a:rPr lang="en-US" dirty="0"/>
            <a:t> </a:t>
          </a:r>
          <a:r>
            <a:rPr lang="en-US" dirty="0" err="1"/>
            <a:t>atmosferin</a:t>
          </a:r>
          <a:r>
            <a:rPr lang="en-US" dirty="0"/>
            <a:t> </a:t>
          </a:r>
          <a:r>
            <a:rPr lang="en-US" dirty="0" err="1"/>
            <a:t>tərkibini</a:t>
          </a:r>
          <a:r>
            <a:rPr lang="en-US" dirty="0"/>
            <a:t> </a:t>
          </a:r>
          <a:r>
            <a:rPr lang="en-US" dirty="0" err="1"/>
            <a:t>dəyişdirən</a:t>
          </a:r>
          <a:r>
            <a:rPr lang="en-US" dirty="0"/>
            <a:t> </a:t>
          </a:r>
          <a:r>
            <a:rPr lang="en-US" dirty="0" err="1"/>
            <a:t>və</a:t>
          </a:r>
          <a:r>
            <a:rPr lang="en-US" dirty="0"/>
            <a:t> </a:t>
          </a:r>
          <a:r>
            <a:rPr lang="en-US" dirty="0" err="1"/>
            <a:t>insan</a:t>
          </a:r>
          <a:r>
            <a:rPr lang="en-US" dirty="0"/>
            <a:t> </a:t>
          </a:r>
          <a:r>
            <a:rPr lang="en-US" dirty="0" err="1"/>
            <a:t>fəaliyyətinə</a:t>
          </a:r>
          <a:r>
            <a:rPr lang="en-US" dirty="0"/>
            <a:t> </a:t>
          </a:r>
          <a:r>
            <a:rPr lang="en-US" dirty="0" err="1"/>
            <a:t>birbaşa</a:t>
          </a:r>
          <a:r>
            <a:rPr lang="en-US" dirty="0"/>
            <a:t> </a:t>
          </a:r>
          <a:r>
            <a:rPr lang="en-US" dirty="0" err="1"/>
            <a:t>və</a:t>
          </a:r>
          <a:r>
            <a:rPr lang="en-US" dirty="0"/>
            <a:t> </a:t>
          </a:r>
          <a:r>
            <a:rPr lang="en-US" dirty="0" err="1"/>
            <a:t>ya</a:t>
          </a:r>
          <a:r>
            <a:rPr lang="en-US" dirty="0"/>
            <a:t> </a:t>
          </a:r>
          <a:r>
            <a:rPr lang="en-US" dirty="0" err="1"/>
            <a:t>dolayı</a:t>
          </a:r>
          <a:r>
            <a:rPr lang="en-US" dirty="0"/>
            <a:t> </a:t>
          </a:r>
          <a:r>
            <a:rPr lang="en-US" dirty="0" err="1"/>
            <a:t>yolla</a:t>
          </a:r>
          <a:r>
            <a:rPr lang="en-US" dirty="0"/>
            <a:t> </a:t>
          </a:r>
          <a:r>
            <a:rPr lang="en-US" dirty="0" err="1"/>
            <a:t>təsir</a:t>
          </a:r>
          <a:r>
            <a:rPr lang="en-US" dirty="0"/>
            <a:t> </a:t>
          </a:r>
          <a:r>
            <a:rPr lang="en-US" dirty="0" err="1"/>
            <a:t>edən</a:t>
          </a:r>
          <a:r>
            <a:rPr lang="en-US" dirty="0"/>
            <a:t> </a:t>
          </a:r>
          <a:r>
            <a:rPr lang="en-US" dirty="0" err="1"/>
            <a:t>bir</a:t>
          </a:r>
          <a:r>
            <a:rPr lang="en-US" dirty="0"/>
            <a:t> </a:t>
          </a:r>
          <a:r>
            <a:rPr lang="en-US" dirty="0" err="1"/>
            <a:t>amildir</a:t>
          </a:r>
          <a:endParaRPr lang="en-US" dirty="0"/>
        </a:p>
      </dgm:t>
    </dgm:pt>
    <dgm:pt modelId="{2F874CE0-9C25-41BE-BCC2-5743C511D7B5}" type="parTrans" cxnId="{71CBEA1A-6835-40D4-9571-5084E77BEA5D}">
      <dgm:prSet/>
      <dgm:spPr/>
      <dgm:t>
        <a:bodyPr/>
        <a:lstStyle/>
        <a:p>
          <a:endParaRPr lang="en-US"/>
        </a:p>
      </dgm:t>
    </dgm:pt>
    <dgm:pt modelId="{2EAC55C3-B036-4D16-8CDA-E2450D23E4B5}" type="sibTrans" cxnId="{71CBEA1A-6835-40D4-9571-5084E77BEA5D}">
      <dgm:prSet/>
      <dgm:spPr/>
      <dgm:t>
        <a:bodyPr/>
        <a:lstStyle/>
        <a:p>
          <a:endParaRPr lang="en-US"/>
        </a:p>
      </dgm:t>
    </dgm:pt>
    <dgm:pt modelId="{1E2720DD-9D5B-4C52-98A4-FFABEBEFDC65}">
      <dgm:prSet/>
      <dgm:spPr/>
      <dgm:t>
        <a:bodyPr/>
        <a:lstStyle/>
        <a:p>
          <a:pPr>
            <a:lnSpc>
              <a:spcPct val="100000"/>
            </a:lnSpc>
          </a:pPr>
          <a:r>
            <a:rPr lang="en-US" dirty="0" err="1"/>
            <a:t>Qlobal</a:t>
          </a:r>
          <a:r>
            <a:rPr lang="en-US" dirty="0"/>
            <a:t> </a:t>
          </a:r>
          <a:r>
            <a:rPr lang="en-US" dirty="0" err="1"/>
            <a:t>iqlim</a:t>
          </a:r>
          <a:r>
            <a:rPr lang="en-US" dirty="0"/>
            <a:t> </a:t>
          </a:r>
          <a:r>
            <a:rPr lang="en-US" dirty="0" err="1"/>
            <a:t>dəyişmələri</a:t>
          </a:r>
          <a:r>
            <a:rPr lang="en-US" dirty="0"/>
            <a:t> </a:t>
          </a:r>
          <a:r>
            <a:rPr lang="en-US" dirty="0" err="1"/>
            <a:t>dedikdə</a:t>
          </a:r>
          <a:r>
            <a:rPr lang="en-US" dirty="0"/>
            <a:t>, </a:t>
          </a:r>
          <a:r>
            <a:rPr lang="az-Latn-AZ" b="1" dirty="0"/>
            <a:t>mədən</a:t>
          </a:r>
          <a:r>
            <a:rPr lang="en-US" b="1" dirty="0"/>
            <a:t> </a:t>
          </a:r>
          <a:r>
            <a:rPr lang="en-US" b="1" dirty="0" err="1"/>
            <a:t>yanacaqların</a:t>
          </a:r>
          <a:r>
            <a:rPr lang="en-US" b="1" dirty="0"/>
            <a:t> </a:t>
          </a:r>
          <a:r>
            <a:rPr lang="en-US" b="1" dirty="0" err="1"/>
            <a:t>istifadəsi</a:t>
          </a:r>
          <a:r>
            <a:rPr lang="en-US" b="1" dirty="0"/>
            <a:t>, </a:t>
          </a:r>
          <a:r>
            <a:rPr lang="en-US" b="1" dirty="0" err="1"/>
            <a:t>torpaqdan</a:t>
          </a:r>
          <a:r>
            <a:rPr lang="en-US" b="1" dirty="0"/>
            <a:t> </a:t>
          </a:r>
          <a:r>
            <a:rPr lang="en-US" b="1" dirty="0" err="1"/>
            <a:t>istifadənin</a:t>
          </a:r>
          <a:r>
            <a:rPr lang="en-US" b="1" dirty="0"/>
            <a:t> </a:t>
          </a:r>
          <a:r>
            <a:rPr lang="en-US" b="1" dirty="0" err="1"/>
            <a:t>dəyişməsi</a:t>
          </a:r>
          <a:r>
            <a:rPr lang="en-US" b="1" dirty="0"/>
            <a:t>, </a:t>
          </a:r>
          <a:r>
            <a:rPr lang="en-US" b="1" dirty="0" err="1"/>
            <a:t>meşələrin</a:t>
          </a:r>
          <a:r>
            <a:rPr lang="en-US" b="1" dirty="0"/>
            <a:t> </a:t>
          </a:r>
          <a:r>
            <a:rPr lang="en-US" b="1" dirty="0" err="1"/>
            <a:t>qırılması</a:t>
          </a:r>
          <a:r>
            <a:rPr lang="en-US" b="1" dirty="0"/>
            <a:t> </a:t>
          </a:r>
          <a:r>
            <a:rPr lang="en-US" b="1" dirty="0" err="1"/>
            <a:t>və</a:t>
          </a:r>
          <a:r>
            <a:rPr lang="en-US" b="1" dirty="0"/>
            <a:t> </a:t>
          </a:r>
          <a:r>
            <a:rPr lang="en-US" b="1" dirty="0" err="1"/>
            <a:t>sənaye</a:t>
          </a:r>
          <a:r>
            <a:rPr lang="en-US" b="1" dirty="0"/>
            <a:t> </a:t>
          </a:r>
          <a:r>
            <a:rPr lang="en-US" b="1" dirty="0" err="1"/>
            <a:t>prosesləri</a:t>
          </a:r>
          <a:r>
            <a:rPr lang="en-US" b="1" dirty="0"/>
            <a:t> </a:t>
          </a:r>
          <a:r>
            <a:rPr lang="en-US" b="1" dirty="0" err="1"/>
            <a:t>kimi</a:t>
          </a:r>
          <a:r>
            <a:rPr lang="en-US" b="1" dirty="0"/>
            <a:t> </a:t>
          </a:r>
          <a:r>
            <a:rPr lang="en-US" b="1" dirty="0" err="1"/>
            <a:t>insan</a:t>
          </a:r>
          <a:r>
            <a:rPr lang="en-US" b="1" dirty="0"/>
            <a:t> </a:t>
          </a:r>
          <a:r>
            <a:rPr lang="en-US" b="1" dirty="0" err="1"/>
            <a:t>fəaliyyəti</a:t>
          </a:r>
          <a:r>
            <a:rPr lang="en-US" b="1" dirty="0"/>
            <a:t> </a:t>
          </a:r>
          <a:r>
            <a:rPr lang="en-US" dirty="0" err="1"/>
            <a:t>nəticəsində</a:t>
          </a:r>
          <a:r>
            <a:rPr lang="en-US" dirty="0"/>
            <a:t> </a:t>
          </a:r>
          <a:r>
            <a:rPr lang="en-US" dirty="0" err="1"/>
            <a:t>atmosferə</a:t>
          </a:r>
          <a:r>
            <a:rPr lang="en-US" dirty="0"/>
            <a:t> </a:t>
          </a:r>
          <a:r>
            <a:rPr lang="en-US" dirty="0" err="1"/>
            <a:t>buraxılan</a:t>
          </a:r>
          <a:r>
            <a:rPr lang="en-US" dirty="0"/>
            <a:t> </a:t>
          </a:r>
          <a:r>
            <a:rPr lang="en-US" dirty="0" err="1"/>
            <a:t>istixana</a:t>
          </a:r>
          <a:r>
            <a:rPr lang="en-US" dirty="0"/>
            <a:t> </a:t>
          </a:r>
          <a:r>
            <a:rPr lang="en-US" dirty="0" err="1"/>
            <a:t>qazlarının</a:t>
          </a:r>
          <a:r>
            <a:rPr lang="en-US" dirty="0"/>
            <a:t> </a:t>
          </a:r>
          <a:r>
            <a:rPr lang="en-US" dirty="0" err="1"/>
            <a:t>yığılmasının</a:t>
          </a:r>
          <a:r>
            <a:rPr lang="en-US" dirty="0"/>
            <a:t> </a:t>
          </a:r>
          <a:r>
            <a:rPr lang="en-US" dirty="0" err="1"/>
            <a:t>sürətlə</a:t>
          </a:r>
          <a:r>
            <a:rPr lang="en-US" dirty="0"/>
            <a:t> </a:t>
          </a:r>
          <a:r>
            <a:rPr lang="en-US" dirty="0" err="1"/>
            <a:t>artması</a:t>
          </a:r>
          <a:r>
            <a:rPr lang="en-US" dirty="0"/>
            <a:t> </a:t>
          </a:r>
          <a:r>
            <a:rPr lang="en-US" dirty="0" err="1"/>
            <a:t>nəticəsində</a:t>
          </a:r>
          <a:r>
            <a:rPr lang="en-US" dirty="0"/>
            <a:t> </a:t>
          </a:r>
          <a:r>
            <a:rPr lang="en-US" dirty="0" err="1"/>
            <a:t>yer</a:t>
          </a:r>
          <a:r>
            <a:rPr lang="en-US" dirty="0"/>
            <a:t> </a:t>
          </a:r>
          <a:r>
            <a:rPr lang="en-US" dirty="0" err="1"/>
            <a:t>səthinin</a:t>
          </a:r>
          <a:r>
            <a:rPr lang="en-US" dirty="0"/>
            <a:t> </a:t>
          </a:r>
          <a:r>
            <a:rPr lang="en-US" dirty="0" err="1"/>
            <a:t>orta</a:t>
          </a:r>
          <a:r>
            <a:rPr lang="en-US" dirty="0"/>
            <a:t> </a:t>
          </a:r>
          <a:r>
            <a:rPr lang="en-US" dirty="0" err="1"/>
            <a:t>temperaturunun</a:t>
          </a:r>
          <a:r>
            <a:rPr lang="en-US" dirty="0"/>
            <a:t> </a:t>
          </a:r>
          <a:r>
            <a:rPr lang="en-US" dirty="0" err="1"/>
            <a:t>artması</a:t>
          </a:r>
          <a:r>
            <a:rPr lang="en-US" dirty="0"/>
            <a:t> </a:t>
          </a:r>
          <a:r>
            <a:rPr lang="en-US" dirty="0" err="1"/>
            <a:t>və</a:t>
          </a:r>
          <a:r>
            <a:rPr lang="en-US" dirty="0"/>
            <a:t> </a:t>
          </a:r>
          <a:r>
            <a:rPr lang="en-US" dirty="0" err="1"/>
            <a:t>iqlimin</a:t>
          </a:r>
          <a:r>
            <a:rPr lang="en-US" dirty="0"/>
            <a:t> </a:t>
          </a:r>
          <a:r>
            <a:rPr lang="en-US" dirty="0" err="1"/>
            <a:t>dəyişməsi</a:t>
          </a:r>
          <a:r>
            <a:rPr lang="en-US" dirty="0"/>
            <a:t> </a:t>
          </a:r>
          <a:r>
            <a:rPr lang="en-US" dirty="0" err="1"/>
            <a:t>nəzərdə</a:t>
          </a:r>
          <a:r>
            <a:rPr lang="en-US" dirty="0"/>
            <a:t> </a:t>
          </a:r>
          <a:r>
            <a:rPr lang="en-US" dirty="0" err="1"/>
            <a:t>tutulur</a:t>
          </a:r>
          <a:r>
            <a:rPr lang="tr-TR" dirty="0"/>
            <a:t>.</a:t>
          </a:r>
          <a:endParaRPr lang="en-US" dirty="0"/>
        </a:p>
      </dgm:t>
    </dgm:pt>
    <dgm:pt modelId="{21982DE0-41B5-4551-BD6E-D200E6ECB2DD}" type="parTrans" cxnId="{D6950DDE-D2F4-4E14-BC23-905055C89791}">
      <dgm:prSet/>
      <dgm:spPr/>
      <dgm:t>
        <a:bodyPr/>
        <a:lstStyle/>
        <a:p>
          <a:endParaRPr lang="en-US"/>
        </a:p>
      </dgm:t>
    </dgm:pt>
    <dgm:pt modelId="{9A0D4751-74A2-42F8-85C2-D9C4619043C6}" type="sibTrans" cxnId="{D6950DDE-D2F4-4E14-BC23-905055C89791}">
      <dgm:prSet/>
      <dgm:spPr/>
      <dgm:t>
        <a:bodyPr/>
        <a:lstStyle/>
        <a:p>
          <a:endParaRPr lang="en-US"/>
        </a:p>
      </dgm:t>
    </dgm:pt>
    <dgm:pt modelId="{AF3F6054-B541-432A-87E2-E1B52BAFDC9B}" type="pres">
      <dgm:prSet presAssocID="{48E4A26B-C798-4514-84D3-6BB3A4D0A17D}" presName="root" presStyleCnt="0">
        <dgm:presLayoutVars>
          <dgm:dir/>
          <dgm:resizeHandles val="exact"/>
        </dgm:presLayoutVars>
      </dgm:prSet>
      <dgm:spPr/>
      <dgm:t>
        <a:bodyPr/>
        <a:lstStyle/>
        <a:p>
          <a:endParaRPr lang="ru-RU"/>
        </a:p>
      </dgm:t>
    </dgm:pt>
    <dgm:pt modelId="{046B8D9D-2756-4BC6-B05C-26FDDECD8C04}" type="pres">
      <dgm:prSet presAssocID="{94540DCD-5B34-4118-B691-D9491A0A9DE8}" presName="compNode" presStyleCnt="0"/>
      <dgm:spPr/>
    </dgm:pt>
    <dgm:pt modelId="{8BEB3334-1272-4468-B409-E93B14953E4E}" type="pres">
      <dgm:prSet presAssocID="{94540DCD-5B34-4118-B691-D9491A0A9DE8}" presName="bgRect" presStyleLbl="bgShp" presStyleIdx="0" presStyleCnt="2" custScaleY="145371"/>
      <dgm:spPr/>
    </dgm:pt>
    <dgm:pt modelId="{7409F862-2C6D-4C9D-921E-62A97DD61915}" type="pres">
      <dgm:prSet presAssocID="{94540DCD-5B34-4118-B691-D9491A0A9DE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xmlns="" id="0" name="" descr="Rainy scene"/>
        </a:ext>
      </dgm:extLst>
    </dgm:pt>
    <dgm:pt modelId="{7CE5B656-9D4D-4104-9087-3F29F7583C9D}" type="pres">
      <dgm:prSet presAssocID="{94540DCD-5B34-4118-B691-D9491A0A9DE8}" presName="spaceRect" presStyleCnt="0"/>
      <dgm:spPr/>
    </dgm:pt>
    <dgm:pt modelId="{01119918-3F58-483D-BD0F-BBE09FBDD049}" type="pres">
      <dgm:prSet presAssocID="{94540DCD-5B34-4118-B691-D9491A0A9DE8}" presName="parTx" presStyleLbl="revTx" presStyleIdx="0" presStyleCnt="2">
        <dgm:presLayoutVars>
          <dgm:chMax val="0"/>
          <dgm:chPref val="0"/>
        </dgm:presLayoutVars>
      </dgm:prSet>
      <dgm:spPr/>
      <dgm:t>
        <a:bodyPr/>
        <a:lstStyle/>
        <a:p>
          <a:endParaRPr lang="ru-RU"/>
        </a:p>
      </dgm:t>
    </dgm:pt>
    <dgm:pt modelId="{3055F138-909E-47C0-8132-6022E262132D}" type="pres">
      <dgm:prSet presAssocID="{2EAC55C3-B036-4D16-8CDA-E2450D23E4B5}" presName="sibTrans" presStyleCnt="0"/>
      <dgm:spPr/>
    </dgm:pt>
    <dgm:pt modelId="{39230900-CBBD-4C88-80A1-8D0FB64CD56F}" type="pres">
      <dgm:prSet presAssocID="{1E2720DD-9D5B-4C52-98A4-FFABEBEFDC65}" presName="compNode" presStyleCnt="0"/>
      <dgm:spPr/>
    </dgm:pt>
    <dgm:pt modelId="{40613FDC-9CA1-4169-8147-75014A53E91C}" type="pres">
      <dgm:prSet presAssocID="{1E2720DD-9D5B-4C52-98A4-FFABEBEFDC65}" presName="bgRect" presStyleLbl="bgShp" presStyleIdx="1" presStyleCnt="2"/>
      <dgm:spPr/>
    </dgm:pt>
    <dgm:pt modelId="{5E2306EE-5BB6-483B-9CA9-FA96E3F1562D}" type="pres">
      <dgm:prSet presAssocID="{1E2720DD-9D5B-4C52-98A4-FFABEBEFDC6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xmlns="" id="0" name="" descr="Thermometer"/>
        </a:ext>
      </dgm:extLst>
    </dgm:pt>
    <dgm:pt modelId="{9A3ED264-0E29-425C-B38F-AEB847DF46F8}" type="pres">
      <dgm:prSet presAssocID="{1E2720DD-9D5B-4C52-98A4-FFABEBEFDC65}" presName="spaceRect" presStyleCnt="0"/>
      <dgm:spPr/>
    </dgm:pt>
    <dgm:pt modelId="{02869E47-07B4-493B-9FCF-3422F24C0186}" type="pres">
      <dgm:prSet presAssocID="{1E2720DD-9D5B-4C52-98A4-FFABEBEFDC65}" presName="parTx" presStyleLbl="revTx" presStyleIdx="1" presStyleCnt="2">
        <dgm:presLayoutVars>
          <dgm:chMax val="0"/>
          <dgm:chPref val="0"/>
        </dgm:presLayoutVars>
      </dgm:prSet>
      <dgm:spPr/>
      <dgm:t>
        <a:bodyPr/>
        <a:lstStyle/>
        <a:p>
          <a:endParaRPr lang="ru-RU"/>
        </a:p>
      </dgm:t>
    </dgm:pt>
  </dgm:ptLst>
  <dgm:cxnLst>
    <dgm:cxn modelId="{FB595BBD-17EB-4384-88D7-6AB33A109857}" type="presOf" srcId="{94540DCD-5B34-4118-B691-D9491A0A9DE8}" destId="{01119918-3F58-483D-BD0F-BBE09FBDD049}" srcOrd="0" destOrd="0" presId="urn:microsoft.com/office/officeart/2018/2/layout/IconVerticalSolidList"/>
    <dgm:cxn modelId="{E758CB97-B45B-4E7A-8848-A38DC58B6210}" type="presOf" srcId="{48E4A26B-C798-4514-84D3-6BB3A4D0A17D}" destId="{AF3F6054-B541-432A-87E2-E1B52BAFDC9B}" srcOrd="0" destOrd="0" presId="urn:microsoft.com/office/officeart/2018/2/layout/IconVerticalSolidList"/>
    <dgm:cxn modelId="{71CBEA1A-6835-40D4-9571-5084E77BEA5D}" srcId="{48E4A26B-C798-4514-84D3-6BB3A4D0A17D}" destId="{94540DCD-5B34-4118-B691-D9491A0A9DE8}" srcOrd="0" destOrd="0" parTransId="{2F874CE0-9C25-41BE-BCC2-5743C511D7B5}" sibTransId="{2EAC55C3-B036-4D16-8CDA-E2450D23E4B5}"/>
    <dgm:cxn modelId="{D6950DDE-D2F4-4E14-BC23-905055C89791}" srcId="{48E4A26B-C798-4514-84D3-6BB3A4D0A17D}" destId="{1E2720DD-9D5B-4C52-98A4-FFABEBEFDC65}" srcOrd="1" destOrd="0" parTransId="{21982DE0-41B5-4551-BD6E-D200E6ECB2DD}" sibTransId="{9A0D4751-74A2-42F8-85C2-D9C4619043C6}"/>
    <dgm:cxn modelId="{93A458F7-01B1-47D0-A0F1-37C658EF0CAE}" type="presOf" srcId="{1E2720DD-9D5B-4C52-98A4-FFABEBEFDC65}" destId="{02869E47-07B4-493B-9FCF-3422F24C0186}" srcOrd="0" destOrd="0" presId="urn:microsoft.com/office/officeart/2018/2/layout/IconVerticalSolidList"/>
    <dgm:cxn modelId="{00D745F9-E62A-4FAE-BB45-9410CE1D4CF8}" type="presParOf" srcId="{AF3F6054-B541-432A-87E2-E1B52BAFDC9B}" destId="{046B8D9D-2756-4BC6-B05C-26FDDECD8C04}" srcOrd="0" destOrd="0" presId="urn:microsoft.com/office/officeart/2018/2/layout/IconVerticalSolidList"/>
    <dgm:cxn modelId="{2AF3792E-537D-42AB-B93D-07E0F0CD43A1}" type="presParOf" srcId="{046B8D9D-2756-4BC6-B05C-26FDDECD8C04}" destId="{8BEB3334-1272-4468-B409-E93B14953E4E}" srcOrd="0" destOrd="0" presId="urn:microsoft.com/office/officeart/2018/2/layout/IconVerticalSolidList"/>
    <dgm:cxn modelId="{4A702120-684F-45C6-AE63-48E22832C09D}" type="presParOf" srcId="{046B8D9D-2756-4BC6-B05C-26FDDECD8C04}" destId="{7409F862-2C6D-4C9D-921E-62A97DD61915}" srcOrd="1" destOrd="0" presId="urn:microsoft.com/office/officeart/2018/2/layout/IconVerticalSolidList"/>
    <dgm:cxn modelId="{5700AFBA-B06C-463F-A8D9-BA974CA5021D}" type="presParOf" srcId="{046B8D9D-2756-4BC6-B05C-26FDDECD8C04}" destId="{7CE5B656-9D4D-4104-9087-3F29F7583C9D}" srcOrd="2" destOrd="0" presId="urn:microsoft.com/office/officeart/2018/2/layout/IconVerticalSolidList"/>
    <dgm:cxn modelId="{15C252E7-C878-4C14-81C7-E21E9313DBC3}" type="presParOf" srcId="{046B8D9D-2756-4BC6-B05C-26FDDECD8C04}" destId="{01119918-3F58-483D-BD0F-BBE09FBDD049}" srcOrd="3" destOrd="0" presId="urn:microsoft.com/office/officeart/2018/2/layout/IconVerticalSolidList"/>
    <dgm:cxn modelId="{FC907103-BBD1-46BA-94A5-B81207F0E768}" type="presParOf" srcId="{AF3F6054-B541-432A-87E2-E1B52BAFDC9B}" destId="{3055F138-909E-47C0-8132-6022E262132D}" srcOrd="1" destOrd="0" presId="urn:microsoft.com/office/officeart/2018/2/layout/IconVerticalSolidList"/>
    <dgm:cxn modelId="{671C75E5-B143-4356-A843-405750896031}" type="presParOf" srcId="{AF3F6054-B541-432A-87E2-E1B52BAFDC9B}" destId="{39230900-CBBD-4C88-80A1-8D0FB64CD56F}" srcOrd="2" destOrd="0" presId="urn:microsoft.com/office/officeart/2018/2/layout/IconVerticalSolidList"/>
    <dgm:cxn modelId="{B771AA8B-5707-465B-987E-A0D183D02F98}" type="presParOf" srcId="{39230900-CBBD-4C88-80A1-8D0FB64CD56F}" destId="{40613FDC-9CA1-4169-8147-75014A53E91C}" srcOrd="0" destOrd="0" presId="urn:microsoft.com/office/officeart/2018/2/layout/IconVerticalSolidList"/>
    <dgm:cxn modelId="{BAE39D5A-B15F-4217-AAF9-2AB5C36288D9}" type="presParOf" srcId="{39230900-CBBD-4C88-80A1-8D0FB64CD56F}" destId="{5E2306EE-5BB6-483B-9CA9-FA96E3F1562D}" srcOrd="1" destOrd="0" presId="urn:microsoft.com/office/officeart/2018/2/layout/IconVerticalSolidList"/>
    <dgm:cxn modelId="{25D95C02-A36C-4FE0-B620-5F62F892382D}" type="presParOf" srcId="{39230900-CBBD-4C88-80A1-8D0FB64CD56F}" destId="{9A3ED264-0E29-425C-B38F-AEB847DF46F8}" srcOrd="2" destOrd="0" presId="urn:microsoft.com/office/officeart/2018/2/layout/IconVerticalSolidList"/>
    <dgm:cxn modelId="{9BE6747E-3701-4E0A-8D99-F004B8F9EF19}" type="presParOf" srcId="{39230900-CBBD-4C88-80A1-8D0FB64CD56F}" destId="{02869E47-07B4-493B-9FCF-3422F24C0186}"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B3334-1272-4468-B409-E93B14953E4E}">
      <dsp:nvSpPr>
        <dsp:cNvPr id="0" name=""/>
        <dsp:cNvSpPr/>
      </dsp:nvSpPr>
      <dsp:spPr>
        <a:xfrm>
          <a:off x="0" y="513851"/>
          <a:ext cx="10880332" cy="23728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09F862-2C6D-4C9D-921E-62A97DD61915}">
      <dsp:nvSpPr>
        <dsp:cNvPr id="0" name=""/>
        <dsp:cNvSpPr/>
      </dsp:nvSpPr>
      <dsp:spPr>
        <a:xfrm>
          <a:off x="493755" y="1251391"/>
          <a:ext cx="897737" cy="8977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119918-3F58-483D-BD0F-BBE09FBDD049}">
      <dsp:nvSpPr>
        <dsp:cNvPr id="0" name=""/>
        <dsp:cNvSpPr/>
      </dsp:nvSpPr>
      <dsp:spPr>
        <a:xfrm>
          <a:off x="1885248" y="884135"/>
          <a:ext cx="8995083" cy="1632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46" tIns="172746" rIns="172746" bIns="172746" numCol="1" spcCol="1270" anchor="ctr" anchorCtr="0">
          <a:noAutofit/>
        </a:bodyPr>
        <a:lstStyle/>
        <a:p>
          <a:pPr marL="0" lvl="0" indent="0" algn="l" defTabSz="844550">
            <a:lnSpc>
              <a:spcPct val="100000"/>
            </a:lnSpc>
            <a:spcBef>
              <a:spcPct val="0"/>
            </a:spcBef>
            <a:spcAft>
              <a:spcPct val="35000"/>
            </a:spcAft>
            <a:buNone/>
          </a:pPr>
          <a:r>
            <a:rPr lang="en-US" sz="1900" kern="1200" dirty="0"/>
            <a:t>BMT-</a:t>
          </a:r>
          <a:r>
            <a:rPr lang="en-US" sz="1900" kern="1200" dirty="0" err="1"/>
            <a:t>nin</a:t>
          </a:r>
          <a:r>
            <a:rPr lang="en-US" sz="1900" kern="1200" dirty="0"/>
            <a:t> </a:t>
          </a:r>
          <a:r>
            <a:rPr lang="en-US" sz="1900" kern="1200" dirty="0" err="1"/>
            <a:t>İqlim</a:t>
          </a:r>
          <a:r>
            <a:rPr lang="en-US" sz="1900" kern="1200" dirty="0"/>
            <a:t> </a:t>
          </a:r>
          <a:r>
            <a:rPr lang="en-US" sz="1900" kern="1200" dirty="0" err="1"/>
            <a:t>dəyişmələri</a:t>
          </a:r>
          <a:r>
            <a:rPr lang="en-US" sz="1900" kern="1200" dirty="0"/>
            <a:t> </a:t>
          </a:r>
          <a:r>
            <a:rPr lang="en-US" sz="1900" kern="1200" dirty="0" err="1"/>
            <a:t>haqqında</a:t>
          </a:r>
          <a:r>
            <a:rPr lang="en-US" sz="1900" kern="1200" dirty="0"/>
            <a:t> </a:t>
          </a:r>
          <a:r>
            <a:rPr lang="en-US" sz="1900" kern="1200" dirty="0" err="1"/>
            <a:t>Çərçivə</a:t>
          </a:r>
          <a:r>
            <a:rPr lang="en-US" sz="1900" kern="1200" dirty="0"/>
            <a:t> </a:t>
          </a:r>
          <a:r>
            <a:rPr lang="en-US" sz="1900" kern="1200" dirty="0" err="1"/>
            <a:t>Konvensiyasına</a:t>
          </a:r>
          <a:r>
            <a:rPr lang="en-US" sz="1900" kern="1200" dirty="0"/>
            <a:t> (UNFCCC) </a:t>
          </a:r>
          <a:r>
            <a:rPr lang="en-US" sz="1900" kern="1200" dirty="0" err="1"/>
            <a:t>əsasən</a:t>
          </a:r>
          <a:r>
            <a:rPr lang="en-US" sz="1900" kern="1200" dirty="0"/>
            <a:t>, </a:t>
          </a:r>
          <a:r>
            <a:rPr lang="en-US" sz="1900" kern="1200" dirty="0" err="1"/>
            <a:t>iqlim</a:t>
          </a:r>
          <a:r>
            <a:rPr lang="en-US" sz="1900" kern="1200" dirty="0"/>
            <a:t> </a:t>
          </a:r>
          <a:r>
            <a:rPr lang="en-US" sz="1900" kern="1200" dirty="0" err="1"/>
            <a:t>dəyişmələri</a:t>
          </a:r>
          <a:r>
            <a:rPr lang="en-US" sz="1900" kern="1200" dirty="0"/>
            <a:t> </a:t>
          </a:r>
          <a:r>
            <a:rPr lang="en-US" sz="1900" kern="1200" dirty="0" err="1"/>
            <a:t>atmosferin</a:t>
          </a:r>
          <a:r>
            <a:rPr lang="en-US" sz="1900" kern="1200" dirty="0"/>
            <a:t> </a:t>
          </a:r>
          <a:r>
            <a:rPr lang="en-US" sz="1900" kern="1200" dirty="0" err="1"/>
            <a:t>tərkibini</a:t>
          </a:r>
          <a:r>
            <a:rPr lang="en-US" sz="1900" kern="1200" dirty="0"/>
            <a:t> </a:t>
          </a:r>
          <a:r>
            <a:rPr lang="en-US" sz="1900" kern="1200" dirty="0" err="1"/>
            <a:t>dəyişdirən</a:t>
          </a:r>
          <a:r>
            <a:rPr lang="en-US" sz="1900" kern="1200" dirty="0"/>
            <a:t> </a:t>
          </a:r>
          <a:r>
            <a:rPr lang="en-US" sz="1900" kern="1200" dirty="0" err="1"/>
            <a:t>və</a:t>
          </a:r>
          <a:r>
            <a:rPr lang="en-US" sz="1900" kern="1200" dirty="0"/>
            <a:t> </a:t>
          </a:r>
          <a:r>
            <a:rPr lang="en-US" sz="1900" kern="1200" dirty="0" err="1"/>
            <a:t>insan</a:t>
          </a:r>
          <a:r>
            <a:rPr lang="en-US" sz="1900" kern="1200" dirty="0"/>
            <a:t> </a:t>
          </a:r>
          <a:r>
            <a:rPr lang="en-US" sz="1900" kern="1200" dirty="0" err="1"/>
            <a:t>fəaliyyətinə</a:t>
          </a:r>
          <a:r>
            <a:rPr lang="en-US" sz="1900" kern="1200" dirty="0"/>
            <a:t> </a:t>
          </a:r>
          <a:r>
            <a:rPr lang="en-US" sz="1900" kern="1200" dirty="0" err="1"/>
            <a:t>birbaşa</a:t>
          </a:r>
          <a:r>
            <a:rPr lang="en-US" sz="1900" kern="1200" dirty="0"/>
            <a:t> </a:t>
          </a:r>
          <a:r>
            <a:rPr lang="en-US" sz="1900" kern="1200" dirty="0" err="1"/>
            <a:t>və</a:t>
          </a:r>
          <a:r>
            <a:rPr lang="en-US" sz="1900" kern="1200" dirty="0"/>
            <a:t> </a:t>
          </a:r>
          <a:r>
            <a:rPr lang="en-US" sz="1900" kern="1200" dirty="0" err="1"/>
            <a:t>ya</a:t>
          </a:r>
          <a:r>
            <a:rPr lang="en-US" sz="1900" kern="1200" dirty="0"/>
            <a:t> </a:t>
          </a:r>
          <a:r>
            <a:rPr lang="en-US" sz="1900" kern="1200" dirty="0" err="1"/>
            <a:t>dolayı</a:t>
          </a:r>
          <a:r>
            <a:rPr lang="en-US" sz="1900" kern="1200" dirty="0"/>
            <a:t> </a:t>
          </a:r>
          <a:r>
            <a:rPr lang="en-US" sz="1900" kern="1200" dirty="0" err="1"/>
            <a:t>yolla</a:t>
          </a:r>
          <a:r>
            <a:rPr lang="en-US" sz="1900" kern="1200" dirty="0"/>
            <a:t> </a:t>
          </a:r>
          <a:r>
            <a:rPr lang="en-US" sz="1900" kern="1200" dirty="0" err="1"/>
            <a:t>təsir</a:t>
          </a:r>
          <a:r>
            <a:rPr lang="en-US" sz="1900" kern="1200" dirty="0"/>
            <a:t> </a:t>
          </a:r>
          <a:r>
            <a:rPr lang="en-US" sz="1900" kern="1200" dirty="0" err="1"/>
            <a:t>edən</a:t>
          </a:r>
          <a:r>
            <a:rPr lang="en-US" sz="1900" kern="1200" dirty="0"/>
            <a:t> </a:t>
          </a:r>
          <a:r>
            <a:rPr lang="en-US" sz="1900" kern="1200" dirty="0" err="1"/>
            <a:t>bir</a:t>
          </a:r>
          <a:r>
            <a:rPr lang="en-US" sz="1900" kern="1200" dirty="0"/>
            <a:t> </a:t>
          </a:r>
          <a:r>
            <a:rPr lang="en-US" sz="1900" kern="1200" dirty="0" err="1"/>
            <a:t>amildir</a:t>
          </a:r>
          <a:endParaRPr lang="en-US" sz="1900" kern="1200" dirty="0"/>
        </a:p>
      </dsp:txBody>
      <dsp:txXfrm>
        <a:off x="1885248" y="884135"/>
        <a:ext cx="8995083" cy="1632249"/>
      </dsp:txXfrm>
    </dsp:sp>
    <dsp:sp modelId="{40613FDC-9CA1-4169-8147-75014A53E91C}">
      <dsp:nvSpPr>
        <dsp:cNvPr id="0" name=""/>
        <dsp:cNvSpPr/>
      </dsp:nvSpPr>
      <dsp:spPr>
        <a:xfrm>
          <a:off x="0" y="3294731"/>
          <a:ext cx="10880332" cy="16322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2306EE-5BB6-483B-9CA9-FA96E3F1562D}">
      <dsp:nvSpPr>
        <dsp:cNvPr id="0" name=""/>
        <dsp:cNvSpPr/>
      </dsp:nvSpPr>
      <dsp:spPr>
        <a:xfrm>
          <a:off x="493755" y="3661987"/>
          <a:ext cx="897737" cy="8977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869E47-07B4-493B-9FCF-3422F24C0186}">
      <dsp:nvSpPr>
        <dsp:cNvPr id="0" name=""/>
        <dsp:cNvSpPr/>
      </dsp:nvSpPr>
      <dsp:spPr>
        <a:xfrm>
          <a:off x="1885248" y="3294731"/>
          <a:ext cx="8995083" cy="1632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46" tIns="172746" rIns="172746" bIns="172746" numCol="1" spcCol="1270" anchor="ctr" anchorCtr="0">
          <a:noAutofit/>
        </a:bodyPr>
        <a:lstStyle/>
        <a:p>
          <a:pPr marL="0" lvl="0" indent="0" algn="l" defTabSz="844550">
            <a:lnSpc>
              <a:spcPct val="100000"/>
            </a:lnSpc>
            <a:spcBef>
              <a:spcPct val="0"/>
            </a:spcBef>
            <a:spcAft>
              <a:spcPct val="35000"/>
            </a:spcAft>
            <a:buNone/>
          </a:pPr>
          <a:r>
            <a:rPr lang="en-US" sz="1900" kern="1200" dirty="0" err="1"/>
            <a:t>Qlobal</a:t>
          </a:r>
          <a:r>
            <a:rPr lang="en-US" sz="1900" kern="1200" dirty="0"/>
            <a:t> </a:t>
          </a:r>
          <a:r>
            <a:rPr lang="en-US" sz="1900" kern="1200" dirty="0" err="1"/>
            <a:t>iqlim</a:t>
          </a:r>
          <a:r>
            <a:rPr lang="en-US" sz="1900" kern="1200" dirty="0"/>
            <a:t> </a:t>
          </a:r>
          <a:r>
            <a:rPr lang="en-US" sz="1900" kern="1200" dirty="0" err="1"/>
            <a:t>dəyişmələri</a:t>
          </a:r>
          <a:r>
            <a:rPr lang="en-US" sz="1900" kern="1200" dirty="0"/>
            <a:t> </a:t>
          </a:r>
          <a:r>
            <a:rPr lang="en-US" sz="1900" kern="1200" dirty="0" err="1"/>
            <a:t>dedikdə</a:t>
          </a:r>
          <a:r>
            <a:rPr lang="en-US" sz="1900" kern="1200" dirty="0"/>
            <a:t>, </a:t>
          </a:r>
          <a:r>
            <a:rPr lang="az-Latn-AZ" sz="1900" b="1" kern="1200" dirty="0"/>
            <a:t>mədən</a:t>
          </a:r>
          <a:r>
            <a:rPr lang="en-US" sz="1900" b="1" kern="1200" dirty="0"/>
            <a:t> </a:t>
          </a:r>
          <a:r>
            <a:rPr lang="en-US" sz="1900" b="1" kern="1200" dirty="0" err="1"/>
            <a:t>yanacaqların</a:t>
          </a:r>
          <a:r>
            <a:rPr lang="en-US" sz="1900" b="1" kern="1200" dirty="0"/>
            <a:t> </a:t>
          </a:r>
          <a:r>
            <a:rPr lang="en-US" sz="1900" b="1" kern="1200" dirty="0" err="1"/>
            <a:t>istifadəsi</a:t>
          </a:r>
          <a:r>
            <a:rPr lang="en-US" sz="1900" b="1" kern="1200" dirty="0"/>
            <a:t>, </a:t>
          </a:r>
          <a:r>
            <a:rPr lang="en-US" sz="1900" b="1" kern="1200" dirty="0" err="1"/>
            <a:t>torpaqdan</a:t>
          </a:r>
          <a:r>
            <a:rPr lang="en-US" sz="1900" b="1" kern="1200" dirty="0"/>
            <a:t> </a:t>
          </a:r>
          <a:r>
            <a:rPr lang="en-US" sz="1900" b="1" kern="1200" dirty="0" err="1"/>
            <a:t>istifadənin</a:t>
          </a:r>
          <a:r>
            <a:rPr lang="en-US" sz="1900" b="1" kern="1200" dirty="0"/>
            <a:t> </a:t>
          </a:r>
          <a:r>
            <a:rPr lang="en-US" sz="1900" b="1" kern="1200" dirty="0" err="1"/>
            <a:t>dəyişməsi</a:t>
          </a:r>
          <a:r>
            <a:rPr lang="en-US" sz="1900" b="1" kern="1200" dirty="0"/>
            <a:t>, </a:t>
          </a:r>
          <a:r>
            <a:rPr lang="en-US" sz="1900" b="1" kern="1200" dirty="0" err="1"/>
            <a:t>meşələrin</a:t>
          </a:r>
          <a:r>
            <a:rPr lang="en-US" sz="1900" b="1" kern="1200" dirty="0"/>
            <a:t> </a:t>
          </a:r>
          <a:r>
            <a:rPr lang="en-US" sz="1900" b="1" kern="1200" dirty="0" err="1"/>
            <a:t>qırılması</a:t>
          </a:r>
          <a:r>
            <a:rPr lang="en-US" sz="1900" b="1" kern="1200" dirty="0"/>
            <a:t> </a:t>
          </a:r>
          <a:r>
            <a:rPr lang="en-US" sz="1900" b="1" kern="1200" dirty="0" err="1"/>
            <a:t>və</a:t>
          </a:r>
          <a:r>
            <a:rPr lang="en-US" sz="1900" b="1" kern="1200" dirty="0"/>
            <a:t> </a:t>
          </a:r>
          <a:r>
            <a:rPr lang="en-US" sz="1900" b="1" kern="1200" dirty="0" err="1"/>
            <a:t>sənaye</a:t>
          </a:r>
          <a:r>
            <a:rPr lang="en-US" sz="1900" b="1" kern="1200" dirty="0"/>
            <a:t> </a:t>
          </a:r>
          <a:r>
            <a:rPr lang="en-US" sz="1900" b="1" kern="1200" dirty="0" err="1"/>
            <a:t>prosesləri</a:t>
          </a:r>
          <a:r>
            <a:rPr lang="en-US" sz="1900" b="1" kern="1200" dirty="0"/>
            <a:t> </a:t>
          </a:r>
          <a:r>
            <a:rPr lang="en-US" sz="1900" b="1" kern="1200" dirty="0" err="1"/>
            <a:t>kimi</a:t>
          </a:r>
          <a:r>
            <a:rPr lang="en-US" sz="1900" b="1" kern="1200" dirty="0"/>
            <a:t> </a:t>
          </a:r>
          <a:r>
            <a:rPr lang="en-US" sz="1900" b="1" kern="1200" dirty="0" err="1"/>
            <a:t>insan</a:t>
          </a:r>
          <a:r>
            <a:rPr lang="en-US" sz="1900" b="1" kern="1200" dirty="0"/>
            <a:t> </a:t>
          </a:r>
          <a:r>
            <a:rPr lang="en-US" sz="1900" b="1" kern="1200" dirty="0" err="1"/>
            <a:t>fəaliyyəti</a:t>
          </a:r>
          <a:r>
            <a:rPr lang="en-US" sz="1900" b="1" kern="1200" dirty="0"/>
            <a:t> </a:t>
          </a:r>
          <a:r>
            <a:rPr lang="en-US" sz="1900" kern="1200" dirty="0" err="1"/>
            <a:t>nəticəsində</a:t>
          </a:r>
          <a:r>
            <a:rPr lang="en-US" sz="1900" kern="1200" dirty="0"/>
            <a:t> </a:t>
          </a:r>
          <a:r>
            <a:rPr lang="en-US" sz="1900" kern="1200" dirty="0" err="1"/>
            <a:t>atmosferə</a:t>
          </a:r>
          <a:r>
            <a:rPr lang="en-US" sz="1900" kern="1200" dirty="0"/>
            <a:t> </a:t>
          </a:r>
          <a:r>
            <a:rPr lang="en-US" sz="1900" kern="1200" dirty="0" err="1"/>
            <a:t>buraxılan</a:t>
          </a:r>
          <a:r>
            <a:rPr lang="en-US" sz="1900" kern="1200" dirty="0"/>
            <a:t> </a:t>
          </a:r>
          <a:r>
            <a:rPr lang="en-US" sz="1900" kern="1200" dirty="0" err="1"/>
            <a:t>istixana</a:t>
          </a:r>
          <a:r>
            <a:rPr lang="en-US" sz="1900" kern="1200" dirty="0"/>
            <a:t> </a:t>
          </a:r>
          <a:r>
            <a:rPr lang="en-US" sz="1900" kern="1200" dirty="0" err="1"/>
            <a:t>qazlarının</a:t>
          </a:r>
          <a:r>
            <a:rPr lang="en-US" sz="1900" kern="1200" dirty="0"/>
            <a:t> </a:t>
          </a:r>
          <a:r>
            <a:rPr lang="en-US" sz="1900" kern="1200" dirty="0" err="1"/>
            <a:t>yığılmasının</a:t>
          </a:r>
          <a:r>
            <a:rPr lang="en-US" sz="1900" kern="1200" dirty="0"/>
            <a:t> </a:t>
          </a:r>
          <a:r>
            <a:rPr lang="en-US" sz="1900" kern="1200" dirty="0" err="1"/>
            <a:t>sürətlə</a:t>
          </a:r>
          <a:r>
            <a:rPr lang="en-US" sz="1900" kern="1200" dirty="0"/>
            <a:t> </a:t>
          </a:r>
          <a:r>
            <a:rPr lang="en-US" sz="1900" kern="1200" dirty="0" err="1"/>
            <a:t>artması</a:t>
          </a:r>
          <a:r>
            <a:rPr lang="en-US" sz="1900" kern="1200" dirty="0"/>
            <a:t> </a:t>
          </a:r>
          <a:r>
            <a:rPr lang="en-US" sz="1900" kern="1200" dirty="0" err="1"/>
            <a:t>nəticəsində</a:t>
          </a:r>
          <a:r>
            <a:rPr lang="en-US" sz="1900" kern="1200" dirty="0"/>
            <a:t> </a:t>
          </a:r>
          <a:r>
            <a:rPr lang="en-US" sz="1900" kern="1200" dirty="0" err="1"/>
            <a:t>yer</a:t>
          </a:r>
          <a:r>
            <a:rPr lang="en-US" sz="1900" kern="1200" dirty="0"/>
            <a:t> </a:t>
          </a:r>
          <a:r>
            <a:rPr lang="en-US" sz="1900" kern="1200" dirty="0" err="1"/>
            <a:t>səthinin</a:t>
          </a:r>
          <a:r>
            <a:rPr lang="en-US" sz="1900" kern="1200" dirty="0"/>
            <a:t> </a:t>
          </a:r>
          <a:r>
            <a:rPr lang="en-US" sz="1900" kern="1200" dirty="0" err="1"/>
            <a:t>orta</a:t>
          </a:r>
          <a:r>
            <a:rPr lang="en-US" sz="1900" kern="1200" dirty="0"/>
            <a:t> </a:t>
          </a:r>
          <a:r>
            <a:rPr lang="en-US" sz="1900" kern="1200" dirty="0" err="1"/>
            <a:t>temperaturunun</a:t>
          </a:r>
          <a:r>
            <a:rPr lang="en-US" sz="1900" kern="1200" dirty="0"/>
            <a:t> </a:t>
          </a:r>
          <a:r>
            <a:rPr lang="en-US" sz="1900" kern="1200" dirty="0" err="1"/>
            <a:t>artması</a:t>
          </a:r>
          <a:r>
            <a:rPr lang="en-US" sz="1900" kern="1200" dirty="0"/>
            <a:t> </a:t>
          </a:r>
          <a:r>
            <a:rPr lang="en-US" sz="1900" kern="1200" dirty="0" err="1"/>
            <a:t>və</a:t>
          </a:r>
          <a:r>
            <a:rPr lang="en-US" sz="1900" kern="1200" dirty="0"/>
            <a:t> </a:t>
          </a:r>
          <a:r>
            <a:rPr lang="en-US" sz="1900" kern="1200" dirty="0" err="1"/>
            <a:t>iqlimin</a:t>
          </a:r>
          <a:r>
            <a:rPr lang="en-US" sz="1900" kern="1200" dirty="0"/>
            <a:t> </a:t>
          </a:r>
          <a:r>
            <a:rPr lang="en-US" sz="1900" kern="1200" dirty="0" err="1"/>
            <a:t>dəyişməsi</a:t>
          </a:r>
          <a:r>
            <a:rPr lang="en-US" sz="1900" kern="1200" dirty="0"/>
            <a:t> </a:t>
          </a:r>
          <a:r>
            <a:rPr lang="en-US" sz="1900" kern="1200" dirty="0" err="1"/>
            <a:t>nəzərdə</a:t>
          </a:r>
          <a:r>
            <a:rPr lang="en-US" sz="1900" kern="1200" dirty="0"/>
            <a:t> </a:t>
          </a:r>
          <a:r>
            <a:rPr lang="en-US" sz="1900" kern="1200" dirty="0" err="1"/>
            <a:t>tutulur</a:t>
          </a:r>
          <a:r>
            <a:rPr lang="tr-TR" sz="1900" kern="1200" dirty="0"/>
            <a:t>.</a:t>
          </a:r>
          <a:endParaRPr lang="en-US" sz="1900" kern="1200" dirty="0"/>
        </a:p>
      </dsp:txBody>
      <dsp:txXfrm>
        <a:off x="1885248" y="3294731"/>
        <a:ext cx="8995083" cy="163224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E9F77-A107-4F65-8132-1DF8C198451F}" type="datetimeFigureOut">
              <a:rPr lang="en-US" smtClean="0"/>
              <a:pPr/>
              <a:t>7/10/2024</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85EB9-48DA-4EBE-915B-816D6FE7839E}" type="slidenum">
              <a:rPr lang="en-US" smtClean="0"/>
              <a:pPr/>
              <a:t>‹#›</a:t>
            </a:fld>
            <a:endParaRPr lang="en-US"/>
          </a:p>
        </p:txBody>
      </p:sp>
    </p:spTree>
    <p:extLst>
      <p:ext uri="{BB962C8B-B14F-4D97-AF65-F5344CB8AC3E}">
        <p14:creationId xmlns:p14="http://schemas.microsoft.com/office/powerpoint/2010/main" xmlns="" val="1099937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r>
              <a:rPr lang="en-US" dirty="0"/>
              <a:t>Overall caused by changes in the atmosphere – 2 major possibilities</a:t>
            </a:r>
          </a:p>
          <a:p>
            <a:pPr lvl="2" eaLnBrk="1" hangingPunct="1"/>
            <a:r>
              <a:rPr lang="en-US" dirty="0"/>
              <a:t>Natural causes</a:t>
            </a:r>
          </a:p>
          <a:p>
            <a:pPr lvl="3" eaLnBrk="1" hangingPunct="1"/>
            <a:r>
              <a:rPr lang="en-US" dirty="0"/>
              <a:t>Volcanoes – release gases and particles into the air</a:t>
            </a:r>
          </a:p>
          <a:p>
            <a:pPr lvl="3" eaLnBrk="1" hangingPunct="1"/>
            <a:r>
              <a:rPr lang="en-US" dirty="0"/>
              <a:t>Plate tectonic changes – changing the location of landmasses on Earth affects wind and current patterns, which create climate patterns</a:t>
            </a:r>
          </a:p>
          <a:p>
            <a:pPr lvl="3" eaLnBrk="1" hangingPunct="1"/>
            <a:r>
              <a:rPr lang="en-US" dirty="0"/>
              <a:t>Solar changes – the sun can become hotter or cooler over time as it ages</a:t>
            </a:r>
          </a:p>
          <a:p>
            <a:pPr lvl="3" eaLnBrk="1" hangingPunct="1"/>
            <a:r>
              <a:rPr lang="en-US" dirty="0"/>
              <a:t>Orbit changes – Earth</a:t>
            </a:r>
            <a:r>
              <a:rPr lang="en-US" altLang="en-US" dirty="0"/>
              <a:t>’</a:t>
            </a:r>
            <a:r>
              <a:rPr lang="en-US" dirty="0"/>
              <a:t>s orbit does occasionally change, but it happens very slowly, over tens to hundreds of thousands of years.</a:t>
            </a:r>
          </a:p>
          <a:p>
            <a:pPr lvl="2" eaLnBrk="1" hangingPunct="1"/>
            <a:r>
              <a:rPr lang="en-US" dirty="0"/>
              <a:t>Human activities – any activities that release </a:t>
            </a:r>
            <a:r>
              <a:rPr lang="en-US" altLang="en-US" dirty="0"/>
              <a:t>“</a:t>
            </a:r>
            <a:r>
              <a:rPr lang="en-US" dirty="0"/>
              <a:t>greenhouse gases</a:t>
            </a:r>
            <a:r>
              <a:rPr lang="en-US" altLang="en-US" dirty="0"/>
              <a:t>”</a:t>
            </a:r>
            <a:r>
              <a:rPr lang="en-US" dirty="0"/>
              <a:t> into the atmosphere</a:t>
            </a:r>
          </a:p>
          <a:p>
            <a:pPr lvl="3" eaLnBrk="1" hangingPunct="1"/>
            <a:r>
              <a:rPr lang="en-US" dirty="0"/>
              <a:t>Includes burning fossil fuels, burning forests or grasslands, industrial activities, agriculture</a:t>
            </a:r>
          </a:p>
          <a:p>
            <a:pPr eaLnBrk="1" hangingPunct="1">
              <a:spcBef>
                <a:spcPct val="0"/>
              </a:spcBef>
            </a:pPr>
            <a:endParaRPr lang="en-US" dirty="0"/>
          </a:p>
        </p:txBody>
      </p:sp>
      <p:sp>
        <p:nvSpPr>
          <p:cNvPr id="57347" name="Slide Number Placeholder 3"/>
          <p:cNvSpPr>
            <a:spLocks noGrp="1"/>
          </p:cNvSpPr>
          <p:nvPr>
            <p:ph type="sldNum" sz="quarter" idx="5"/>
          </p:nvPr>
        </p:nvSpPr>
        <p:spPr bwMode="auto">
          <a:noFill/>
          <a:ln>
            <a:miter lim="800000"/>
            <a:headEnd/>
            <a:tailEnd/>
          </a:ln>
        </p:spPr>
        <p:txBody>
          <a:bodyPr/>
          <a:lstStyle/>
          <a:p>
            <a:fld id="{3F0D34CF-7C80-43E9-B2B9-82708B476629}" type="slidenum">
              <a:rPr lang="en-US"/>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C7885EB9-48DA-4EBE-915B-816D6FE7839E}" type="slidenum">
              <a:rPr lang="en-US" smtClean="0"/>
              <a:pPr/>
              <a:t>11</a:t>
            </a:fld>
            <a:endParaRPr lang="en-US"/>
          </a:p>
        </p:txBody>
      </p:sp>
    </p:spTree>
    <p:extLst>
      <p:ext uri="{BB962C8B-B14F-4D97-AF65-F5344CB8AC3E}">
        <p14:creationId xmlns:p14="http://schemas.microsoft.com/office/powerpoint/2010/main" xmlns="" val="612385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5E9D1D5-EE1F-D6C1-D330-871188015E7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Подзаголовок 2">
            <a:extLst>
              <a:ext uri="{FF2B5EF4-FFF2-40B4-BE49-F238E27FC236}">
                <a16:creationId xmlns:a16="http://schemas.microsoft.com/office/drawing/2014/main" xmlns="" id="{DCE2CB45-B5AA-8136-44B3-CAB6BD59A8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Дата 3">
            <a:extLst>
              <a:ext uri="{FF2B5EF4-FFF2-40B4-BE49-F238E27FC236}">
                <a16:creationId xmlns:a16="http://schemas.microsoft.com/office/drawing/2014/main" xmlns="" id="{B34F0BB7-B45D-FA8C-8FFE-CB2F087B4B99}"/>
              </a:ext>
            </a:extLst>
          </p:cNvPr>
          <p:cNvSpPr>
            <a:spLocks noGrp="1"/>
          </p:cNvSpPr>
          <p:nvPr>
            <p:ph type="dt" sz="half" idx="10"/>
          </p:nvPr>
        </p:nvSpPr>
        <p:spPr/>
        <p:txBody>
          <a:bodyPr/>
          <a:lstStyle/>
          <a:p>
            <a:fld id="{BAE5411C-B9F1-459B-B64F-0BCA241CFDB5}" type="datetimeFigureOut">
              <a:rPr lang="en-US" smtClean="0"/>
              <a:pPr/>
              <a:t>7/10/2024</a:t>
            </a:fld>
            <a:endParaRPr lang="en-US"/>
          </a:p>
        </p:txBody>
      </p:sp>
      <p:sp>
        <p:nvSpPr>
          <p:cNvPr id="5" name="Нижний колонтитул 4">
            <a:extLst>
              <a:ext uri="{FF2B5EF4-FFF2-40B4-BE49-F238E27FC236}">
                <a16:creationId xmlns:a16="http://schemas.microsoft.com/office/drawing/2014/main" xmlns="" id="{4D6518FD-B83F-262C-E373-204AD9EA4F61}"/>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xmlns="" id="{FC978373-ED9B-FC09-5490-B9F748D44675}"/>
              </a:ext>
            </a:extLst>
          </p:cNvPr>
          <p:cNvSpPr>
            <a:spLocks noGrp="1"/>
          </p:cNvSpPr>
          <p:nvPr>
            <p:ph type="sldNum" sz="quarter" idx="12"/>
          </p:nvPr>
        </p:nvSpPr>
        <p:spPr/>
        <p:txBody>
          <a:bodyPr/>
          <a:lstStyle/>
          <a:p>
            <a:fld id="{83AF7C70-8D40-49F6-BE48-0DF088B7B3CE}" type="slidenum">
              <a:rPr lang="en-US" smtClean="0"/>
              <a:pPr/>
              <a:t>‹#›</a:t>
            </a:fld>
            <a:endParaRPr lang="en-US"/>
          </a:p>
        </p:txBody>
      </p:sp>
    </p:spTree>
    <p:extLst>
      <p:ext uri="{BB962C8B-B14F-4D97-AF65-F5344CB8AC3E}">
        <p14:creationId xmlns:p14="http://schemas.microsoft.com/office/powerpoint/2010/main" xmlns="" val="3290647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8DC8C0C-6344-6ED2-47D1-A1A3092B1CB0}"/>
              </a:ext>
            </a:extLst>
          </p:cNvPr>
          <p:cNvSpPr>
            <a:spLocks noGrp="1"/>
          </p:cNvSpPr>
          <p:nvPr>
            <p:ph type="title"/>
          </p:nvPr>
        </p:nvSpPr>
        <p:spPr/>
        <p:txBody>
          <a:bodyPr/>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xmlns="" id="{AFE38497-F638-E770-6486-53BD4F1690F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xmlns="" id="{7FF3877B-AFB2-FD82-D66D-4AB44287DFC0}"/>
              </a:ext>
            </a:extLst>
          </p:cNvPr>
          <p:cNvSpPr>
            <a:spLocks noGrp="1"/>
          </p:cNvSpPr>
          <p:nvPr>
            <p:ph type="dt" sz="half" idx="10"/>
          </p:nvPr>
        </p:nvSpPr>
        <p:spPr/>
        <p:txBody>
          <a:bodyPr/>
          <a:lstStyle/>
          <a:p>
            <a:fld id="{BAE5411C-B9F1-459B-B64F-0BCA241CFDB5}" type="datetimeFigureOut">
              <a:rPr lang="en-US" smtClean="0"/>
              <a:pPr/>
              <a:t>7/10/2024</a:t>
            </a:fld>
            <a:endParaRPr lang="en-US"/>
          </a:p>
        </p:txBody>
      </p:sp>
      <p:sp>
        <p:nvSpPr>
          <p:cNvPr id="5" name="Нижний колонтитул 4">
            <a:extLst>
              <a:ext uri="{FF2B5EF4-FFF2-40B4-BE49-F238E27FC236}">
                <a16:creationId xmlns:a16="http://schemas.microsoft.com/office/drawing/2014/main" xmlns="" id="{C54AFF77-DFF6-5C63-799B-23BFC3CAB1C7}"/>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xmlns="" id="{8327A4CF-8F9B-31C6-EE54-F891EA1E0415}"/>
              </a:ext>
            </a:extLst>
          </p:cNvPr>
          <p:cNvSpPr>
            <a:spLocks noGrp="1"/>
          </p:cNvSpPr>
          <p:nvPr>
            <p:ph type="sldNum" sz="quarter" idx="12"/>
          </p:nvPr>
        </p:nvSpPr>
        <p:spPr/>
        <p:txBody>
          <a:bodyPr/>
          <a:lstStyle/>
          <a:p>
            <a:fld id="{83AF7C70-8D40-49F6-BE48-0DF088B7B3CE}" type="slidenum">
              <a:rPr lang="en-US" smtClean="0"/>
              <a:pPr/>
              <a:t>‹#›</a:t>
            </a:fld>
            <a:endParaRPr lang="en-US"/>
          </a:p>
        </p:txBody>
      </p:sp>
    </p:spTree>
    <p:extLst>
      <p:ext uri="{BB962C8B-B14F-4D97-AF65-F5344CB8AC3E}">
        <p14:creationId xmlns:p14="http://schemas.microsoft.com/office/powerpoint/2010/main" xmlns="" val="58002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A88C3EB4-8523-523C-EDF8-383F49DD3605}"/>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xmlns="" id="{0933CDFE-5522-2BE5-794F-5B3B118F464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xmlns="" id="{2B9B89AB-8C93-CE06-4AA3-6E764CB4F1F5}"/>
              </a:ext>
            </a:extLst>
          </p:cNvPr>
          <p:cNvSpPr>
            <a:spLocks noGrp="1"/>
          </p:cNvSpPr>
          <p:nvPr>
            <p:ph type="dt" sz="half" idx="10"/>
          </p:nvPr>
        </p:nvSpPr>
        <p:spPr/>
        <p:txBody>
          <a:bodyPr/>
          <a:lstStyle/>
          <a:p>
            <a:fld id="{BAE5411C-B9F1-459B-B64F-0BCA241CFDB5}" type="datetimeFigureOut">
              <a:rPr lang="en-US" smtClean="0"/>
              <a:pPr/>
              <a:t>7/10/2024</a:t>
            </a:fld>
            <a:endParaRPr lang="en-US"/>
          </a:p>
        </p:txBody>
      </p:sp>
      <p:sp>
        <p:nvSpPr>
          <p:cNvPr id="5" name="Нижний колонтитул 4">
            <a:extLst>
              <a:ext uri="{FF2B5EF4-FFF2-40B4-BE49-F238E27FC236}">
                <a16:creationId xmlns:a16="http://schemas.microsoft.com/office/drawing/2014/main" xmlns="" id="{3167F575-61CF-2E6F-6188-AD3622CD843B}"/>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xmlns="" id="{6141EC7F-B0F3-43A7-D991-04908DD06D6A}"/>
              </a:ext>
            </a:extLst>
          </p:cNvPr>
          <p:cNvSpPr>
            <a:spLocks noGrp="1"/>
          </p:cNvSpPr>
          <p:nvPr>
            <p:ph type="sldNum" sz="quarter" idx="12"/>
          </p:nvPr>
        </p:nvSpPr>
        <p:spPr/>
        <p:txBody>
          <a:bodyPr/>
          <a:lstStyle/>
          <a:p>
            <a:fld id="{83AF7C70-8D40-49F6-BE48-0DF088B7B3CE}" type="slidenum">
              <a:rPr lang="en-US" smtClean="0"/>
              <a:pPr/>
              <a:t>‹#›</a:t>
            </a:fld>
            <a:endParaRPr lang="en-US"/>
          </a:p>
        </p:txBody>
      </p:sp>
    </p:spTree>
    <p:extLst>
      <p:ext uri="{BB962C8B-B14F-4D97-AF65-F5344CB8AC3E}">
        <p14:creationId xmlns:p14="http://schemas.microsoft.com/office/powerpoint/2010/main" xmlns="" val="35591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12B1BBE-C2D4-6BA3-20D7-2514094E21D8}"/>
              </a:ext>
            </a:extLst>
          </p:cNvPr>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0" y="0"/>
            <a:ext cx="12192000" cy="1009649"/>
          </a:xfrm>
          <a:prstGeom prst="rect">
            <a:avLst/>
          </a:prstGeom>
        </p:spPr>
      </p:pic>
      <p:sp>
        <p:nvSpPr>
          <p:cNvPr id="3" name="TextBox 2">
            <a:extLst>
              <a:ext uri="{FF2B5EF4-FFF2-40B4-BE49-F238E27FC236}">
                <a16:creationId xmlns:a16="http://schemas.microsoft.com/office/drawing/2014/main" xmlns="" id="{7DB338B7-941E-F799-5B52-E94173202A6B}"/>
              </a:ext>
            </a:extLst>
          </p:cNvPr>
          <p:cNvSpPr txBox="1"/>
          <p:nvPr userDrawn="1">
            <p:extLst>
              <p:ext uri="{1162E1C5-73C7-4A58-AE30-91384D911F3F}">
                <p184:classification xmlns:p184="http://schemas.microsoft.com/office/powerpoint/2018/4/main" xmlns="" val="ftr"/>
              </p:ext>
            </p:extLst>
          </p:nvPr>
        </p:nvSpPr>
        <p:spPr>
          <a:xfrm>
            <a:off x="111760" y="6721475"/>
            <a:ext cx="6127750" cy="107722"/>
          </a:xfrm>
          <a:prstGeom prst="rect">
            <a:avLst/>
          </a:prstGeom>
        </p:spPr>
        <p:txBody>
          <a:bodyPr horzOverflow="overflow" lIns="0" tIns="0" rIns="0" bIns="0">
            <a:spAutoFit/>
          </a:bodyPr>
          <a:lstStyle/>
          <a:p>
            <a:pPr algn="l"/>
            <a:r>
              <a:rPr lang="en-US" sz="700">
                <a:solidFill>
                  <a:schemeClr val="bg1">
                    <a:lumMod val="65000"/>
                  </a:schemeClr>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xmlns="" val="459908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AD6D3A6-916D-43EF-B1B1-6A13ABB739F7}" type="slidenum">
              <a:rPr lang="en-US"/>
              <a:pPr/>
              <a:t>‹#›</a:t>
            </a:fld>
            <a:endParaRPr lang="en-US"/>
          </a:p>
        </p:txBody>
      </p:sp>
    </p:spTree>
    <p:extLst>
      <p:ext uri="{BB962C8B-B14F-4D97-AF65-F5344CB8AC3E}">
        <p14:creationId xmlns:p14="http://schemas.microsoft.com/office/powerpoint/2010/main" xmlns="" val="57378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419A8FD-5DB4-328E-8060-93F5C98C0B79}"/>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xmlns="" id="{815FAE84-C95B-C308-00E1-85C26F7D226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xmlns="" id="{4FCE96B2-CD21-72AB-179F-3F1ADE73238F}"/>
              </a:ext>
            </a:extLst>
          </p:cNvPr>
          <p:cNvSpPr>
            <a:spLocks noGrp="1"/>
          </p:cNvSpPr>
          <p:nvPr>
            <p:ph type="dt" sz="half" idx="10"/>
          </p:nvPr>
        </p:nvSpPr>
        <p:spPr/>
        <p:txBody>
          <a:bodyPr/>
          <a:lstStyle/>
          <a:p>
            <a:fld id="{BAE5411C-B9F1-459B-B64F-0BCA241CFDB5}" type="datetimeFigureOut">
              <a:rPr lang="en-US" smtClean="0"/>
              <a:pPr/>
              <a:t>7/10/2024</a:t>
            </a:fld>
            <a:endParaRPr lang="en-US"/>
          </a:p>
        </p:txBody>
      </p:sp>
      <p:sp>
        <p:nvSpPr>
          <p:cNvPr id="5" name="Нижний колонтитул 4">
            <a:extLst>
              <a:ext uri="{FF2B5EF4-FFF2-40B4-BE49-F238E27FC236}">
                <a16:creationId xmlns:a16="http://schemas.microsoft.com/office/drawing/2014/main" xmlns="" id="{E3CB79A3-E5EB-D0BE-B157-B659831739F6}"/>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xmlns="" id="{5D8009B7-4E38-42E9-AF46-B7E24188D691}"/>
              </a:ext>
            </a:extLst>
          </p:cNvPr>
          <p:cNvSpPr>
            <a:spLocks noGrp="1"/>
          </p:cNvSpPr>
          <p:nvPr>
            <p:ph type="sldNum" sz="quarter" idx="12"/>
          </p:nvPr>
        </p:nvSpPr>
        <p:spPr/>
        <p:txBody>
          <a:bodyPr/>
          <a:lstStyle/>
          <a:p>
            <a:fld id="{83AF7C70-8D40-49F6-BE48-0DF088B7B3CE}" type="slidenum">
              <a:rPr lang="en-US" smtClean="0"/>
              <a:pPr/>
              <a:t>‹#›</a:t>
            </a:fld>
            <a:endParaRPr lang="en-US"/>
          </a:p>
        </p:txBody>
      </p:sp>
    </p:spTree>
    <p:extLst>
      <p:ext uri="{BB962C8B-B14F-4D97-AF65-F5344CB8AC3E}">
        <p14:creationId xmlns:p14="http://schemas.microsoft.com/office/powerpoint/2010/main" xmlns="" val="189480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9508DA9-EC94-4AE9-EAC4-8716C74FDBE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Текст 2">
            <a:extLst>
              <a:ext uri="{FF2B5EF4-FFF2-40B4-BE49-F238E27FC236}">
                <a16:creationId xmlns:a16="http://schemas.microsoft.com/office/drawing/2014/main" xmlns="" id="{87657543-B0B5-AA93-99E5-2A4C112D97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4CAD9F02-D4AE-9835-4E07-049A1E3F896B}"/>
              </a:ext>
            </a:extLst>
          </p:cNvPr>
          <p:cNvSpPr>
            <a:spLocks noGrp="1"/>
          </p:cNvSpPr>
          <p:nvPr>
            <p:ph type="dt" sz="half" idx="10"/>
          </p:nvPr>
        </p:nvSpPr>
        <p:spPr/>
        <p:txBody>
          <a:bodyPr/>
          <a:lstStyle/>
          <a:p>
            <a:fld id="{BAE5411C-B9F1-459B-B64F-0BCA241CFDB5}" type="datetimeFigureOut">
              <a:rPr lang="en-US" smtClean="0"/>
              <a:pPr/>
              <a:t>7/10/2024</a:t>
            </a:fld>
            <a:endParaRPr lang="en-US"/>
          </a:p>
        </p:txBody>
      </p:sp>
      <p:sp>
        <p:nvSpPr>
          <p:cNvPr id="5" name="Нижний колонтитул 4">
            <a:extLst>
              <a:ext uri="{FF2B5EF4-FFF2-40B4-BE49-F238E27FC236}">
                <a16:creationId xmlns:a16="http://schemas.microsoft.com/office/drawing/2014/main" xmlns="" id="{B0E8AB94-0413-5C4F-AC15-22959D5213D5}"/>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xmlns="" id="{2764EF66-B120-D649-1BEB-FBA3F8F6CE76}"/>
              </a:ext>
            </a:extLst>
          </p:cNvPr>
          <p:cNvSpPr>
            <a:spLocks noGrp="1"/>
          </p:cNvSpPr>
          <p:nvPr>
            <p:ph type="sldNum" sz="quarter" idx="12"/>
          </p:nvPr>
        </p:nvSpPr>
        <p:spPr/>
        <p:txBody>
          <a:bodyPr/>
          <a:lstStyle/>
          <a:p>
            <a:fld id="{83AF7C70-8D40-49F6-BE48-0DF088B7B3CE}" type="slidenum">
              <a:rPr lang="en-US" smtClean="0"/>
              <a:pPr/>
              <a:t>‹#›</a:t>
            </a:fld>
            <a:endParaRPr lang="en-US"/>
          </a:p>
        </p:txBody>
      </p:sp>
    </p:spTree>
    <p:extLst>
      <p:ext uri="{BB962C8B-B14F-4D97-AF65-F5344CB8AC3E}">
        <p14:creationId xmlns:p14="http://schemas.microsoft.com/office/powerpoint/2010/main" xmlns="" val="3612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CF1B4A0-6D20-F459-34BB-44003B48E877}"/>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xmlns="" id="{DE5DAB75-30A0-1430-B095-870652A9AD7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a:extLst>
              <a:ext uri="{FF2B5EF4-FFF2-40B4-BE49-F238E27FC236}">
                <a16:creationId xmlns:a16="http://schemas.microsoft.com/office/drawing/2014/main" xmlns="" id="{6F611DFE-037A-8089-7401-2AABC9CEC6B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a:extLst>
              <a:ext uri="{FF2B5EF4-FFF2-40B4-BE49-F238E27FC236}">
                <a16:creationId xmlns:a16="http://schemas.microsoft.com/office/drawing/2014/main" xmlns="" id="{0569D934-1DE6-A64B-F845-F48D1BCD526F}"/>
              </a:ext>
            </a:extLst>
          </p:cNvPr>
          <p:cNvSpPr>
            <a:spLocks noGrp="1"/>
          </p:cNvSpPr>
          <p:nvPr>
            <p:ph type="dt" sz="half" idx="10"/>
          </p:nvPr>
        </p:nvSpPr>
        <p:spPr/>
        <p:txBody>
          <a:bodyPr/>
          <a:lstStyle/>
          <a:p>
            <a:fld id="{BAE5411C-B9F1-459B-B64F-0BCA241CFDB5}" type="datetimeFigureOut">
              <a:rPr lang="en-US" smtClean="0"/>
              <a:pPr/>
              <a:t>7/10/2024</a:t>
            </a:fld>
            <a:endParaRPr lang="en-US"/>
          </a:p>
        </p:txBody>
      </p:sp>
      <p:sp>
        <p:nvSpPr>
          <p:cNvPr id="6" name="Нижний колонтитул 5">
            <a:extLst>
              <a:ext uri="{FF2B5EF4-FFF2-40B4-BE49-F238E27FC236}">
                <a16:creationId xmlns:a16="http://schemas.microsoft.com/office/drawing/2014/main" xmlns="" id="{61CEEB73-E0A1-53B2-219F-41C80C6816F2}"/>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xmlns="" id="{FCBC6746-44C5-33A3-9CF2-3B14C46321B5}"/>
              </a:ext>
            </a:extLst>
          </p:cNvPr>
          <p:cNvSpPr>
            <a:spLocks noGrp="1"/>
          </p:cNvSpPr>
          <p:nvPr>
            <p:ph type="sldNum" sz="quarter" idx="12"/>
          </p:nvPr>
        </p:nvSpPr>
        <p:spPr/>
        <p:txBody>
          <a:bodyPr/>
          <a:lstStyle/>
          <a:p>
            <a:fld id="{83AF7C70-8D40-49F6-BE48-0DF088B7B3CE}" type="slidenum">
              <a:rPr lang="en-US" smtClean="0"/>
              <a:pPr/>
              <a:t>‹#›</a:t>
            </a:fld>
            <a:endParaRPr lang="en-US"/>
          </a:p>
        </p:txBody>
      </p:sp>
    </p:spTree>
    <p:extLst>
      <p:ext uri="{BB962C8B-B14F-4D97-AF65-F5344CB8AC3E}">
        <p14:creationId xmlns:p14="http://schemas.microsoft.com/office/powerpoint/2010/main" xmlns="" val="188599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BA99B01-1D0C-B755-0A2D-AE31BB25848F}"/>
              </a:ext>
            </a:extLst>
          </p:cNvPr>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Текст 2">
            <a:extLst>
              <a:ext uri="{FF2B5EF4-FFF2-40B4-BE49-F238E27FC236}">
                <a16:creationId xmlns:a16="http://schemas.microsoft.com/office/drawing/2014/main" xmlns="" id="{E7F80549-890D-A9EE-F642-475391B9F8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2E292B09-6BD3-AF3D-418A-EDC65FF9ACA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a:extLst>
              <a:ext uri="{FF2B5EF4-FFF2-40B4-BE49-F238E27FC236}">
                <a16:creationId xmlns:a16="http://schemas.microsoft.com/office/drawing/2014/main" xmlns="" id="{7B770492-CF3D-1F2C-D3EF-A99626DD7F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C93F356C-3E7F-E54E-FCCF-3AC3759A6A8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a:extLst>
              <a:ext uri="{FF2B5EF4-FFF2-40B4-BE49-F238E27FC236}">
                <a16:creationId xmlns:a16="http://schemas.microsoft.com/office/drawing/2014/main" xmlns="" id="{0D30D343-12C2-56D2-B5DC-840E525DE6A2}"/>
              </a:ext>
            </a:extLst>
          </p:cNvPr>
          <p:cNvSpPr>
            <a:spLocks noGrp="1"/>
          </p:cNvSpPr>
          <p:nvPr>
            <p:ph type="dt" sz="half" idx="10"/>
          </p:nvPr>
        </p:nvSpPr>
        <p:spPr/>
        <p:txBody>
          <a:bodyPr/>
          <a:lstStyle/>
          <a:p>
            <a:fld id="{BAE5411C-B9F1-459B-B64F-0BCA241CFDB5}" type="datetimeFigureOut">
              <a:rPr lang="en-US" smtClean="0"/>
              <a:pPr/>
              <a:t>7/10/2024</a:t>
            </a:fld>
            <a:endParaRPr lang="en-US"/>
          </a:p>
        </p:txBody>
      </p:sp>
      <p:sp>
        <p:nvSpPr>
          <p:cNvPr id="8" name="Нижний колонтитул 7">
            <a:extLst>
              <a:ext uri="{FF2B5EF4-FFF2-40B4-BE49-F238E27FC236}">
                <a16:creationId xmlns:a16="http://schemas.microsoft.com/office/drawing/2014/main" xmlns="" id="{C0CCD122-E198-3552-C159-8DB15A2CCB91}"/>
              </a:ext>
            </a:extLst>
          </p:cNvPr>
          <p:cNvSpPr>
            <a:spLocks noGrp="1"/>
          </p:cNvSpPr>
          <p:nvPr>
            <p:ph type="ftr" sz="quarter" idx="11"/>
          </p:nvPr>
        </p:nvSpPr>
        <p:spPr/>
        <p:txBody>
          <a:bodyPr/>
          <a:lstStyle/>
          <a:p>
            <a:endParaRPr lang="en-US"/>
          </a:p>
        </p:txBody>
      </p:sp>
      <p:sp>
        <p:nvSpPr>
          <p:cNvPr id="9" name="Номер слайда 8">
            <a:extLst>
              <a:ext uri="{FF2B5EF4-FFF2-40B4-BE49-F238E27FC236}">
                <a16:creationId xmlns:a16="http://schemas.microsoft.com/office/drawing/2014/main" xmlns="" id="{A0DF34B8-1920-6ED6-7852-85D86D16DDFE}"/>
              </a:ext>
            </a:extLst>
          </p:cNvPr>
          <p:cNvSpPr>
            <a:spLocks noGrp="1"/>
          </p:cNvSpPr>
          <p:nvPr>
            <p:ph type="sldNum" sz="quarter" idx="12"/>
          </p:nvPr>
        </p:nvSpPr>
        <p:spPr/>
        <p:txBody>
          <a:bodyPr/>
          <a:lstStyle/>
          <a:p>
            <a:fld id="{83AF7C70-8D40-49F6-BE48-0DF088B7B3CE}" type="slidenum">
              <a:rPr lang="en-US" smtClean="0"/>
              <a:pPr/>
              <a:t>‹#›</a:t>
            </a:fld>
            <a:endParaRPr lang="en-US"/>
          </a:p>
        </p:txBody>
      </p:sp>
    </p:spTree>
    <p:extLst>
      <p:ext uri="{BB962C8B-B14F-4D97-AF65-F5344CB8AC3E}">
        <p14:creationId xmlns:p14="http://schemas.microsoft.com/office/powerpoint/2010/main" xmlns="" val="1892307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5A423CF-97F6-944B-65DB-CB854ADB9B4B}"/>
              </a:ext>
            </a:extLst>
          </p:cNvPr>
          <p:cNvSpPr>
            <a:spLocks noGrp="1"/>
          </p:cNvSpPr>
          <p:nvPr>
            <p:ph type="title"/>
          </p:nvPr>
        </p:nvSpPr>
        <p:spPr/>
        <p:txBody>
          <a:bodyPr/>
          <a:lstStyle/>
          <a:p>
            <a:r>
              <a:rPr lang="ru-RU"/>
              <a:t>Образец заголовка</a:t>
            </a:r>
            <a:endParaRPr lang="en-US"/>
          </a:p>
        </p:txBody>
      </p:sp>
      <p:sp>
        <p:nvSpPr>
          <p:cNvPr id="3" name="Дата 2">
            <a:extLst>
              <a:ext uri="{FF2B5EF4-FFF2-40B4-BE49-F238E27FC236}">
                <a16:creationId xmlns:a16="http://schemas.microsoft.com/office/drawing/2014/main" xmlns="" id="{D319F74D-AA2F-E1EA-C334-F4F4A46887CE}"/>
              </a:ext>
            </a:extLst>
          </p:cNvPr>
          <p:cNvSpPr>
            <a:spLocks noGrp="1"/>
          </p:cNvSpPr>
          <p:nvPr>
            <p:ph type="dt" sz="half" idx="10"/>
          </p:nvPr>
        </p:nvSpPr>
        <p:spPr/>
        <p:txBody>
          <a:bodyPr/>
          <a:lstStyle/>
          <a:p>
            <a:fld id="{BAE5411C-B9F1-459B-B64F-0BCA241CFDB5}" type="datetimeFigureOut">
              <a:rPr lang="en-US" smtClean="0"/>
              <a:pPr/>
              <a:t>7/10/2024</a:t>
            </a:fld>
            <a:endParaRPr lang="en-US"/>
          </a:p>
        </p:txBody>
      </p:sp>
      <p:sp>
        <p:nvSpPr>
          <p:cNvPr id="4" name="Нижний колонтитул 3">
            <a:extLst>
              <a:ext uri="{FF2B5EF4-FFF2-40B4-BE49-F238E27FC236}">
                <a16:creationId xmlns:a16="http://schemas.microsoft.com/office/drawing/2014/main" xmlns="" id="{CBF02246-AABF-8A8C-97E2-7063D55DE242}"/>
              </a:ext>
            </a:extLst>
          </p:cNvPr>
          <p:cNvSpPr>
            <a:spLocks noGrp="1"/>
          </p:cNvSpPr>
          <p:nvPr>
            <p:ph type="ftr" sz="quarter" idx="11"/>
          </p:nvPr>
        </p:nvSpPr>
        <p:spPr/>
        <p:txBody>
          <a:bodyPr/>
          <a:lstStyle/>
          <a:p>
            <a:endParaRPr lang="en-US"/>
          </a:p>
        </p:txBody>
      </p:sp>
      <p:sp>
        <p:nvSpPr>
          <p:cNvPr id="5" name="Номер слайда 4">
            <a:extLst>
              <a:ext uri="{FF2B5EF4-FFF2-40B4-BE49-F238E27FC236}">
                <a16:creationId xmlns:a16="http://schemas.microsoft.com/office/drawing/2014/main" xmlns="" id="{ED190EE0-C990-5D71-C949-2307474346D0}"/>
              </a:ext>
            </a:extLst>
          </p:cNvPr>
          <p:cNvSpPr>
            <a:spLocks noGrp="1"/>
          </p:cNvSpPr>
          <p:nvPr>
            <p:ph type="sldNum" sz="quarter" idx="12"/>
          </p:nvPr>
        </p:nvSpPr>
        <p:spPr/>
        <p:txBody>
          <a:bodyPr/>
          <a:lstStyle/>
          <a:p>
            <a:fld id="{83AF7C70-8D40-49F6-BE48-0DF088B7B3CE}" type="slidenum">
              <a:rPr lang="en-US" smtClean="0"/>
              <a:pPr/>
              <a:t>‹#›</a:t>
            </a:fld>
            <a:endParaRPr lang="en-US"/>
          </a:p>
        </p:txBody>
      </p:sp>
    </p:spTree>
    <p:extLst>
      <p:ext uri="{BB962C8B-B14F-4D97-AF65-F5344CB8AC3E}">
        <p14:creationId xmlns:p14="http://schemas.microsoft.com/office/powerpoint/2010/main" xmlns="" val="296287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1B4EC979-59A7-5581-ABE9-2C96B0ECF591}"/>
              </a:ext>
            </a:extLst>
          </p:cNvPr>
          <p:cNvSpPr>
            <a:spLocks noGrp="1"/>
          </p:cNvSpPr>
          <p:nvPr>
            <p:ph type="dt" sz="half" idx="10"/>
          </p:nvPr>
        </p:nvSpPr>
        <p:spPr/>
        <p:txBody>
          <a:bodyPr/>
          <a:lstStyle/>
          <a:p>
            <a:fld id="{BAE5411C-B9F1-459B-B64F-0BCA241CFDB5}" type="datetimeFigureOut">
              <a:rPr lang="en-US" smtClean="0"/>
              <a:pPr/>
              <a:t>7/10/2024</a:t>
            </a:fld>
            <a:endParaRPr lang="en-US"/>
          </a:p>
        </p:txBody>
      </p:sp>
      <p:sp>
        <p:nvSpPr>
          <p:cNvPr id="3" name="Нижний колонтитул 2">
            <a:extLst>
              <a:ext uri="{FF2B5EF4-FFF2-40B4-BE49-F238E27FC236}">
                <a16:creationId xmlns:a16="http://schemas.microsoft.com/office/drawing/2014/main" xmlns="" id="{586F7F9E-3AB4-93C7-3A11-0C8CB91EBBCC}"/>
              </a:ext>
            </a:extLst>
          </p:cNvPr>
          <p:cNvSpPr>
            <a:spLocks noGrp="1"/>
          </p:cNvSpPr>
          <p:nvPr>
            <p:ph type="ftr" sz="quarter" idx="11"/>
          </p:nvPr>
        </p:nvSpPr>
        <p:spPr/>
        <p:txBody>
          <a:bodyPr/>
          <a:lstStyle/>
          <a:p>
            <a:endParaRPr lang="en-US"/>
          </a:p>
        </p:txBody>
      </p:sp>
      <p:sp>
        <p:nvSpPr>
          <p:cNvPr id="4" name="Номер слайда 3">
            <a:extLst>
              <a:ext uri="{FF2B5EF4-FFF2-40B4-BE49-F238E27FC236}">
                <a16:creationId xmlns:a16="http://schemas.microsoft.com/office/drawing/2014/main" xmlns="" id="{1AE3EE05-C648-4313-B361-443508B7D680}"/>
              </a:ext>
            </a:extLst>
          </p:cNvPr>
          <p:cNvSpPr>
            <a:spLocks noGrp="1"/>
          </p:cNvSpPr>
          <p:nvPr>
            <p:ph type="sldNum" sz="quarter" idx="12"/>
          </p:nvPr>
        </p:nvSpPr>
        <p:spPr/>
        <p:txBody>
          <a:bodyPr/>
          <a:lstStyle/>
          <a:p>
            <a:fld id="{83AF7C70-8D40-49F6-BE48-0DF088B7B3CE}" type="slidenum">
              <a:rPr lang="en-US" smtClean="0"/>
              <a:pPr/>
              <a:t>‹#›</a:t>
            </a:fld>
            <a:endParaRPr lang="en-US"/>
          </a:p>
        </p:txBody>
      </p:sp>
    </p:spTree>
    <p:extLst>
      <p:ext uri="{BB962C8B-B14F-4D97-AF65-F5344CB8AC3E}">
        <p14:creationId xmlns:p14="http://schemas.microsoft.com/office/powerpoint/2010/main" xmlns="" val="616267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5E303D9-E07E-7672-E0C3-8AE2CD875CC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Объект 2">
            <a:extLst>
              <a:ext uri="{FF2B5EF4-FFF2-40B4-BE49-F238E27FC236}">
                <a16:creationId xmlns:a16="http://schemas.microsoft.com/office/drawing/2014/main" xmlns="" id="{5EC78C3B-A0D1-D3C8-E820-A6349B26CA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a:extLst>
              <a:ext uri="{FF2B5EF4-FFF2-40B4-BE49-F238E27FC236}">
                <a16:creationId xmlns:a16="http://schemas.microsoft.com/office/drawing/2014/main" xmlns="" id="{565026D4-73BD-4E2B-88B0-838DCACAD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1996ACC3-9269-AD93-40A1-77B927DB2046}"/>
              </a:ext>
            </a:extLst>
          </p:cNvPr>
          <p:cNvSpPr>
            <a:spLocks noGrp="1"/>
          </p:cNvSpPr>
          <p:nvPr>
            <p:ph type="dt" sz="half" idx="10"/>
          </p:nvPr>
        </p:nvSpPr>
        <p:spPr/>
        <p:txBody>
          <a:bodyPr/>
          <a:lstStyle/>
          <a:p>
            <a:fld id="{BAE5411C-B9F1-459B-B64F-0BCA241CFDB5}" type="datetimeFigureOut">
              <a:rPr lang="en-US" smtClean="0"/>
              <a:pPr/>
              <a:t>7/10/2024</a:t>
            </a:fld>
            <a:endParaRPr lang="en-US"/>
          </a:p>
        </p:txBody>
      </p:sp>
      <p:sp>
        <p:nvSpPr>
          <p:cNvPr id="6" name="Нижний колонтитул 5">
            <a:extLst>
              <a:ext uri="{FF2B5EF4-FFF2-40B4-BE49-F238E27FC236}">
                <a16:creationId xmlns:a16="http://schemas.microsoft.com/office/drawing/2014/main" xmlns="" id="{E2CA2AAE-3942-C242-A585-D9312D33D221}"/>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xmlns="" id="{C51C93AD-4A07-3866-F13D-0FDF656453D4}"/>
              </a:ext>
            </a:extLst>
          </p:cNvPr>
          <p:cNvSpPr>
            <a:spLocks noGrp="1"/>
          </p:cNvSpPr>
          <p:nvPr>
            <p:ph type="sldNum" sz="quarter" idx="12"/>
          </p:nvPr>
        </p:nvSpPr>
        <p:spPr/>
        <p:txBody>
          <a:bodyPr/>
          <a:lstStyle/>
          <a:p>
            <a:fld id="{83AF7C70-8D40-49F6-BE48-0DF088B7B3CE}" type="slidenum">
              <a:rPr lang="en-US" smtClean="0"/>
              <a:pPr/>
              <a:t>‹#›</a:t>
            </a:fld>
            <a:endParaRPr lang="en-US"/>
          </a:p>
        </p:txBody>
      </p:sp>
    </p:spTree>
    <p:extLst>
      <p:ext uri="{BB962C8B-B14F-4D97-AF65-F5344CB8AC3E}">
        <p14:creationId xmlns:p14="http://schemas.microsoft.com/office/powerpoint/2010/main" xmlns="" val="357984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D6020FF-1A7F-1BA5-47E5-E6D4E0FFABD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Рисунок 2">
            <a:extLst>
              <a:ext uri="{FF2B5EF4-FFF2-40B4-BE49-F238E27FC236}">
                <a16:creationId xmlns:a16="http://schemas.microsoft.com/office/drawing/2014/main" xmlns="" id="{95A10C46-F2FA-20D1-6120-60F5E4DB3C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a:extLst>
              <a:ext uri="{FF2B5EF4-FFF2-40B4-BE49-F238E27FC236}">
                <a16:creationId xmlns:a16="http://schemas.microsoft.com/office/drawing/2014/main" xmlns="" id="{38DE3DB0-D160-8AF3-84EE-7C52AA04B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B610B6E9-4579-9911-86B3-1BD0B53102F3}"/>
              </a:ext>
            </a:extLst>
          </p:cNvPr>
          <p:cNvSpPr>
            <a:spLocks noGrp="1"/>
          </p:cNvSpPr>
          <p:nvPr>
            <p:ph type="dt" sz="half" idx="10"/>
          </p:nvPr>
        </p:nvSpPr>
        <p:spPr/>
        <p:txBody>
          <a:bodyPr/>
          <a:lstStyle/>
          <a:p>
            <a:fld id="{BAE5411C-B9F1-459B-B64F-0BCA241CFDB5}" type="datetimeFigureOut">
              <a:rPr lang="en-US" smtClean="0"/>
              <a:pPr/>
              <a:t>7/10/2024</a:t>
            </a:fld>
            <a:endParaRPr lang="en-US"/>
          </a:p>
        </p:txBody>
      </p:sp>
      <p:sp>
        <p:nvSpPr>
          <p:cNvPr id="6" name="Нижний колонтитул 5">
            <a:extLst>
              <a:ext uri="{FF2B5EF4-FFF2-40B4-BE49-F238E27FC236}">
                <a16:creationId xmlns:a16="http://schemas.microsoft.com/office/drawing/2014/main" xmlns="" id="{18636FDD-DF11-37C8-891B-273BC1DE9B3C}"/>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xmlns="" id="{D512F290-57E5-08FD-FFFC-E633DF448D50}"/>
              </a:ext>
            </a:extLst>
          </p:cNvPr>
          <p:cNvSpPr>
            <a:spLocks noGrp="1"/>
          </p:cNvSpPr>
          <p:nvPr>
            <p:ph type="sldNum" sz="quarter" idx="12"/>
          </p:nvPr>
        </p:nvSpPr>
        <p:spPr/>
        <p:txBody>
          <a:bodyPr/>
          <a:lstStyle/>
          <a:p>
            <a:fld id="{83AF7C70-8D40-49F6-BE48-0DF088B7B3CE}" type="slidenum">
              <a:rPr lang="en-US" smtClean="0"/>
              <a:pPr/>
              <a:t>‹#›</a:t>
            </a:fld>
            <a:endParaRPr lang="en-US"/>
          </a:p>
        </p:txBody>
      </p:sp>
    </p:spTree>
    <p:extLst>
      <p:ext uri="{BB962C8B-B14F-4D97-AF65-F5344CB8AC3E}">
        <p14:creationId xmlns:p14="http://schemas.microsoft.com/office/powerpoint/2010/main" xmlns="" val="1182955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AB8885-7510-152E-DBA9-11EBC2BB24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a:extLst>
              <a:ext uri="{FF2B5EF4-FFF2-40B4-BE49-F238E27FC236}">
                <a16:creationId xmlns:a16="http://schemas.microsoft.com/office/drawing/2014/main" xmlns="" id="{C8EE4FA1-3BDF-12BF-CCFD-C715B5E159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xmlns="" id="{48248F2F-1F62-3B8B-F87A-AD76FC200F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5411C-B9F1-459B-B64F-0BCA241CFDB5}" type="datetimeFigureOut">
              <a:rPr lang="en-US" smtClean="0"/>
              <a:pPr/>
              <a:t>7/10/2024</a:t>
            </a:fld>
            <a:endParaRPr lang="en-US"/>
          </a:p>
        </p:txBody>
      </p:sp>
      <p:sp>
        <p:nvSpPr>
          <p:cNvPr id="5" name="Нижний колонтитул 4">
            <a:extLst>
              <a:ext uri="{FF2B5EF4-FFF2-40B4-BE49-F238E27FC236}">
                <a16:creationId xmlns:a16="http://schemas.microsoft.com/office/drawing/2014/main" xmlns="" id="{4777DB6D-210E-4CAE-E1F2-C870CB1AFA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a:extLst>
              <a:ext uri="{FF2B5EF4-FFF2-40B4-BE49-F238E27FC236}">
                <a16:creationId xmlns:a16="http://schemas.microsoft.com/office/drawing/2014/main" xmlns="" id="{748D12DB-5AB3-DB6C-D150-05B15B3F89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F7C70-8D40-49F6-BE48-0DF088B7B3CE}" type="slidenum">
              <a:rPr lang="en-US" smtClean="0"/>
              <a:pPr/>
              <a:t>‹#›</a:t>
            </a:fld>
            <a:endParaRPr lang="en-US"/>
          </a:p>
        </p:txBody>
      </p:sp>
    </p:spTree>
    <p:extLst>
      <p:ext uri="{BB962C8B-B14F-4D97-AF65-F5344CB8AC3E}">
        <p14:creationId xmlns:p14="http://schemas.microsoft.com/office/powerpoint/2010/main" xmlns="" val="3404676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unfccc.int/sites/default/files/NDC/2023-10/Second%20NDC_Azerbaijan_ENG_Final%20(1).pdf" TargetMode="Externa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141A791-82E4-2DF1-32A5-30123ECDCEFE}"/>
              </a:ext>
            </a:extLst>
          </p:cNvPr>
          <p:cNvSpPr>
            <a:spLocks noGrp="1"/>
          </p:cNvSpPr>
          <p:nvPr>
            <p:ph type="ctrTitle"/>
          </p:nvPr>
        </p:nvSpPr>
        <p:spPr>
          <a:xfrm>
            <a:off x="1022554" y="1853380"/>
            <a:ext cx="9144000" cy="1750142"/>
          </a:xfrm>
        </p:spPr>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r>
              <a:rPr kumimoji="0" lang="az-Latn-AZ"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br>
              <a:rPr kumimoji="0" lang="az-Latn-AZ"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az-Latn-AZ" sz="32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mj-ea"/>
                <a:cs typeface="Arial" panose="020B0604020202020204" pitchFamily="34" charset="0"/>
              </a:rPr>
              <a:t>Yüksək temperatur, yağıntıların dəyişməsi və ekstremal hava hadisələrinin tezliyinin məhsulların məhsuldarlığına və keyfiyyətinə təsirləri</a:t>
            </a:r>
            <a:endParaRPr lang="en-US" b="1" dirty="0">
              <a:solidFill>
                <a:schemeClr val="tx2">
                  <a:lumMod val="75000"/>
                </a:schemeClr>
              </a:solidFill>
            </a:endParaRPr>
          </a:p>
        </p:txBody>
      </p:sp>
      <p:sp>
        <p:nvSpPr>
          <p:cNvPr id="3" name="Подзаголовок 2">
            <a:extLst>
              <a:ext uri="{FF2B5EF4-FFF2-40B4-BE49-F238E27FC236}">
                <a16:creationId xmlns:a16="http://schemas.microsoft.com/office/drawing/2014/main" xmlns="" id="{1BDA5AB4-718E-04AE-6F7D-33BB2A40A3A0}"/>
              </a:ext>
            </a:extLst>
          </p:cNvPr>
          <p:cNvSpPr>
            <a:spLocks noGrp="1"/>
          </p:cNvSpPr>
          <p:nvPr>
            <p:ph type="subTitle" idx="1"/>
          </p:nvPr>
        </p:nvSpPr>
        <p:spPr>
          <a:xfrm>
            <a:off x="1288025" y="4129549"/>
            <a:ext cx="9144000" cy="1610032"/>
          </a:xfrm>
        </p:spPr>
        <p:txBody>
          <a:bodyPr>
            <a:normAutofit fontScale="92500" lnSpcReduction="10000"/>
          </a:bodyPr>
          <a:lstStyle/>
          <a:p>
            <a:r>
              <a:rPr lang="az-Latn-AZ" dirty="0">
                <a:latin typeface="Arial" pitchFamily="34" charset="0"/>
                <a:cs typeface="Arial" pitchFamily="34" charset="0"/>
              </a:rPr>
              <a:t>Aygün Nərimanova</a:t>
            </a:r>
          </a:p>
          <a:p>
            <a:r>
              <a:rPr lang="az-Latn-AZ" dirty="0">
                <a:latin typeface="Arial" pitchFamily="34" charset="0"/>
                <a:cs typeface="Arial" pitchFamily="34" charset="0"/>
              </a:rPr>
              <a:t>İqlim dəyişmələri mərkəzinin direktor müavini</a:t>
            </a:r>
          </a:p>
          <a:p>
            <a:r>
              <a:rPr lang="az-Latn-AZ" dirty="0">
                <a:latin typeface="Arial" pitchFamily="34" charset="0"/>
                <a:cs typeface="Arial" pitchFamily="34" charset="0"/>
              </a:rPr>
              <a:t>Milli Hidrometeorologiya Xidməti </a:t>
            </a:r>
          </a:p>
          <a:p>
            <a:r>
              <a:rPr lang="az-Latn-AZ" dirty="0">
                <a:latin typeface="Arial" pitchFamily="34" charset="0"/>
                <a:cs typeface="Arial" pitchFamily="34" charset="0"/>
              </a:rPr>
              <a:t>ETSN </a:t>
            </a:r>
            <a:endParaRPr lang="en-US" dirty="0">
              <a:latin typeface="Arial" pitchFamily="34" charset="0"/>
              <a:cs typeface="Arial" pitchFamily="34" charset="0"/>
            </a:endParaRPr>
          </a:p>
        </p:txBody>
      </p:sp>
      <p:pic>
        <p:nvPicPr>
          <p:cNvPr id="4" name="Picture 3">
            <a:extLst>
              <a:ext uri="{FF2B5EF4-FFF2-40B4-BE49-F238E27FC236}">
                <a16:creationId xmlns:a16="http://schemas.microsoft.com/office/drawing/2014/main" xmlns="" id="{A78F64C6-754A-F01B-355E-4411742F437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0273" y="200175"/>
            <a:ext cx="2095504" cy="1285884"/>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Vəzifələr">
            <a:extLst>
              <a:ext uri="{FF2B5EF4-FFF2-40B4-BE49-F238E27FC236}">
                <a16:creationId xmlns:a16="http://schemas.microsoft.com/office/drawing/2014/main" xmlns="" id="{7EBDD74B-F069-9BD3-7F15-D317FEA0C17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94039" y="104466"/>
            <a:ext cx="1828800" cy="12228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796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8EE952B1-F44F-9ACE-E28F-FE63ABA8AF1C}"/>
              </a:ext>
            </a:extLst>
          </p:cNvPr>
          <p:cNvPicPr>
            <a:picLocks noGrp="1" noChangeAspect="1"/>
          </p:cNvPicPr>
          <p:nvPr>
            <p:ph idx="1"/>
          </p:nvPr>
        </p:nvPicPr>
        <p:blipFill>
          <a:blip r:embed="rId2"/>
          <a:stretch>
            <a:fillRect/>
          </a:stretch>
        </p:blipFill>
        <p:spPr>
          <a:xfrm>
            <a:off x="885448" y="724412"/>
            <a:ext cx="10165466" cy="4351338"/>
          </a:xfrm>
        </p:spPr>
      </p:pic>
    </p:spTree>
    <p:extLst>
      <p:ext uri="{BB962C8B-B14F-4D97-AF65-F5344CB8AC3E}">
        <p14:creationId xmlns:p14="http://schemas.microsoft.com/office/powerpoint/2010/main" xmlns="" val="4044504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EFFB3EE-A440-C136-3E52-056528E16489}"/>
              </a:ext>
            </a:extLst>
          </p:cNvPr>
          <p:cNvSpPr>
            <a:spLocks noGrp="1"/>
          </p:cNvSpPr>
          <p:nvPr>
            <p:ph type="title"/>
          </p:nvPr>
        </p:nvSpPr>
        <p:spPr>
          <a:xfrm>
            <a:off x="838199" y="179628"/>
            <a:ext cx="6909620" cy="743008"/>
          </a:xfrm>
        </p:spPr>
        <p:txBody>
          <a:bodyPr>
            <a:normAutofit fontScale="90000"/>
          </a:bodyPr>
          <a:lstStyle/>
          <a:p>
            <a:pPr algn="ctr"/>
            <a:r>
              <a:rPr lang="az-Latn-AZ" sz="2800" b="1" dirty="0">
                <a:latin typeface="Arial" panose="020B0604020202020204" pitchFamily="34" charset="0"/>
                <a:cs typeface="Arial" panose="020B0604020202020204" pitchFamily="34" charset="0"/>
              </a:rPr>
              <a:t>Kənd təsərrüfatı sektorunda iqlim dəyişmələri ilə mübarizə tədbirləri </a:t>
            </a:r>
            <a:endParaRPr lang="en-US" sz="2800" b="1" dirty="0">
              <a:latin typeface="Arial" panose="020B0604020202020204" pitchFamily="34" charset="0"/>
              <a:cs typeface="Arial" panose="020B0604020202020204" pitchFamily="34" charset="0"/>
            </a:endParaRPr>
          </a:p>
        </p:txBody>
      </p:sp>
      <p:pic>
        <p:nvPicPr>
          <p:cNvPr id="5" name="Объект 4">
            <a:extLst>
              <a:ext uri="{FF2B5EF4-FFF2-40B4-BE49-F238E27FC236}">
                <a16:creationId xmlns:a16="http://schemas.microsoft.com/office/drawing/2014/main" xmlns="" id="{6E4ADD0A-689E-12FB-CB47-424D1E03FD1F}"/>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8298918" y="195739"/>
            <a:ext cx="3718560" cy="4499733"/>
          </a:xfrm>
        </p:spPr>
      </p:pic>
      <p:sp>
        <p:nvSpPr>
          <p:cNvPr id="13" name="TextBox 12">
            <a:extLst>
              <a:ext uri="{FF2B5EF4-FFF2-40B4-BE49-F238E27FC236}">
                <a16:creationId xmlns:a16="http://schemas.microsoft.com/office/drawing/2014/main" xmlns="" id="{7B972A74-8426-7D06-2D01-83DBE979DC49}"/>
              </a:ext>
            </a:extLst>
          </p:cNvPr>
          <p:cNvSpPr txBox="1"/>
          <p:nvPr/>
        </p:nvSpPr>
        <p:spPr>
          <a:xfrm>
            <a:off x="424016" y="1025996"/>
            <a:ext cx="7549945" cy="5632311"/>
          </a:xfrm>
          <a:prstGeom prst="rect">
            <a:avLst/>
          </a:prstGeom>
          <a:noFill/>
        </p:spPr>
        <p:txBody>
          <a:bodyPr wrap="square">
            <a:spAutoFit/>
          </a:bodyPr>
          <a:lstStyle/>
          <a:p>
            <a:pPr marL="285750" indent="-285750">
              <a:buFont typeface="Arial" panose="020B0604020202020204" pitchFamily="34" charset="0"/>
              <a:buChar char="•"/>
            </a:pPr>
            <a:r>
              <a:rPr lang="az-Cyrl-AZ" sz="1800" dirty="0">
                <a:effectLst/>
                <a:latin typeface="Times New Roman" panose="02020603050405020304" pitchFamily="18" charset="0"/>
                <a:ea typeface="Calibri" panose="020F0502020204030204" pitchFamily="34" charset="0"/>
              </a:rPr>
              <a:t>Azərbaycan əsasən quraq və yarım-quraq iqlim zonalarında yerləşir və iqlim dəyişmələrinin mənfi təsirlərinə qarşı ən həssas ölkələrdən biridir</a:t>
            </a:r>
            <a:endParaRPr lang="az-Latn-AZ" sz="1800" kern="1200" dirty="0">
              <a:solidFill>
                <a:srgbClr val="000000"/>
              </a:solidFill>
              <a:effectLst/>
              <a:latin typeface="Arial" panose="020B0604020202020204" pitchFamily="34" charset="0"/>
              <a:ea typeface="Times New Roman" panose="02020603050405020304" pitchFamily="18" charset="0"/>
            </a:endParaRPr>
          </a:p>
          <a:p>
            <a:endParaRPr lang="az-Latn-AZ" sz="1800" kern="1200" dirty="0">
              <a:solidFill>
                <a:srgbClr val="000000"/>
              </a:solidFill>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az-Cyrl-AZ" sz="1800" kern="1200" dirty="0">
                <a:solidFill>
                  <a:srgbClr val="000000"/>
                </a:solidFill>
                <a:effectLst/>
                <a:latin typeface="Arial" panose="020B0604020202020204" pitchFamily="34" charset="0"/>
                <a:ea typeface="Times New Roman" panose="02020603050405020304" pitchFamily="18" charset="0"/>
              </a:rPr>
              <a:t>düyü, pambıq, şərab, meyvə, tütün, çay, tərəvəz, heyvandarlıq, o cümlədən, meşələr və örüş-otlaq sahələrdən ibarətdi</a:t>
            </a:r>
            <a:r>
              <a:rPr lang="az-Latn-AZ" sz="1800" kern="1200" dirty="0">
                <a:solidFill>
                  <a:srgbClr val="000000"/>
                </a:solidFill>
                <a:effectLst/>
                <a:latin typeface="Arial" panose="020B0604020202020204" pitchFamily="34" charset="0"/>
                <a:ea typeface="Times New Roman" panose="02020603050405020304" pitchFamily="18" charset="0"/>
              </a:rPr>
              <a:t>r</a:t>
            </a:r>
          </a:p>
          <a:p>
            <a:pPr marL="285750" indent="-285750">
              <a:buFont typeface="Arial" panose="020B0604020202020204" pitchFamily="34" charset="0"/>
              <a:buChar char="•"/>
            </a:pPr>
            <a:endParaRPr lang="az-Latn-AZ" dirty="0">
              <a:solidFill>
                <a:srgbClr val="000000"/>
              </a:solidFill>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az-Latn-AZ" sz="1800" kern="1200" dirty="0">
                <a:solidFill>
                  <a:srgbClr val="000000"/>
                </a:solidFill>
                <a:effectLst/>
                <a:latin typeface="Arial" panose="020B0604020202020204" pitchFamily="34" charset="0"/>
                <a:ea typeface="Times New Roman" panose="02020603050405020304" pitchFamily="18" charset="0"/>
              </a:rPr>
              <a:t>Əhalinin 47%-i kənd yerlərində yaşayır</a:t>
            </a:r>
          </a:p>
          <a:p>
            <a:endParaRPr lang="az-Latn-AZ" sz="1800" kern="1200" dirty="0">
              <a:solidFill>
                <a:srgbClr val="000000"/>
              </a:solidFill>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az-Latn-AZ" sz="1800" dirty="0">
                <a:effectLst/>
                <a:latin typeface="Arial" panose="020B0604020202020204" pitchFamily="34" charset="0"/>
                <a:ea typeface="Times New Roman" panose="02020603050405020304" pitchFamily="18" charset="0"/>
                <a:cs typeface="Arial" panose="020B0604020202020204" pitchFamily="34" charset="0"/>
              </a:rPr>
              <a:t>B</a:t>
            </a:r>
            <a:r>
              <a:rPr lang="ru-RU" sz="1800" dirty="0">
                <a:effectLst/>
                <a:latin typeface="Arial" panose="020B0604020202020204" pitchFamily="34" charset="0"/>
                <a:ea typeface="Times New Roman" panose="02020603050405020304" pitchFamily="18" charset="0"/>
                <a:cs typeface="Arial" panose="020B0604020202020204" pitchFamily="34" charset="0"/>
              </a:rPr>
              <a:t>u </a:t>
            </a:r>
            <a:r>
              <a:rPr lang="ru-RU" sz="1800" dirty="0" err="1">
                <a:effectLst/>
                <a:latin typeface="Arial" panose="020B0604020202020204" pitchFamily="34" charset="0"/>
                <a:ea typeface="Times New Roman" panose="02020603050405020304" pitchFamily="18" charset="0"/>
                <a:cs typeface="Arial" panose="020B0604020202020204" pitchFamily="34" charset="0"/>
              </a:rPr>
              <a:t>sektor</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iqlimdən</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yüksək</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dərəcədə</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asılıdır</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az-Latn-AZ" sz="1800" dirty="0">
                <a:effectLst/>
                <a:latin typeface="Arial" panose="020B0604020202020204" pitchFamily="34" charset="0"/>
                <a:ea typeface="Times New Roman" panose="02020603050405020304" pitchFamily="18" charset="0"/>
                <a:cs typeface="Arial" panose="020B0604020202020204" pitchFamily="34" charset="0"/>
              </a:rPr>
              <a:t> və </a:t>
            </a:r>
            <a:r>
              <a:rPr lang="ru-RU" sz="1800" dirty="0" err="1">
                <a:effectLst/>
                <a:latin typeface="Arial" panose="020B0604020202020204" pitchFamily="34" charset="0"/>
                <a:ea typeface="Times New Roman" panose="02020603050405020304" pitchFamily="18" charset="0"/>
                <a:cs typeface="Arial" panose="020B0604020202020204" pitchFamily="34" charset="0"/>
              </a:rPr>
              <a:t>fövqəladə</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halların</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yəni</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quraqlıq</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istilik</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dalğaları</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daşqınlar</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daha</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tez-tez</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baş</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verməsi</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mümkündür</a:t>
            </a:r>
            <a:r>
              <a:rPr lang="ru-RU" sz="1800" dirty="0">
                <a:effectLst/>
                <a:latin typeface="Arial" panose="020B0604020202020204" pitchFamily="34" charset="0"/>
                <a:ea typeface="Times New Roman" panose="02020603050405020304" pitchFamily="18" charset="0"/>
                <a:cs typeface="Arial" panose="020B0604020202020204" pitchFamily="34" charset="0"/>
              </a:rPr>
              <a:t>.</a:t>
            </a:r>
            <a:endParaRPr lang="az-Latn-AZ" sz="18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az-Latn-AZ" sz="18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ru-RU" sz="1800" dirty="0" err="1">
                <a:effectLst/>
                <a:latin typeface="Arial" panose="020B0604020202020204" pitchFamily="34" charset="0"/>
                <a:ea typeface="Times New Roman" panose="02020603050405020304" pitchFamily="18" charset="0"/>
                <a:cs typeface="Arial" panose="020B0604020202020204" pitchFamily="34" charset="0"/>
              </a:rPr>
              <a:t>kənd</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təsərrüfatı</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məhsullarının</a:t>
            </a:r>
            <a:r>
              <a:rPr lang="ru-RU" sz="1800" dirty="0">
                <a:effectLst/>
                <a:latin typeface="Arial" panose="020B0604020202020204" pitchFamily="34" charset="0"/>
                <a:ea typeface="Times New Roman" panose="02020603050405020304" pitchFamily="18" charset="0"/>
                <a:cs typeface="Arial" panose="020B0604020202020204" pitchFamily="34" charset="0"/>
              </a:rPr>
              <a:t> 85-90%-i </a:t>
            </a:r>
            <a:r>
              <a:rPr lang="ru-RU" sz="1800" dirty="0" err="1">
                <a:effectLst/>
                <a:latin typeface="Arial" panose="020B0604020202020204" pitchFamily="34" charset="0"/>
                <a:ea typeface="Times New Roman" panose="02020603050405020304" pitchFamily="18" charset="0"/>
                <a:cs typeface="Arial" panose="020B0604020202020204" pitchFamily="34" charset="0"/>
              </a:rPr>
              <a:t>suvarılan</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torpaqlarda</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yetişdirilir</a:t>
            </a:r>
            <a:endParaRPr lang="az-Latn-AZ" sz="18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az-Latn-AZ" sz="18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az-Latn-AZ" sz="18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az-Latn-AZ" sz="1800" kern="1200" dirty="0">
              <a:solidFill>
                <a:srgbClr val="000000"/>
              </a:solidFill>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endParaRPr lang="az-Latn-AZ" dirty="0">
              <a:solidFill>
                <a:srgbClr val="000000"/>
              </a:solidFill>
              <a:latin typeface="Arial" panose="020B0604020202020204" pitchFamily="34" charset="0"/>
            </a:endParaRPr>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xmlns="" id="{C0637276-31EE-34C7-0680-9032492A3ED2}"/>
              </a:ext>
            </a:extLst>
          </p:cNvPr>
          <p:cNvSpPr txBox="1"/>
          <p:nvPr/>
        </p:nvSpPr>
        <p:spPr>
          <a:xfrm>
            <a:off x="668594" y="5360056"/>
            <a:ext cx="10844980" cy="923330"/>
          </a:xfrm>
          <a:prstGeom prst="rect">
            <a:avLst/>
          </a:prstGeom>
          <a:noFill/>
        </p:spPr>
        <p:txBody>
          <a:bodyPr wrap="square">
            <a:spAutoFit/>
          </a:bodyPr>
          <a:lstStyle/>
          <a:p>
            <a:pPr algn="just"/>
            <a:r>
              <a:rPr lang="az-Latn-AZ" sz="1800" dirty="0">
                <a:effectLst/>
                <a:latin typeface="Arial" panose="020B0604020202020204" pitchFamily="34" charset="0"/>
                <a:ea typeface="Times New Roman" panose="02020603050405020304" pitchFamily="18" charset="0"/>
              </a:rPr>
              <a:t>Temperatur dəyişikliklərinin və yağıntı həcmlərində dəyişikliklərin Azərbaycanın kənd təsərrüfatına təsirləri artıq görünməkdədir və uyğunlaşdırıcı tədbirlər həyata keçirilməzsə, bu təsirlər ölkənin kənd təsərrüfatının gələcək potensialına mane olacaq. </a:t>
            </a:r>
            <a:endParaRPr lang="en-US" dirty="0"/>
          </a:p>
        </p:txBody>
      </p:sp>
    </p:spTree>
    <p:extLst>
      <p:ext uri="{BB962C8B-B14F-4D97-AF65-F5344CB8AC3E}">
        <p14:creationId xmlns:p14="http://schemas.microsoft.com/office/powerpoint/2010/main" xmlns="" val="414427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E667B4-A1EF-08A0-AD8C-311436A29BBA}"/>
              </a:ext>
            </a:extLst>
          </p:cNvPr>
          <p:cNvSpPr>
            <a:spLocks noGrp="1"/>
          </p:cNvSpPr>
          <p:nvPr>
            <p:ph type="title"/>
          </p:nvPr>
        </p:nvSpPr>
        <p:spPr>
          <a:xfrm>
            <a:off x="838200" y="247060"/>
            <a:ext cx="10515600" cy="500114"/>
          </a:xfrm>
        </p:spPr>
        <p:txBody>
          <a:bodyPr>
            <a:normAutofit fontScale="90000"/>
          </a:bodyPr>
          <a:lstStyle/>
          <a:p>
            <a:r>
              <a:rPr kumimoji="0" lang="az-Latn-AZ"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Kənd təsərrüfatı sektorunda iqlim dəyişmələrinə mübarizə tədbirləri </a:t>
            </a:r>
            <a:endParaRPr lang="en-US" dirty="0"/>
          </a:p>
        </p:txBody>
      </p:sp>
      <p:sp>
        <p:nvSpPr>
          <p:cNvPr id="3" name="Объект 2">
            <a:extLst>
              <a:ext uri="{FF2B5EF4-FFF2-40B4-BE49-F238E27FC236}">
                <a16:creationId xmlns:a16="http://schemas.microsoft.com/office/drawing/2014/main" xmlns="" id="{831E151D-A931-57F3-77B0-82E2D0F5E147}"/>
              </a:ext>
            </a:extLst>
          </p:cNvPr>
          <p:cNvSpPr>
            <a:spLocks noGrp="1"/>
          </p:cNvSpPr>
          <p:nvPr>
            <p:ph idx="1"/>
          </p:nvPr>
        </p:nvSpPr>
        <p:spPr>
          <a:xfrm>
            <a:off x="503903" y="865241"/>
            <a:ext cx="6939116" cy="5439542"/>
          </a:xfrm>
        </p:spPr>
        <p:txBody>
          <a:bodyPr/>
          <a:lstStyle/>
          <a:p>
            <a:pPr marL="0" indent="0" algn="just">
              <a:buNone/>
            </a:pPr>
            <a:r>
              <a:rPr lang="ru-RU" sz="1800" dirty="0" err="1">
                <a:effectLst/>
                <a:latin typeface="Arial" panose="020B0604020202020204" pitchFamily="34" charset="0"/>
                <a:ea typeface="Times New Roman" panose="02020603050405020304" pitchFamily="18" charset="0"/>
                <a:cs typeface="Arial" panose="020B0604020202020204" pitchFamily="34" charset="0"/>
              </a:rPr>
              <a:t>Aparılmış</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həssaqlıq</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analizləri</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iqlim</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dəyişmələrini</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nəticəsində</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ən</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həssas</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kənd</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təsərrüfatı</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sahələrinin</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müəyyən</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edilməsinə</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imkan</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yaratmışdır</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Belə</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ki</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iqlim</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dəyişmələri</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nəticəsində</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ən</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çox</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təsirə</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məruz</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qalacaq</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kənd</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təsərrüfatı</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sahələri</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aşağıdakı</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kimi</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sıralana</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effectLst/>
                <a:latin typeface="Arial" panose="020B0604020202020204" pitchFamily="34" charset="0"/>
                <a:ea typeface="Times New Roman" panose="02020603050405020304" pitchFamily="18" charset="0"/>
                <a:cs typeface="Arial" panose="020B0604020202020204" pitchFamily="34" charset="0"/>
              </a:rPr>
              <a:t>bilər</a:t>
            </a:r>
            <a:r>
              <a:rPr lang="ru-RU" sz="1800" dirty="0">
                <a:effectLst/>
                <a:latin typeface="Arial" panose="020B0604020202020204" pitchFamily="34" charset="0"/>
                <a:ea typeface="Times New Roman" panose="02020603050405020304" pitchFamily="18" charset="0"/>
                <a:cs typeface="Arial" panose="020B0604020202020204" pitchFamily="34" charset="0"/>
              </a:rPr>
              <a:t>:</a:t>
            </a:r>
            <a:endParaRPr lang="az-Latn-AZ"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buNone/>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20000"/>
              </a:lnSpc>
              <a:spcAft>
                <a:spcPts val="1000"/>
              </a:spcAft>
              <a:buFont typeface="Arial" panose="020B0604020202020204" pitchFamily="34" charset="0"/>
              <a:buChar char="•"/>
            </a:pPr>
            <a:r>
              <a:rPr lang="ru-RU" sz="2000" dirty="0" err="1">
                <a:effectLst/>
                <a:latin typeface="Arial" panose="020B0604020202020204" pitchFamily="34" charset="0"/>
                <a:ea typeface="Times New Roman" panose="02020603050405020304" pitchFamily="18" charset="0"/>
                <a:cs typeface="Arial" panose="020B0604020202020204" pitchFamily="34" charset="0"/>
              </a:rPr>
              <a:t>taxılçılıq</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20000"/>
              </a:lnSpc>
              <a:spcAft>
                <a:spcPts val="1000"/>
              </a:spcAft>
              <a:buFont typeface="Arial" panose="020B0604020202020204" pitchFamily="34" charset="0"/>
              <a:buChar char="•"/>
            </a:pPr>
            <a:r>
              <a:rPr lang="ru-RU" sz="2000" dirty="0" err="1">
                <a:effectLst/>
                <a:latin typeface="Arial" panose="020B0604020202020204" pitchFamily="34" charset="0"/>
                <a:ea typeface="Times New Roman" panose="02020603050405020304" pitchFamily="18" charset="0"/>
                <a:cs typeface="Arial" panose="020B0604020202020204" pitchFamily="34" charset="0"/>
              </a:rPr>
              <a:t>üzümçülük</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20000"/>
              </a:lnSpc>
              <a:spcAft>
                <a:spcPts val="1000"/>
              </a:spcAft>
              <a:buFont typeface="Arial" panose="020B0604020202020204" pitchFamily="34" charset="0"/>
              <a:buChar char="•"/>
            </a:pPr>
            <a:r>
              <a:rPr lang="ru-RU" sz="2000" dirty="0" err="1">
                <a:effectLst/>
                <a:latin typeface="Arial" panose="020B0604020202020204" pitchFamily="34" charset="0"/>
                <a:ea typeface="Times New Roman" panose="02020603050405020304" pitchFamily="18" charset="0"/>
                <a:cs typeface="Arial" panose="020B0604020202020204" pitchFamily="34" charset="0"/>
              </a:rPr>
              <a:t>yay</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və</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qış</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otlaqları</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20000"/>
              </a:lnSpc>
              <a:spcAft>
                <a:spcPts val="1000"/>
              </a:spcAft>
              <a:buFont typeface="Arial" panose="020B0604020202020204" pitchFamily="34" charset="0"/>
              <a:buChar char="•"/>
            </a:pPr>
            <a:r>
              <a:rPr lang="ru-RU" sz="2000" dirty="0" err="1">
                <a:effectLst/>
                <a:latin typeface="Arial" panose="020B0604020202020204" pitchFamily="34" charset="0"/>
                <a:ea typeface="Times New Roman" panose="02020603050405020304" pitchFamily="18" charset="0"/>
                <a:cs typeface="Arial" panose="020B0604020202020204" pitchFamily="34" charset="0"/>
              </a:rPr>
              <a:t>dəmyə</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əkinçilik</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fəaliyyətləri</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p>
        </p:txBody>
      </p:sp>
      <p:pic>
        <p:nvPicPr>
          <p:cNvPr id="2050" name="Picture 2" descr="2,613,837 Crop Plant Royalty-Free Photos and Stock Images ...">
            <a:extLst>
              <a:ext uri="{FF2B5EF4-FFF2-40B4-BE49-F238E27FC236}">
                <a16:creationId xmlns:a16="http://schemas.microsoft.com/office/drawing/2014/main" xmlns="" id="{5A4C0D4D-3B40-16E9-E1B0-83E44F5EFE5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90503" y="747174"/>
            <a:ext cx="4302788" cy="5745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878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5A2240C-3128-C2F1-1CD4-47FA13215C62}"/>
              </a:ext>
            </a:extLst>
          </p:cNvPr>
          <p:cNvSpPr>
            <a:spLocks noGrp="1"/>
          </p:cNvSpPr>
          <p:nvPr>
            <p:ph type="title"/>
          </p:nvPr>
        </p:nvSpPr>
        <p:spPr>
          <a:xfrm>
            <a:off x="838200" y="365125"/>
            <a:ext cx="10515600" cy="401791"/>
          </a:xfrm>
        </p:spPr>
        <p:txBody>
          <a:bodyPr>
            <a:noAutofit/>
          </a:bodyPr>
          <a:lstStyle/>
          <a:p>
            <a:r>
              <a:rPr kumimoji="0" lang="az-Latn-AZ"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Kənd təsərrüfatı sektorunda iqlim dəyişmələrinə mübarizə tədbirləri </a:t>
            </a:r>
            <a:endParaRPr lang="en-US" sz="2400" dirty="0"/>
          </a:p>
        </p:txBody>
      </p:sp>
      <p:sp>
        <p:nvSpPr>
          <p:cNvPr id="3" name="Объект 2">
            <a:extLst>
              <a:ext uri="{FF2B5EF4-FFF2-40B4-BE49-F238E27FC236}">
                <a16:creationId xmlns:a16="http://schemas.microsoft.com/office/drawing/2014/main" xmlns="" id="{105BD057-1245-D586-2A94-68985B2ED024}"/>
              </a:ext>
            </a:extLst>
          </p:cNvPr>
          <p:cNvSpPr>
            <a:spLocks noGrp="1"/>
          </p:cNvSpPr>
          <p:nvPr>
            <p:ph idx="1"/>
          </p:nvPr>
        </p:nvSpPr>
        <p:spPr>
          <a:xfrm>
            <a:off x="838200" y="1042219"/>
            <a:ext cx="10515600" cy="5134744"/>
          </a:xfrm>
        </p:spPr>
        <p:txBody>
          <a:bodyPr>
            <a:normAutofit fontScale="85000" lnSpcReduction="20000"/>
          </a:bodyPr>
          <a:lstStyle/>
          <a:p>
            <a:pPr marL="0" indent="0">
              <a:buNone/>
            </a:pPr>
            <a:r>
              <a:rPr lang="ru-RU" sz="2600" dirty="0" err="1">
                <a:effectLst/>
                <a:latin typeface="Arial" panose="020B0604020202020204" pitchFamily="34" charset="0"/>
                <a:ea typeface="Times New Roman" panose="02020603050405020304" pitchFamily="18" charset="0"/>
                <a:cs typeface="Arial" panose="020B0604020202020204" pitchFamily="34" charset="0"/>
              </a:rPr>
              <a:t>Aparılmış</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həssaqlıq</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analizləri</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nəticəsində</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Azərbaycanda</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iqlim</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dəyişmələrinin</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kənd</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təsərrüfatına</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əsas</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mənfi</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təsirləri</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aşağıdakı</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kimi</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müəyyən</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edilmişdir</a:t>
            </a:r>
            <a:r>
              <a:rPr lang="ru-RU" sz="2600" dirty="0">
                <a:effectLst/>
                <a:latin typeface="Arial" panose="020B0604020202020204" pitchFamily="34" charset="0"/>
                <a:ea typeface="Times New Roman" panose="02020603050405020304" pitchFamily="18" charset="0"/>
                <a:cs typeface="Arial" panose="020B0604020202020204" pitchFamily="34" charset="0"/>
              </a:rPr>
              <a:t>:</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20000"/>
              </a:lnSpc>
              <a:spcAft>
                <a:spcPts val="1000"/>
              </a:spcAft>
              <a:buFont typeface="Arial" panose="020B0604020202020204" pitchFamily="34" charset="0"/>
              <a:buChar char="•"/>
            </a:pPr>
            <a:r>
              <a:rPr lang="ru-RU" sz="2600" dirty="0" err="1">
                <a:effectLst/>
                <a:latin typeface="Arial" panose="020B0604020202020204" pitchFamily="34" charset="0"/>
                <a:ea typeface="Times New Roman" panose="02020603050405020304" pitchFamily="18" charset="0"/>
                <a:cs typeface="Arial" panose="020B0604020202020204" pitchFamily="34" charset="0"/>
              </a:rPr>
              <a:t>temperaturların</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artması</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ilə</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quraq</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günlərin</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sayının</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quraqlıq</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hallarının</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artması</a:t>
            </a:r>
            <a:r>
              <a:rPr lang="ru-RU" sz="2600" dirty="0">
                <a:effectLst/>
                <a:latin typeface="Arial" panose="020B0604020202020204" pitchFamily="34" charset="0"/>
                <a:ea typeface="Times New Roman" panose="02020603050405020304" pitchFamily="18" charset="0"/>
                <a:cs typeface="Arial" panose="020B0604020202020204" pitchFamily="34" charset="0"/>
              </a:rPr>
              <a:t>;</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20000"/>
              </a:lnSpc>
              <a:spcAft>
                <a:spcPts val="1000"/>
              </a:spcAft>
              <a:buFont typeface="Arial" panose="020B0604020202020204" pitchFamily="34" charset="0"/>
              <a:buChar char="•"/>
            </a:pPr>
            <a:r>
              <a:rPr lang="ru-RU" sz="2600" dirty="0" err="1">
                <a:effectLst/>
                <a:latin typeface="Arial" panose="020B0604020202020204" pitchFamily="34" charset="0"/>
                <a:ea typeface="Times New Roman" panose="02020603050405020304" pitchFamily="18" charset="0"/>
                <a:cs typeface="Arial" panose="020B0604020202020204" pitchFamily="34" charset="0"/>
              </a:rPr>
              <a:t>yağıntıların</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azalması</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səbəbindən</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irriqasiya</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suyu</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qıtlığının</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yaranması</a:t>
            </a:r>
            <a:r>
              <a:rPr lang="ru-RU" sz="2600" dirty="0">
                <a:effectLst/>
                <a:latin typeface="Arial" panose="020B0604020202020204" pitchFamily="34" charset="0"/>
                <a:ea typeface="Times New Roman" panose="02020603050405020304" pitchFamily="18" charset="0"/>
                <a:cs typeface="Arial" panose="020B0604020202020204" pitchFamily="34" charset="0"/>
              </a:rPr>
              <a:t>;</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20000"/>
              </a:lnSpc>
              <a:spcAft>
                <a:spcPts val="1000"/>
              </a:spcAft>
              <a:buFont typeface="Arial" panose="020B0604020202020204" pitchFamily="34" charset="0"/>
              <a:buChar char="•"/>
            </a:pPr>
            <a:r>
              <a:rPr lang="ru-RU" sz="2600" dirty="0" err="1">
                <a:effectLst/>
                <a:latin typeface="Arial" panose="020B0604020202020204" pitchFamily="34" charset="0"/>
                <a:ea typeface="Times New Roman" panose="02020603050405020304" pitchFamily="18" charset="0"/>
                <a:cs typeface="Arial" panose="020B0604020202020204" pitchFamily="34" charset="0"/>
              </a:rPr>
              <a:t>yağıntı</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tsiklinin</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pozulması</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səbəbindən</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yağıntıların</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eyni</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vaxtda</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normadan</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artıq</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düşməsi</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ilə</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torpaq</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sürüşmələri</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sellər</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daşqınılar</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və</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bunların</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nəticəsində</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məhsul</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itkilərinin</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baş</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verməsi</a:t>
            </a:r>
            <a:r>
              <a:rPr lang="ru-RU" sz="2600" dirty="0">
                <a:effectLst/>
                <a:latin typeface="Arial" panose="020B0604020202020204" pitchFamily="34" charset="0"/>
                <a:ea typeface="Times New Roman" panose="02020603050405020304" pitchFamily="18" charset="0"/>
                <a:cs typeface="Arial" panose="020B0604020202020204" pitchFamily="34" charset="0"/>
              </a:rPr>
              <a:t>;</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20000"/>
              </a:lnSpc>
              <a:spcAft>
                <a:spcPts val="1000"/>
              </a:spcAft>
              <a:buFont typeface="Arial" panose="020B0604020202020204" pitchFamily="34" charset="0"/>
              <a:buChar char="•"/>
            </a:pPr>
            <a:r>
              <a:rPr lang="ru-RU" sz="2600" dirty="0" err="1">
                <a:effectLst/>
                <a:latin typeface="Arial" panose="020B0604020202020204" pitchFamily="34" charset="0"/>
                <a:ea typeface="Times New Roman" panose="02020603050405020304" pitchFamily="18" charset="0"/>
                <a:cs typeface="Arial" panose="020B0604020202020204" pitchFamily="34" charset="0"/>
              </a:rPr>
              <a:t>xüsusən</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dəmyə</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əkinçiliyi</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yayılmış</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sahələrdə</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quraqlığa</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davamlı</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olmayan</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kənd</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təsərrüfatı</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məhsullarında</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taxıl</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üzüm</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meyvə</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bitkiləri</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tərəvəz</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bitkiləri</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və</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sairə</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məhsuldarlığın</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azalması</a:t>
            </a:r>
            <a:r>
              <a:rPr lang="ru-RU" sz="2600" dirty="0">
                <a:effectLst/>
                <a:latin typeface="Arial" panose="020B0604020202020204" pitchFamily="34" charset="0"/>
                <a:ea typeface="Times New Roman" panose="02020603050405020304" pitchFamily="18" charset="0"/>
                <a:cs typeface="Arial" panose="020B0604020202020204" pitchFamily="34" charset="0"/>
              </a:rPr>
              <a:t>;</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20000"/>
              </a:lnSpc>
              <a:spcAft>
                <a:spcPts val="1000"/>
              </a:spcAft>
              <a:buFont typeface="Arial" panose="020B0604020202020204" pitchFamily="34" charset="0"/>
              <a:buChar char="•"/>
            </a:pPr>
            <a:r>
              <a:rPr lang="ru-RU" sz="2600" dirty="0" err="1">
                <a:effectLst/>
                <a:latin typeface="Arial" panose="020B0604020202020204" pitchFamily="34" charset="0"/>
                <a:ea typeface="Times New Roman" panose="02020603050405020304" pitchFamily="18" charset="0"/>
                <a:cs typeface="Arial" panose="020B0604020202020204" pitchFamily="34" charset="0"/>
              </a:rPr>
              <a:t>quraqlıq</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səbəbindən</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yay</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və</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qış</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otlaqların</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deqradasiya</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səviyyəsinin</a:t>
            </a:r>
            <a:r>
              <a:rPr lang="ru-RU" sz="2600" dirty="0">
                <a:effectLst/>
                <a:latin typeface="Arial" panose="020B0604020202020204" pitchFamily="34" charset="0"/>
                <a:ea typeface="Times New Roman" panose="02020603050405020304" pitchFamily="18" charset="0"/>
                <a:cs typeface="Arial" panose="020B0604020202020204" pitchFamily="34" charset="0"/>
              </a:rPr>
              <a:t> </a:t>
            </a:r>
            <a:r>
              <a:rPr lang="ru-RU" sz="2600" dirty="0" err="1">
                <a:effectLst/>
                <a:latin typeface="Arial" panose="020B0604020202020204" pitchFamily="34" charset="0"/>
                <a:ea typeface="Times New Roman" panose="02020603050405020304" pitchFamily="18" charset="0"/>
                <a:cs typeface="Arial" panose="020B0604020202020204" pitchFamily="34" charset="0"/>
              </a:rPr>
              <a:t>artması</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Aft>
                <a:spcPts val="10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xmlns="" val="205569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9CFD63C-E74C-A7C6-6A11-26C2C488A012}"/>
              </a:ext>
            </a:extLst>
          </p:cNvPr>
          <p:cNvSpPr>
            <a:spLocks noGrp="1"/>
          </p:cNvSpPr>
          <p:nvPr>
            <p:ph idx="1"/>
          </p:nvPr>
        </p:nvSpPr>
        <p:spPr>
          <a:xfrm>
            <a:off x="543232" y="835742"/>
            <a:ext cx="6545826" cy="5525729"/>
          </a:xfrm>
        </p:spPr>
        <p:txBody>
          <a:bodyPr>
            <a:normAutofit fontScale="92500" lnSpcReduction="20000"/>
          </a:bodyPr>
          <a:lstStyle/>
          <a:p>
            <a:pPr algn="just"/>
            <a:r>
              <a:rPr lang="az-Latn-AZ" sz="1800" dirty="0">
                <a:effectLst/>
                <a:latin typeface="Arial" panose="020B0604020202020204" pitchFamily="34" charset="0"/>
                <a:ea typeface="Calibri" panose="020F0502020204030204" pitchFamily="34" charset="0"/>
                <a:cs typeface="Arial" panose="020B0604020202020204" pitchFamily="34" charset="0"/>
              </a:rPr>
              <a:t>Qeyd etmək lazımdır ki, Azərbaycanda kənd təsərrüfatının ən əhəmiyyətli istiqamətlərindən biri bitkiçilikdir.</a:t>
            </a:r>
            <a:r>
              <a:rPr lang="az-Latn-AZ" sz="1800" dirty="0">
                <a:latin typeface="Arial" panose="020B0604020202020204" pitchFamily="34" charset="0"/>
                <a:ea typeface="Calibri" panose="020F0502020204030204" pitchFamily="34" charset="0"/>
                <a:cs typeface="Arial" panose="020B0604020202020204" pitchFamily="34" charset="0"/>
              </a:rPr>
              <a:t> </a:t>
            </a:r>
          </a:p>
          <a:p>
            <a:pPr algn="just"/>
            <a:r>
              <a:rPr lang="az-Latn-AZ" sz="1800" dirty="0">
                <a:latin typeface="Arial" panose="020B0604020202020204" pitchFamily="34" charset="0"/>
                <a:ea typeface="Calibri" panose="020F0502020204030204" pitchFamily="34" charset="0"/>
                <a:cs typeface="Arial" panose="020B0604020202020204" pitchFamily="34" charset="0"/>
              </a:rPr>
              <a:t>Əhalinin ərzaq məhsulları ilə təminatında dənli və dənli paxlalı bitkilər üstünlük təşkil edir. </a:t>
            </a:r>
          </a:p>
          <a:p>
            <a:pPr algn="just"/>
            <a:r>
              <a:rPr lang="az-Latn-AZ" sz="1800" dirty="0">
                <a:latin typeface="Arial" panose="020B0604020202020204" pitchFamily="34" charset="0"/>
                <a:ea typeface="Calibri" panose="020F0502020204030204" pitchFamily="34" charset="0"/>
                <a:cs typeface="Arial" panose="020B0604020202020204" pitchFamily="34" charset="0"/>
              </a:rPr>
              <a:t>Bitkiçilik əsasən dənli bitkilərə əsaslanır. 1990 -cı illərdən bəri buğda və arpa bütün biçilmiş sahənin 55-75% -ni, ümumi məhsulun 35-40% -ni təşkil edirdi</a:t>
            </a:r>
            <a:endParaRPr lang="az-Latn-AZ" sz="1800" dirty="0">
              <a:effectLst/>
              <a:latin typeface="Arial" panose="020B0604020202020204" pitchFamily="34" charset="0"/>
              <a:ea typeface="Calibri" panose="020F0502020204030204" pitchFamily="34" charset="0"/>
              <a:cs typeface="Arial" panose="020B0604020202020204" pitchFamily="34" charset="0"/>
            </a:endParaRPr>
          </a:p>
          <a:p>
            <a:pPr algn="just"/>
            <a:r>
              <a:rPr lang="az-Latn-AZ" sz="1800" dirty="0">
                <a:latin typeface="Arial" panose="020B0604020202020204" pitchFamily="34" charset="0"/>
                <a:ea typeface="Calibri" panose="020F0502020204030204" pitchFamily="34" charset="0"/>
                <a:cs typeface="Arial" panose="020B0604020202020204" pitchFamily="34" charset="0"/>
              </a:rPr>
              <a:t>Dəyişən iqlim şəraitində  </a:t>
            </a:r>
            <a:r>
              <a:rPr lang="az-Latn-AZ" sz="1800" dirty="0">
                <a:effectLst/>
                <a:latin typeface="Arial" panose="020B0604020202020204" pitchFamily="34" charset="0"/>
                <a:ea typeface="Calibri" panose="020F0502020204030204" pitchFamily="34" charset="0"/>
                <a:cs typeface="Arial" panose="020B0604020202020204" pitchFamily="34" charset="0"/>
              </a:rPr>
              <a:t>bu bitkilərin konkret ekoloji rayona uyğun quraqlığa, yüksək temperatura və duza davamlı sortlarnın yaradılması və seleksiyasınn aparılması tələb olunur.  </a:t>
            </a:r>
          </a:p>
          <a:p>
            <a:pPr marL="0" indent="0" algn="just">
              <a:buNone/>
            </a:pPr>
            <a:r>
              <a:rPr lang="az-Latn-AZ" sz="1800" dirty="0">
                <a:effectLst/>
                <a:latin typeface="Arial" panose="020B0604020202020204" pitchFamily="34" charset="0"/>
                <a:ea typeface="Calibri" panose="020F0502020204030204" pitchFamily="34" charset="0"/>
                <a:cs typeface="Arial" panose="020B0604020202020204" pitchFamily="34" charset="0"/>
              </a:rPr>
              <a:t>.</a:t>
            </a:r>
          </a:p>
          <a:p>
            <a:pPr algn="just"/>
            <a:r>
              <a:rPr lang="az-Latn-AZ" sz="1800" dirty="0">
                <a:effectLst/>
                <a:latin typeface="Arial" panose="020B0604020202020204" pitchFamily="34" charset="0"/>
                <a:ea typeface="Calibri" panose="020F0502020204030204" pitchFamily="34" charset="0"/>
              </a:rPr>
              <a:t>Azərbaycanda kənd təsərrüfatı bitkilərindən suvarma aparılmadan yüksək məhsul almaq mümkün deyil. Elə buna görə də Azərbaycanda yetişdirilən kənd təsərrüfatı məhsullarının istehsalının əsas hissəsi suvarılan torpaqların payına düşür. Bu torpaqların ümumi sahəsi 1,4 mln ha təşkil edir ki, bu torpaqlar istər təbii, istərsə də antropogen təsirlərdən müxtəlif dərəcədə deqrarasiyay məruz qalmışdır.</a:t>
            </a:r>
          </a:p>
          <a:p>
            <a:pPr algn="just"/>
            <a:r>
              <a:rPr lang="az-Latn-AZ" sz="1800" dirty="0">
                <a:effectLst/>
                <a:latin typeface="Arial" panose="020B0604020202020204" pitchFamily="34" charset="0"/>
                <a:ea typeface="Calibri" panose="020F0502020204030204" pitchFamily="34" charset="0"/>
              </a:rPr>
              <a:t>Eyni zamanda mövcud su çatışmazlığı şəraitində kənd təsərrüfatı bitkiləri tələb olunan su norması ilə təmin oluna bilmir. Suvarılan torpaqlar Kür-Araz ovalığında yerləşməklə iqlim dəyişmələrinə ən həssas ərazilər hesab olunurlar. Bu ərazilərdə kənd təsərrüfatı bitkilərinin becərilməsinə müxtəlif amillər nəzərə alınmaqla yanaşılmalıdır.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3074" name="Picture 2" descr="79,600+ Planting Crops Stock Photos, Pictures &amp; Royalty-Free ...">
            <a:extLst>
              <a:ext uri="{FF2B5EF4-FFF2-40B4-BE49-F238E27FC236}">
                <a16:creationId xmlns:a16="http://schemas.microsoft.com/office/drawing/2014/main" xmlns="" id="{49A0EE89-C72F-84E7-A2F4-D5E714AD2D4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86945" y="1248696"/>
            <a:ext cx="3566190" cy="468998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a:extLst>
              <a:ext uri="{FF2B5EF4-FFF2-40B4-BE49-F238E27FC236}">
                <a16:creationId xmlns:a16="http://schemas.microsoft.com/office/drawing/2014/main" xmlns="" id="{A91B9D69-949B-7CA3-5D2B-607E99E5765C}"/>
              </a:ext>
            </a:extLst>
          </p:cNvPr>
          <p:cNvSpPr>
            <a:spLocks noGrp="1"/>
          </p:cNvSpPr>
          <p:nvPr>
            <p:ph type="title"/>
          </p:nvPr>
        </p:nvSpPr>
        <p:spPr>
          <a:xfrm>
            <a:off x="838199" y="167816"/>
            <a:ext cx="7762568" cy="549940"/>
          </a:xfrm>
        </p:spPr>
        <p:txBody>
          <a:bodyPr>
            <a:normAutofit/>
          </a:bodyPr>
          <a:lstStyle/>
          <a:p>
            <a:r>
              <a:rPr lang="az-Latn-AZ" sz="2400" b="1" dirty="0">
                <a:latin typeface="Arial" panose="020B0604020202020204" pitchFamily="34" charset="0"/>
                <a:cs typeface="Arial" panose="020B0604020202020204" pitchFamily="34" charset="0"/>
              </a:rPr>
              <a:t>İqlim dəyişmələrinin məhsuldarlığa və bitkilərə təsiri </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59265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7BB47B3-EC10-C878-3049-FFC641D9CC45}"/>
              </a:ext>
            </a:extLst>
          </p:cNvPr>
          <p:cNvSpPr>
            <a:spLocks noGrp="1"/>
          </p:cNvSpPr>
          <p:nvPr>
            <p:ph type="title"/>
          </p:nvPr>
        </p:nvSpPr>
        <p:spPr>
          <a:xfrm>
            <a:off x="838199" y="167815"/>
            <a:ext cx="7762568" cy="736087"/>
          </a:xfrm>
        </p:spPr>
        <p:txBody>
          <a:bodyPr>
            <a:normAutofit/>
          </a:bodyPr>
          <a:lstStyle/>
          <a:p>
            <a:r>
              <a:rPr lang="az-Latn-AZ" sz="2400" b="1" dirty="0">
                <a:latin typeface="Arial" panose="020B0604020202020204" pitchFamily="34" charset="0"/>
                <a:cs typeface="Arial" panose="020B0604020202020204" pitchFamily="34" charset="0"/>
              </a:rPr>
              <a:t>İqlim dəyişmələrinin məhsuldarlığa və bitkilərə təsiri </a:t>
            </a:r>
            <a:endParaRPr lang="en-US" sz="2400" b="1" dirty="0">
              <a:latin typeface="Arial" panose="020B0604020202020204" pitchFamily="34" charset="0"/>
              <a:cs typeface="Arial" panose="020B0604020202020204" pitchFamily="34" charset="0"/>
            </a:endParaRPr>
          </a:p>
        </p:txBody>
      </p:sp>
      <p:sp>
        <p:nvSpPr>
          <p:cNvPr id="5" name="Объект 4">
            <a:extLst>
              <a:ext uri="{FF2B5EF4-FFF2-40B4-BE49-F238E27FC236}">
                <a16:creationId xmlns:a16="http://schemas.microsoft.com/office/drawing/2014/main" xmlns="" id="{EE3D5230-A1B8-CAB2-58E6-68033D00332B}"/>
              </a:ext>
            </a:extLst>
          </p:cNvPr>
          <p:cNvSpPr>
            <a:spLocks noGrp="1"/>
          </p:cNvSpPr>
          <p:nvPr>
            <p:ph idx="1"/>
          </p:nvPr>
        </p:nvSpPr>
        <p:spPr>
          <a:xfrm>
            <a:off x="838199" y="1179870"/>
            <a:ext cx="6742471" cy="4997093"/>
          </a:xfrm>
        </p:spPr>
        <p:txBody>
          <a:bodyPr/>
          <a:lstStyle/>
          <a:p>
            <a:pPr algn="just">
              <a:buFont typeface="Wingdings" panose="05000000000000000000" pitchFamily="2" charset="2"/>
              <a:buChar char="Ø"/>
            </a:pPr>
            <a:r>
              <a:rPr lang="az-Latn-AZ" sz="1800" dirty="0">
                <a:effectLst/>
                <a:latin typeface="Arial" panose="020B0604020202020204" pitchFamily="34" charset="0"/>
                <a:ea typeface="Times New Roman" panose="02020603050405020304" pitchFamily="18" charset="0"/>
                <a:cs typeface="Arial" panose="020B0604020202020204" pitchFamily="34" charset="0"/>
              </a:rPr>
              <a:t>Növündə </a:t>
            </a:r>
          </a:p>
          <a:p>
            <a:pPr algn="just">
              <a:buFont typeface="Wingdings" panose="05000000000000000000" pitchFamily="2" charset="2"/>
              <a:buChar char="Ø"/>
            </a:pPr>
            <a:r>
              <a:rPr lang="az-Latn-AZ" sz="1800" dirty="0">
                <a:latin typeface="Arial" panose="020B0604020202020204" pitchFamily="34" charset="0"/>
                <a:ea typeface="Times New Roman" panose="02020603050405020304" pitchFamily="18" charset="0"/>
                <a:cs typeface="Arial" panose="020B0604020202020204" pitchFamily="34" charset="0"/>
              </a:rPr>
              <a:t>Bölüşdürülməsində </a:t>
            </a:r>
          </a:p>
          <a:p>
            <a:pPr algn="just">
              <a:buFont typeface="Wingdings" panose="05000000000000000000" pitchFamily="2" charset="2"/>
              <a:buChar char="Ø"/>
            </a:pPr>
            <a:r>
              <a:rPr lang="az-Latn-AZ" sz="1800" dirty="0">
                <a:effectLst/>
                <a:latin typeface="Arial" panose="020B0604020202020204" pitchFamily="34" charset="0"/>
                <a:ea typeface="Times New Roman" panose="02020603050405020304" pitchFamily="18" charset="0"/>
                <a:cs typeface="Arial" panose="020B0604020202020204" pitchFamily="34" charset="0"/>
              </a:rPr>
              <a:t>Əhatə dairəsi</a:t>
            </a:r>
          </a:p>
          <a:p>
            <a:pPr algn="just">
              <a:buFont typeface="Wingdings" panose="05000000000000000000" pitchFamily="2" charset="2"/>
              <a:buChar char="Ø"/>
            </a:pPr>
            <a:r>
              <a:rPr lang="az-Latn-AZ" sz="1800" dirty="0">
                <a:latin typeface="Arial" panose="020B0604020202020204" pitchFamily="34" charset="0"/>
                <a:ea typeface="Times New Roman" panose="02020603050405020304" pitchFamily="18" charset="0"/>
                <a:cs typeface="Arial" panose="020B0604020202020204" pitchFamily="34" charset="0"/>
              </a:rPr>
              <a:t>CO 2-nin toplanması </a:t>
            </a:r>
            <a:endParaRPr lang="az-Latn-AZ" sz="2000" dirty="0">
              <a:latin typeface="Arial" panose="020B0604020202020204" pitchFamily="34" charset="0"/>
              <a:ea typeface="Times New Roman" panose="02020603050405020304" pitchFamily="18" charset="0"/>
              <a:cs typeface="Arial" panose="020B0604020202020204" pitchFamily="34" charset="0"/>
            </a:endParaRPr>
          </a:p>
          <a:p>
            <a:pPr algn="just">
              <a:buFont typeface="Wingdings" panose="05000000000000000000" pitchFamily="2" charset="2"/>
              <a:buChar char="Ø"/>
            </a:pPr>
            <a:r>
              <a:rPr lang="ru-RU" sz="2000" dirty="0" err="1">
                <a:latin typeface="Arial" panose="020B0604020202020204" pitchFamily="34" charset="0"/>
                <a:ea typeface="Times New Roman" panose="02020603050405020304" pitchFamily="18" charset="0"/>
                <a:cs typeface="Arial" panose="020B0604020202020204" pitchFamily="34" charset="0"/>
              </a:rPr>
              <a:t>istiliyin</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tədricən</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artması</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vaxtından</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əvvəl</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çiçəklənməyə</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və</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bar</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verməyə</a:t>
            </a:r>
            <a:r>
              <a:rPr lang="ru-RU" sz="2000" dirty="0">
                <a:latin typeface="Arial" panose="020B0604020202020204" pitchFamily="34" charset="0"/>
                <a:ea typeface="Times New Roman" panose="02020603050405020304" pitchFamily="18" charset="0"/>
                <a:cs typeface="Arial" panose="020B0604020202020204" pitchFamily="34" charset="0"/>
              </a:rPr>
              <a:t> </a:t>
            </a:r>
            <a:endParaRPr lang="az-Latn-AZ" sz="2000" dirty="0">
              <a:latin typeface="Arial" panose="020B0604020202020204" pitchFamily="34" charset="0"/>
              <a:ea typeface="Times New Roman" panose="02020603050405020304" pitchFamily="18" charset="0"/>
              <a:cs typeface="Arial" panose="020B0604020202020204" pitchFamily="34" charset="0"/>
            </a:endParaRPr>
          </a:p>
          <a:p>
            <a:pPr algn="just">
              <a:buFont typeface="Wingdings" panose="05000000000000000000" pitchFamily="2" charset="2"/>
              <a:buChar char="Ø"/>
            </a:pPr>
            <a:r>
              <a:rPr lang="ru-RU" sz="2000" dirty="0" err="1">
                <a:latin typeface="Arial" panose="020B0604020202020204" pitchFamily="34" charset="0"/>
                <a:ea typeface="Times New Roman" panose="02020603050405020304" pitchFamily="18" charset="0"/>
                <a:cs typeface="Arial" panose="020B0604020202020204" pitchFamily="34" charset="0"/>
              </a:rPr>
              <a:t>soyuq</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isə</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bitkilərin</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bio-tsikllərinin</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geriləməsinə</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səbəb</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olur</a:t>
            </a:r>
            <a:r>
              <a:rPr lang="ru-RU" sz="2000" dirty="0">
                <a:latin typeface="Arial" panose="020B0604020202020204" pitchFamily="34" charset="0"/>
                <a:ea typeface="Times New Roman" panose="02020603050405020304" pitchFamily="18" charset="0"/>
                <a:cs typeface="Arial" panose="020B0604020202020204" pitchFamily="34" charset="0"/>
              </a:rPr>
              <a:t>. </a:t>
            </a:r>
            <a:endParaRPr lang="az-Latn-AZ" sz="2000" dirty="0">
              <a:latin typeface="Arial" panose="020B0604020202020204" pitchFamily="34" charset="0"/>
              <a:ea typeface="Times New Roman" panose="02020603050405020304" pitchFamily="18" charset="0"/>
              <a:cs typeface="Arial" panose="020B0604020202020204" pitchFamily="34" charset="0"/>
            </a:endParaRPr>
          </a:p>
          <a:p>
            <a:pPr algn="just">
              <a:buFont typeface="Wingdings" panose="05000000000000000000" pitchFamily="2" charset="2"/>
              <a:buChar char="Ø"/>
            </a:pPr>
            <a:r>
              <a:rPr lang="ru-RU" sz="2000" dirty="0" err="1">
                <a:latin typeface="Arial" panose="020B0604020202020204" pitchFamily="34" charset="0"/>
                <a:ea typeface="Times New Roman" panose="02020603050405020304" pitchFamily="18" charset="0"/>
                <a:cs typeface="Arial" panose="020B0604020202020204" pitchFamily="34" charset="0"/>
              </a:rPr>
              <a:t>Daha</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böyük</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daha</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sürətli</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və</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ya</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daha</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çox</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radikal</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dəyişikliklər</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bitki</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stressləri</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sürətli</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bitki</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itkisi</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və</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müəyyən</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hallarda</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isə</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səhralaşma</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ilə</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nəticələnə</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err="1">
                <a:latin typeface="Arial" panose="020B0604020202020204" pitchFamily="34" charset="0"/>
                <a:ea typeface="Times New Roman" panose="02020603050405020304" pitchFamily="18" charset="0"/>
                <a:cs typeface="Arial" panose="020B0604020202020204" pitchFamily="34" charset="0"/>
              </a:rPr>
              <a:t>bilər</a:t>
            </a:r>
            <a:r>
              <a:rPr lang="ru-RU" sz="2400" dirty="0">
                <a:latin typeface="Arial" panose="020B0604020202020204" pitchFamily="34" charset="0"/>
                <a:ea typeface="Times New Roman" panose="02020603050405020304" pitchFamily="18" charset="0"/>
                <a:cs typeface="Arial" panose="020B0604020202020204" pitchFamily="34" charset="0"/>
              </a:rPr>
              <a:t>.</a:t>
            </a:r>
            <a:endParaRPr lang="az-Latn-AZ" sz="2400" dirty="0">
              <a:latin typeface="Arial" panose="020B0604020202020204" pitchFamily="34" charset="0"/>
              <a:ea typeface="Times New Roman" panose="02020603050405020304" pitchFamily="18" charset="0"/>
              <a:cs typeface="Arial" panose="020B0604020202020204" pitchFamily="34" charset="0"/>
            </a:endParaRPr>
          </a:p>
          <a:p>
            <a:pPr algn="just">
              <a:buFont typeface="Wingdings" panose="05000000000000000000" pitchFamily="2" charset="2"/>
              <a:buChar char="Ø"/>
            </a:pPr>
            <a:endParaRPr lang="az-Latn-AZ"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buNone/>
            </a:pPr>
            <a:endParaRPr lang="az-Latn-AZ" sz="2000" dirty="0">
              <a:latin typeface="Arial" panose="020B0604020202020204" pitchFamily="34" charset="0"/>
              <a:ea typeface="Times New Roman" panose="02020603050405020304" pitchFamily="18" charset="0"/>
              <a:cs typeface="Arial" panose="020B0604020202020204" pitchFamily="34" charset="0"/>
            </a:endParaRPr>
          </a:p>
          <a:p>
            <a:pPr algn="just"/>
            <a:endParaRPr lang="az-Latn-AZ" sz="2000" dirty="0">
              <a:effectLst/>
              <a:latin typeface="Arial" panose="020B0604020202020204" pitchFamily="34" charset="0"/>
              <a:ea typeface="Times New Roman" panose="02020603050405020304" pitchFamily="18" charset="0"/>
              <a:cs typeface="Arial" panose="020B0604020202020204" pitchFamily="34" charset="0"/>
            </a:endParaRPr>
          </a:p>
          <a:p>
            <a:pPr algn="just"/>
            <a:endParaRPr lang="az-Latn-AZ" sz="24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pic>
        <p:nvPicPr>
          <p:cNvPr id="1026" name="Picture 2" descr="Grow Crops Stock Photos and Pictures - 1,115,654 Images ...">
            <a:extLst>
              <a:ext uri="{FF2B5EF4-FFF2-40B4-BE49-F238E27FC236}">
                <a16:creationId xmlns:a16="http://schemas.microsoft.com/office/drawing/2014/main" xmlns="" id="{FC342141-8A98-3179-ADA3-352CBDCAA94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36309" y="857864"/>
            <a:ext cx="3795252" cy="51422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2281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12A1BA0-D9F3-1648-CA65-E07F2F9B9758}"/>
              </a:ext>
            </a:extLst>
          </p:cNvPr>
          <p:cNvSpPr>
            <a:spLocks noGrp="1"/>
          </p:cNvSpPr>
          <p:nvPr>
            <p:ph type="title"/>
          </p:nvPr>
        </p:nvSpPr>
        <p:spPr>
          <a:xfrm>
            <a:off x="336754" y="285135"/>
            <a:ext cx="10515600" cy="681038"/>
          </a:xfrm>
        </p:spPr>
        <p:txBody>
          <a:bodyPr>
            <a:noAutofit/>
          </a:bodyPr>
          <a:lstStyle/>
          <a:p>
            <a:pPr algn="ctr"/>
            <a:r>
              <a:rPr lang="az-Latn-AZ" sz="2800" b="1" dirty="0">
                <a:latin typeface="Arial" panose="020B0604020202020204" pitchFamily="34" charset="0"/>
                <a:cs typeface="Arial" panose="020B0604020202020204" pitchFamily="34" charset="0"/>
              </a:rPr>
              <a:t>İqlim dəyişmələrinin məhsuldarlığa və bitkilərə təsiri </a:t>
            </a:r>
            <a:endParaRPr lang="en-US" sz="2800" dirty="0">
              <a:solidFill>
                <a:schemeClr val="tx2">
                  <a:lumMod val="75000"/>
                </a:schemeClr>
              </a:solidFill>
            </a:endParaRPr>
          </a:p>
        </p:txBody>
      </p:sp>
      <p:pic>
        <p:nvPicPr>
          <p:cNvPr id="5122" name="Picture 2" descr="6,692 Climate Adaptation Royalty-Free Photos and Stock ...">
            <a:extLst>
              <a:ext uri="{FF2B5EF4-FFF2-40B4-BE49-F238E27FC236}">
                <a16:creationId xmlns:a16="http://schemas.microsoft.com/office/drawing/2014/main" xmlns="" id="{110216EA-1FE1-A733-B16D-BE8FE90425C6}"/>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8377085" y="966173"/>
            <a:ext cx="3478161" cy="45202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xmlns="" id="{E436E480-179E-1943-AE15-5AD450F49883}"/>
              </a:ext>
            </a:extLst>
          </p:cNvPr>
          <p:cNvSpPr txBox="1"/>
          <p:nvPr/>
        </p:nvSpPr>
        <p:spPr>
          <a:xfrm>
            <a:off x="647063" y="1121196"/>
            <a:ext cx="6882579" cy="1346010"/>
          </a:xfrm>
          <a:prstGeom prst="rect">
            <a:avLst/>
          </a:prstGeom>
          <a:noFill/>
        </p:spPr>
        <p:txBody>
          <a:bodyPr wrap="square">
            <a:spAutoFit/>
          </a:bodyPr>
          <a:lstStyle/>
          <a:p>
            <a:pPr marR="2540" algn="just">
              <a:lnSpc>
                <a:spcPct val="115000"/>
              </a:lnSpc>
              <a:spcAft>
                <a:spcPts val="1000"/>
              </a:spcAft>
            </a:pPr>
            <a:r>
              <a:rPr lang="az-Latn-AZ" sz="1800" dirty="0">
                <a:effectLst/>
                <a:latin typeface="Arial" panose="020B0604020202020204" pitchFamily="34" charset="0"/>
                <a:ea typeface="Times New Roman" panose="02020603050405020304" pitchFamily="18" charset="0"/>
                <a:cs typeface="Times New Roman" panose="02020603050405020304" pitchFamily="18" charset="0"/>
              </a:rPr>
              <a:t>Yağış suyu ilə qidalanan bitkilərin məhsuldarlığının 2060-cı ilə qədər orta hesabla 14-20 faiz azalacağı proqnozlaşdırılır. Beləliklə, yüksək dəyərə malik bitkilərdə daha çox azalma müşahidə ediləcək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0E49AA08-F8EE-1967-37D7-1D27F266DCD3}"/>
              </a:ext>
            </a:extLst>
          </p:cNvPr>
          <p:cNvSpPr txBox="1"/>
          <p:nvPr/>
        </p:nvSpPr>
        <p:spPr>
          <a:xfrm>
            <a:off x="647063" y="3151930"/>
            <a:ext cx="7269767" cy="2429896"/>
          </a:xfrm>
          <a:prstGeom prst="rect">
            <a:avLst/>
          </a:prstGeom>
          <a:noFill/>
        </p:spPr>
        <p:txBody>
          <a:bodyPr wrap="square">
            <a:spAutoFit/>
          </a:bodyPr>
          <a:lstStyle/>
          <a:p>
            <a:pPr marR="2540" algn="just">
              <a:lnSpc>
                <a:spcPct val="115000"/>
              </a:lnSpc>
              <a:spcAft>
                <a:spcPts val="1000"/>
              </a:spcAft>
            </a:pPr>
            <a:r>
              <a:rPr lang="az-Latn-AZ" dirty="0">
                <a:effectLst/>
                <a:latin typeface="Arial" panose="020B0604020202020204" pitchFamily="34" charset="0"/>
                <a:ea typeface="Times New Roman" panose="02020603050405020304" pitchFamily="18" charset="0"/>
                <a:cs typeface="Times New Roman" panose="02020603050405020304" pitchFamily="18" charset="0"/>
              </a:rPr>
              <a:t>Suvarılan bitkilər də proqnozlaşdırılan su çatışmazlığı riski altındadır ki, bu da cənub rayonlarında bəzi bitkilərin 60 faizdən çoxunun, Şərqi Aşağı Kür hövzəsində isə 20 faizdən çoxunun itirilməsi ilə nəticələnəcək.</a:t>
            </a:r>
          </a:p>
          <a:p>
            <a:pPr marR="2540" algn="just">
              <a:lnSpc>
                <a:spcPct val="115000"/>
              </a:lnSpc>
              <a:spcAft>
                <a:spcPts val="1000"/>
              </a:spcAft>
            </a:pPr>
            <a:r>
              <a:rPr lang="az-Latn-AZ" dirty="0">
                <a:effectLst/>
                <a:latin typeface="Arial" panose="020B0604020202020204" pitchFamily="34" charset="0"/>
                <a:ea typeface="Times New Roman" panose="02020603050405020304" pitchFamily="18" charset="0"/>
                <a:cs typeface="Times New Roman" panose="02020603050405020304" pitchFamily="18" charset="0"/>
              </a:rPr>
              <a:t> Heyvandarlığın da oxşar tendensiyaya məruz qalacağı gözlənilir ki, buna həmçinin mal-qaranın sağlamlığına birbaşa təsirlər də səbəb olacaqdır.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77951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E129023-C3C3-E6FE-060D-A425A1124BBF}"/>
              </a:ext>
            </a:extLst>
          </p:cNvPr>
          <p:cNvSpPr>
            <a:spLocks noGrp="1"/>
          </p:cNvSpPr>
          <p:nvPr>
            <p:ph type="title"/>
          </p:nvPr>
        </p:nvSpPr>
        <p:spPr>
          <a:xfrm>
            <a:off x="749710" y="196645"/>
            <a:ext cx="10515600" cy="402069"/>
          </a:xfrm>
        </p:spPr>
        <p:txBody>
          <a:bodyPr>
            <a:normAutofit fontScale="90000"/>
          </a:bodyPr>
          <a:lstStyle/>
          <a:p>
            <a:pPr indent="628650" algn="ctr">
              <a:lnSpc>
                <a:spcPct val="107000"/>
              </a:lnSpc>
              <a:spcAft>
                <a:spcPts val="800"/>
              </a:spcAft>
            </a:pPr>
            <a:r>
              <a:rPr lang="az-Latn-AZ" sz="1800" b="1" dirty="0">
                <a:effectLst/>
                <a:latin typeface="Arial" panose="020B0604020202020204" pitchFamily="34" charset="0"/>
                <a:ea typeface="Calibri" panose="020F0502020204030204" pitchFamily="34" charset="0"/>
                <a:cs typeface="Arial" panose="020B0604020202020204" pitchFamily="34" charset="0"/>
              </a:rPr>
              <a:t/>
            </a:r>
            <a:br>
              <a:rPr lang="az-Latn-AZ" sz="1800" b="1" dirty="0">
                <a:effectLst/>
                <a:latin typeface="Arial" panose="020B0604020202020204" pitchFamily="34" charset="0"/>
                <a:ea typeface="Calibri" panose="020F0502020204030204" pitchFamily="34" charset="0"/>
                <a:cs typeface="Arial" panose="020B0604020202020204" pitchFamily="34" charset="0"/>
              </a:rPr>
            </a:br>
            <a:r>
              <a:rPr lang="az-Latn-AZ" sz="1800" b="1" dirty="0">
                <a:effectLst/>
                <a:latin typeface="Arial" panose="020B0604020202020204" pitchFamily="34" charset="0"/>
                <a:ea typeface="Calibri" panose="020F0502020204030204" pitchFamily="34" charset="0"/>
                <a:cs typeface="Arial" panose="020B0604020202020204" pitchFamily="34" charset="0"/>
              </a:rPr>
              <a:t/>
            </a:r>
            <a:br>
              <a:rPr lang="az-Latn-AZ" sz="1800" b="1" dirty="0">
                <a:effectLst/>
                <a:latin typeface="Arial" panose="020B0604020202020204" pitchFamily="34" charset="0"/>
                <a:ea typeface="Calibri" panose="020F0502020204030204" pitchFamily="34" charset="0"/>
                <a:cs typeface="Arial" panose="020B0604020202020204" pitchFamily="34" charset="0"/>
              </a:rPr>
            </a:br>
            <a:r>
              <a:rPr lang="en-US" sz="2700" b="1"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Adaptasiya</a:t>
            </a:r>
            <a:r>
              <a:rPr lang="en-US" sz="27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az-Latn-AZ" sz="27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Uyğunlaşma</a:t>
            </a:r>
            <a:r>
              <a:rPr lang="en-US" sz="27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r>
              <a:rPr lang="az-Latn-AZ" sz="27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tədbirləri</a:t>
            </a:r>
            <a:r>
              <a:rPr lang="en-US" sz="1800" dirty="0">
                <a:effectLst/>
                <a:latin typeface="Calibri" panose="020F0502020204030204" pitchFamily="34" charset="0"/>
                <a:ea typeface="Calibri" panose="020F0502020204030204" pitchFamily="34" charset="0"/>
                <a:cs typeface="Arial" panose="020B0604020202020204" pitchFamily="34" charset="0"/>
              </a:rPr>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Объект 2">
            <a:extLst>
              <a:ext uri="{FF2B5EF4-FFF2-40B4-BE49-F238E27FC236}">
                <a16:creationId xmlns:a16="http://schemas.microsoft.com/office/drawing/2014/main" xmlns="" id="{46D3BF05-DF21-E9F6-6A9A-0E702E9A9C1B}"/>
              </a:ext>
            </a:extLst>
          </p:cNvPr>
          <p:cNvSpPr>
            <a:spLocks noGrp="1"/>
          </p:cNvSpPr>
          <p:nvPr>
            <p:ph idx="1"/>
          </p:nvPr>
        </p:nvSpPr>
        <p:spPr>
          <a:xfrm>
            <a:off x="572730" y="717755"/>
            <a:ext cx="10515600" cy="5422490"/>
          </a:xfrm>
          <a:solidFill>
            <a:schemeClr val="bg2"/>
          </a:solidFill>
        </p:spPr>
        <p:txBody>
          <a:bodyPr>
            <a:normAutofit fontScale="25000" lnSpcReduction="20000"/>
          </a:bodyPr>
          <a:lstStyle/>
          <a:p>
            <a:r>
              <a:rPr lang="az-Latn-AZ" sz="9600" dirty="0">
                <a:effectLst/>
                <a:latin typeface="Arial" panose="020B0604020202020204" pitchFamily="34" charset="0"/>
                <a:ea typeface="Calibri" panose="020F0502020204030204" pitchFamily="34" charset="0"/>
              </a:rPr>
              <a:t>İqlim dəyişmələrinə adaptasiya olunmaq məqsədilə müvafiq tədbirlərin işlənib hazırlanması  və bu dəyişkənliyə uyğunlaşma tədbirlərinə  indidən başlanmasına ehtiyac vardır. Bu məqsədlə aşağıdakı müvafiq tədbirlərin həyata keçirilməsi təklif olunur</a:t>
            </a:r>
          </a:p>
          <a:p>
            <a:pPr indent="628650" algn="just">
              <a:lnSpc>
                <a:spcPct val="107000"/>
              </a:lnSpc>
              <a:spcAft>
                <a:spcPts val="800"/>
              </a:spcAft>
            </a:pPr>
            <a:r>
              <a:rPr lang="az-Latn-AZ" sz="6200" dirty="0">
                <a:effectLst/>
                <a:latin typeface="Arial" panose="020B0604020202020204" pitchFamily="34" charset="0"/>
                <a:ea typeface="Calibri" panose="020F0502020204030204" pitchFamily="34" charset="0"/>
                <a:cs typeface="Arial" panose="020B0604020202020204" pitchFamily="34" charset="0"/>
              </a:rPr>
              <a:t>- Azərbaycanda iqlim dəyişkənliyi şəraitində uzun vegetasiyalı, istilik sevən, quraqlığa davamlı kənd təsərrüfatı bitkilərinin yetişdirilməsi, bu istiqamətdə yeni sortların yaradilması və rayonlaşdırılması;</a:t>
            </a:r>
            <a:endParaRPr lang="en-US" sz="6200" dirty="0">
              <a:effectLst/>
              <a:latin typeface="Arial" panose="020B0604020202020204" pitchFamily="34" charset="0"/>
              <a:ea typeface="Calibri" panose="020F0502020204030204" pitchFamily="34" charset="0"/>
              <a:cs typeface="Arial" panose="020B0604020202020204" pitchFamily="34" charset="0"/>
            </a:endParaRPr>
          </a:p>
          <a:p>
            <a:pPr indent="628650" algn="just">
              <a:lnSpc>
                <a:spcPct val="107000"/>
              </a:lnSpc>
              <a:spcAft>
                <a:spcPts val="800"/>
              </a:spcAft>
            </a:pPr>
            <a:r>
              <a:rPr lang="az-Latn-AZ" sz="6200" dirty="0">
                <a:effectLst/>
                <a:latin typeface="Arial" panose="020B0604020202020204" pitchFamily="34" charset="0"/>
                <a:ea typeface="Calibri" panose="020F0502020204030204" pitchFamily="34" charset="0"/>
                <a:cs typeface="Arial" panose="020B0604020202020204" pitchFamily="34" charset="0"/>
              </a:rPr>
              <a:t>- su ehtiyatlarının qıtlığı şəraitində mütərəqqi suvarma üsullarının tətbiq olunması, alternativ su mənbələrindən istifadə olunması;</a:t>
            </a:r>
            <a:endParaRPr lang="en-US" sz="6200" dirty="0">
              <a:effectLst/>
              <a:latin typeface="Arial" panose="020B0604020202020204" pitchFamily="34" charset="0"/>
              <a:ea typeface="Calibri" panose="020F0502020204030204" pitchFamily="34" charset="0"/>
              <a:cs typeface="Arial" panose="020B0604020202020204" pitchFamily="34" charset="0"/>
            </a:endParaRPr>
          </a:p>
          <a:p>
            <a:pPr indent="628650" algn="just">
              <a:lnSpc>
                <a:spcPct val="107000"/>
              </a:lnSpc>
              <a:spcAft>
                <a:spcPts val="800"/>
              </a:spcAft>
            </a:pPr>
            <a:r>
              <a:rPr lang="az-Latn-AZ" sz="6200" dirty="0">
                <a:effectLst/>
                <a:latin typeface="Arial" panose="020B0604020202020204" pitchFamily="34" charset="0"/>
                <a:ea typeface="Calibri" panose="020F0502020204030204" pitchFamily="34" charset="0"/>
                <a:cs typeface="Arial" panose="020B0604020202020204" pitchFamily="34" charset="0"/>
              </a:rPr>
              <a:t>-Respublikada su və külək eroziyasının geniş yayılmasını nəzərə alaraq sahələrin ətrafında tarlaqoruyucu meşə zolaqlarının salınması, eroziyaya uğramış və şorlaşmış torpaqların qeydiyyatının aparılması, xəritələşdirilməsi və s.</a:t>
            </a:r>
            <a:endParaRPr lang="en-US" sz="6200" dirty="0">
              <a:effectLst/>
              <a:latin typeface="Arial" panose="020B0604020202020204" pitchFamily="34" charset="0"/>
              <a:ea typeface="Calibri" panose="020F0502020204030204" pitchFamily="34" charset="0"/>
              <a:cs typeface="Arial" panose="020B0604020202020204" pitchFamily="34" charset="0"/>
            </a:endParaRPr>
          </a:p>
          <a:p>
            <a:pPr indent="628650" algn="just">
              <a:lnSpc>
                <a:spcPct val="107000"/>
              </a:lnSpc>
              <a:spcAft>
                <a:spcPts val="800"/>
              </a:spcAft>
            </a:pPr>
            <a:r>
              <a:rPr lang="az-Latn-AZ" sz="6200" dirty="0">
                <a:effectLst/>
                <a:latin typeface="Arial" panose="020B0604020202020204" pitchFamily="34" charset="0"/>
                <a:ea typeface="Calibri" panose="020F0502020204030204" pitchFamily="34" charset="0"/>
                <a:cs typeface="Arial" panose="020B0604020202020204" pitchFamily="34" charset="0"/>
              </a:rPr>
              <a:t>- atmosfer yağıntılarını tutmaq və suvarmada istifadə məqsədilə süni su hövzələrinin yaradılması;</a:t>
            </a:r>
            <a:endParaRPr lang="en-US" sz="6200" dirty="0">
              <a:effectLst/>
              <a:latin typeface="Arial" panose="020B0604020202020204" pitchFamily="34" charset="0"/>
              <a:ea typeface="Calibri" panose="020F0502020204030204" pitchFamily="34" charset="0"/>
              <a:cs typeface="Arial" panose="020B0604020202020204" pitchFamily="34" charset="0"/>
            </a:endParaRPr>
          </a:p>
          <a:p>
            <a:pPr indent="628650" algn="just">
              <a:lnSpc>
                <a:spcPct val="107000"/>
              </a:lnSpc>
              <a:spcAft>
                <a:spcPts val="800"/>
              </a:spcAft>
            </a:pPr>
            <a:r>
              <a:rPr lang="az-Latn-AZ" sz="6200" dirty="0">
                <a:effectLst/>
                <a:latin typeface="Arial" panose="020B0604020202020204" pitchFamily="34" charset="0"/>
                <a:ea typeface="Calibri" panose="020F0502020204030204" pitchFamily="34" charset="0"/>
                <a:cs typeface="Arial" panose="020B0604020202020204" pitchFamily="34" charset="0"/>
              </a:rPr>
              <a:t>- fermer təsərrüfatlarında şorlaşma ilə mübarizə məqsədilə suvarma və drenaj sistemlərinin təkmilləşdirilməsi;</a:t>
            </a:r>
            <a:endParaRPr lang="en-US" sz="6200" dirty="0">
              <a:effectLst/>
              <a:latin typeface="Arial" panose="020B0604020202020204" pitchFamily="34" charset="0"/>
              <a:ea typeface="Calibri" panose="020F0502020204030204" pitchFamily="34" charset="0"/>
              <a:cs typeface="Arial" panose="020B0604020202020204" pitchFamily="34" charset="0"/>
            </a:endParaRPr>
          </a:p>
          <a:p>
            <a:pPr indent="628650" algn="just">
              <a:lnSpc>
                <a:spcPct val="107000"/>
              </a:lnSpc>
              <a:spcAft>
                <a:spcPts val="800"/>
              </a:spcAft>
            </a:pPr>
            <a:r>
              <a:rPr lang="az-Latn-AZ" sz="6200" dirty="0">
                <a:effectLst/>
                <a:latin typeface="Arial" panose="020B0604020202020204" pitchFamily="34" charset="0"/>
                <a:ea typeface="Calibri" panose="020F0502020204030204" pitchFamily="34" charset="0"/>
                <a:cs typeface="Arial" panose="020B0604020202020204" pitchFamily="34" charset="0"/>
              </a:rPr>
              <a:t>- kənd yerlərində tez xarab olan məhsullar üçün kiçik emal müəssisələrinin yaradılması;</a:t>
            </a:r>
            <a:endParaRPr lang="en-US" sz="6200" dirty="0">
              <a:effectLst/>
              <a:latin typeface="Arial" panose="020B0604020202020204" pitchFamily="34" charset="0"/>
              <a:ea typeface="Calibri" panose="020F0502020204030204" pitchFamily="34" charset="0"/>
              <a:cs typeface="Arial" panose="020B0604020202020204" pitchFamily="34" charset="0"/>
            </a:endParaRPr>
          </a:p>
          <a:p>
            <a:pPr indent="628650" algn="just">
              <a:lnSpc>
                <a:spcPct val="107000"/>
              </a:lnSpc>
              <a:spcAft>
                <a:spcPts val="800"/>
              </a:spcAft>
            </a:pPr>
            <a:r>
              <a:rPr lang="az-Latn-AZ" sz="6200" dirty="0">
                <a:effectLst/>
                <a:latin typeface="Arial" panose="020B0604020202020204" pitchFamily="34" charset="0"/>
                <a:ea typeface="Calibri" panose="020F0502020204030204" pitchFamily="34" charset="0"/>
                <a:cs typeface="Arial" panose="020B0604020202020204" pitchFamily="34" charset="0"/>
              </a:rPr>
              <a:t>- kənd təsərrüfatı məhsullarının saxlama sistemlərinin (anbar, soyuducu və s.) təkmilləşdirilməsi işlərinin davam etdirilməsi və yenilərinin yaradılması.</a:t>
            </a:r>
            <a:endParaRPr lang="en-US" sz="6200" dirty="0">
              <a:effectLst/>
              <a:latin typeface="Arial" panose="020B0604020202020204" pitchFamily="34" charset="0"/>
              <a:ea typeface="Calibri" panose="020F0502020204030204" pitchFamily="34" charset="0"/>
              <a:cs typeface="Arial" panose="020B0604020202020204" pitchFamily="34" charset="0"/>
            </a:endParaRPr>
          </a:p>
          <a:p>
            <a:pPr marL="450215" algn="just">
              <a:lnSpc>
                <a:spcPct val="107000"/>
              </a:lnSpc>
              <a:spcAft>
                <a:spcPts val="800"/>
              </a:spcAft>
            </a:pPr>
            <a:r>
              <a:rPr lang="az-Latn-AZ" sz="6200" dirty="0">
                <a:effectLst/>
                <a:latin typeface="Arial" panose="020B0604020202020204" pitchFamily="34" charset="0"/>
                <a:ea typeface="Calibri" panose="020F0502020204030204" pitchFamily="34" charset="0"/>
                <a:cs typeface="Arial" panose="020B0604020202020204" pitchFamily="34" charset="0"/>
              </a:rPr>
              <a:t> </a:t>
            </a:r>
            <a:endParaRPr lang="en-US" sz="62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xmlns="" val="2449707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3D74667-6D2C-7583-1E10-2BD11B3B577B}"/>
              </a:ext>
            </a:extLst>
          </p:cNvPr>
          <p:cNvSpPr>
            <a:spLocks noGrp="1"/>
          </p:cNvSpPr>
          <p:nvPr>
            <p:ph type="title"/>
          </p:nvPr>
        </p:nvSpPr>
        <p:spPr>
          <a:xfrm>
            <a:off x="838200" y="365126"/>
            <a:ext cx="10515600" cy="315912"/>
          </a:xfrm>
        </p:spPr>
        <p:txBody>
          <a:bodyPr>
            <a:normAutofit fontScale="90000"/>
          </a:bodyPr>
          <a:lstStyle/>
          <a:p>
            <a:pPr algn="ctr"/>
            <a:r>
              <a:rPr lang="en-US" b="1" dirty="0">
                <a:solidFill>
                  <a:schemeClr val="accent1">
                    <a:lumMod val="75000"/>
                  </a:schemeClr>
                </a:solidFill>
              </a:rPr>
              <a:t>Mane</a:t>
            </a:r>
            <a:r>
              <a:rPr lang="az-Latn-AZ" b="1" dirty="0">
                <a:solidFill>
                  <a:schemeClr val="accent1">
                    <a:lumMod val="75000"/>
                  </a:schemeClr>
                </a:solidFill>
              </a:rPr>
              <a:t>ələr</a:t>
            </a:r>
            <a:endParaRPr lang="en-US" b="1" dirty="0">
              <a:solidFill>
                <a:schemeClr val="accent1">
                  <a:lumMod val="75000"/>
                </a:schemeClr>
              </a:solidFill>
            </a:endParaRPr>
          </a:p>
        </p:txBody>
      </p:sp>
      <p:sp>
        <p:nvSpPr>
          <p:cNvPr id="3" name="Объект 2">
            <a:extLst>
              <a:ext uri="{FF2B5EF4-FFF2-40B4-BE49-F238E27FC236}">
                <a16:creationId xmlns:a16="http://schemas.microsoft.com/office/drawing/2014/main" xmlns="" id="{B7D2CB0B-9F8B-D0A0-84DB-4FA73F665A5B}"/>
              </a:ext>
            </a:extLst>
          </p:cNvPr>
          <p:cNvSpPr>
            <a:spLocks noGrp="1"/>
          </p:cNvSpPr>
          <p:nvPr>
            <p:ph idx="1"/>
          </p:nvPr>
        </p:nvSpPr>
        <p:spPr>
          <a:xfrm>
            <a:off x="838200" y="904568"/>
            <a:ext cx="10515600" cy="5272395"/>
          </a:xfrm>
        </p:spPr>
        <p:txBody>
          <a:bodyPr/>
          <a:lstStyle/>
          <a:p>
            <a:pPr algn="just">
              <a:buNone/>
            </a:pPr>
            <a:r>
              <a:rPr lang="ru-RU" dirty="0" smtClean="0">
                <a:effectLst/>
                <a:latin typeface="Arial" panose="020B0604020202020204" pitchFamily="34" charset="0"/>
                <a:ea typeface="Times New Roman" panose="02020603050405020304" pitchFamily="18" charset="0"/>
                <a:cs typeface="Arial" panose="020B0604020202020204" pitchFamily="34" charset="0"/>
              </a:rPr>
              <a:t>	</a:t>
            </a:r>
          </a:p>
          <a:p>
            <a:pPr algn="just">
              <a:buNone/>
            </a:pPr>
            <a:r>
              <a:rPr lang="ru-RU" dirty="0" smtClean="0">
                <a:latin typeface="Arial" panose="020B0604020202020204" pitchFamily="34" charset="0"/>
                <a:ea typeface="Times New Roman" panose="02020603050405020304" pitchFamily="18" charset="0"/>
                <a:cs typeface="Arial" panose="020B0604020202020204" pitchFamily="34" charset="0"/>
              </a:rPr>
              <a:t> </a:t>
            </a:r>
            <a:r>
              <a:rPr lang="ru-RU" dirty="0" smtClean="0">
                <a:latin typeface="Arial" panose="020B0604020202020204" pitchFamily="34" charset="0"/>
                <a:ea typeface="Times New Roman" panose="02020603050405020304" pitchFamily="18" charset="0"/>
                <a:cs typeface="Arial" panose="020B0604020202020204" pitchFamily="34" charset="0"/>
              </a:rPr>
              <a:t>  </a:t>
            </a:r>
            <a:r>
              <a:rPr lang="ru-RU" dirty="0" err="1" smtClean="0">
                <a:effectLst/>
                <a:latin typeface="Arial" panose="020B0604020202020204" pitchFamily="34" charset="0"/>
                <a:ea typeface="Times New Roman" panose="02020603050405020304" pitchFamily="18" charset="0"/>
                <a:cs typeface="Arial" panose="020B0604020202020204" pitchFamily="34" charset="0"/>
              </a:rPr>
              <a:t>Mühüm</a:t>
            </a:r>
            <a:r>
              <a:rPr lang="ru-RU" dirty="0" smtClean="0">
                <a:effectLst/>
                <a:latin typeface="Arial" panose="020B0604020202020204" pitchFamily="34" charset="0"/>
                <a:ea typeface="Times New Roman" panose="02020603050405020304" pitchFamily="18" charset="0"/>
                <a:cs typeface="Arial" panose="020B0604020202020204" pitchFamily="34" charset="0"/>
              </a:rPr>
              <a:t> </a:t>
            </a:r>
            <a:r>
              <a:rPr lang="ru-RU" dirty="0">
                <a:effectLst/>
                <a:latin typeface="Arial" panose="020B0604020202020204" pitchFamily="34" charset="0"/>
                <a:ea typeface="Times New Roman" panose="02020603050405020304" pitchFamily="18" charset="0"/>
                <a:cs typeface="Arial" panose="020B0604020202020204" pitchFamily="34" charset="0"/>
              </a:rPr>
              <a:t>bir </a:t>
            </a:r>
            <a:r>
              <a:rPr lang="ru-RU" dirty="0" err="1">
                <a:effectLst/>
                <a:latin typeface="Arial" panose="020B0604020202020204" pitchFamily="34" charset="0"/>
                <a:ea typeface="Times New Roman" panose="02020603050405020304" pitchFamily="18" charset="0"/>
                <a:cs typeface="Arial" panose="020B0604020202020204" pitchFamily="34" charset="0"/>
              </a:rPr>
              <a:t>amil</a:t>
            </a:r>
            <a:r>
              <a:rPr lang="ru-RU" dirty="0">
                <a:effectLst/>
                <a:latin typeface="Arial" panose="020B0604020202020204" pitchFamily="34" charset="0"/>
                <a:ea typeface="Times New Roman" panose="02020603050405020304" pitchFamily="18" charset="0"/>
                <a:cs typeface="Arial" panose="020B0604020202020204" pitchFamily="34" charset="0"/>
              </a:rPr>
              <a:t> </a:t>
            </a:r>
            <a:r>
              <a:rPr lang="ru-RU" dirty="0" err="1">
                <a:effectLst/>
                <a:latin typeface="Arial" panose="020B0604020202020204" pitchFamily="34" charset="0"/>
                <a:ea typeface="Times New Roman" panose="02020603050405020304" pitchFamily="18" charset="0"/>
                <a:cs typeface="Arial" panose="020B0604020202020204" pitchFamily="34" charset="0"/>
              </a:rPr>
              <a:t>kimi</a:t>
            </a:r>
            <a:r>
              <a:rPr lang="ru-RU" dirty="0">
                <a:effectLst/>
                <a:latin typeface="Arial" panose="020B0604020202020204" pitchFamily="34" charset="0"/>
                <a:ea typeface="Times New Roman" panose="02020603050405020304" pitchFamily="18" charset="0"/>
                <a:cs typeface="Arial" panose="020B0604020202020204" pitchFamily="34" charset="0"/>
              </a:rPr>
              <a:t> </a:t>
            </a:r>
            <a:r>
              <a:rPr lang="ru-RU" dirty="0" err="1">
                <a:effectLst/>
                <a:latin typeface="Arial" panose="020B0604020202020204" pitchFamily="34" charset="0"/>
                <a:ea typeface="Times New Roman" panose="02020603050405020304" pitchFamily="18" charset="0"/>
                <a:cs typeface="Arial" panose="020B0604020202020204" pitchFamily="34" charset="0"/>
              </a:rPr>
              <a:t>qeyd</a:t>
            </a:r>
            <a:r>
              <a:rPr lang="ru-RU" dirty="0">
                <a:effectLst/>
                <a:latin typeface="Arial" panose="020B0604020202020204" pitchFamily="34" charset="0"/>
                <a:ea typeface="Times New Roman" panose="02020603050405020304" pitchFamily="18" charset="0"/>
                <a:cs typeface="Arial" panose="020B0604020202020204" pitchFamily="34" charset="0"/>
              </a:rPr>
              <a:t> </a:t>
            </a:r>
            <a:r>
              <a:rPr lang="ru-RU" dirty="0" err="1">
                <a:effectLst/>
                <a:latin typeface="Arial" panose="020B0604020202020204" pitchFamily="34" charset="0"/>
                <a:ea typeface="Times New Roman" panose="02020603050405020304" pitchFamily="18" charset="0"/>
                <a:cs typeface="Arial" panose="020B0604020202020204" pitchFamily="34" charset="0"/>
              </a:rPr>
              <a:t>etmək vacibdir</a:t>
            </a:r>
            <a:r>
              <a:rPr lang="ru-RU" dirty="0">
                <a:effectLst/>
                <a:latin typeface="Arial" panose="020B0604020202020204" pitchFamily="34" charset="0"/>
                <a:ea typeface="Times New Roman" panose="02020603050405020304" pitchFamily="18" charset="0"/>
                <a:cs typeface="Arial" panose="020B0604020202020204" pitchFamily="34" charset="0"/>
              </a:rPr>
              <a:t> </a:t>
            </a:r>
            <a:r>
              <a:rPr lang="ru-RU" dirty="0" err="1">
                <a:effectLst/>
                <a:latin typeface="Arial" panose="020B0604020202020204" pitchFamily="34" charset="0"/>
                <a:ea typeface="Times New Roman" panose="02020603050405020304" pitchFamily="18" charset="0"/>
                <a:cs typeface="Arial" panose="020B0604020202020204" pitchFamily="34" charset="0"/>
              </a:rPr>
              <a:t>ki</a:t>
            </a:r>
            <a:r>
              <a:rPr lang="ru-RU" dirty="0">
                <a:effectLst/>
                <a:latin typeface="Arial" panose="020B0604020202020204" pitchFamily="34" charset="0"/>
                <a:ea typeface="Times New Roman" panose="02020603050405020304" pitchFamily="18" charset="0"/>
                <a:cs typeface="Arial" panose="020B0604020202020204" pitchFamily="34" charset="0"/>
              </a:rPr>
              <a:t>, </a:t>
            </a:r>
            <a:r>
              <a:rPr lang="ru-RU" dirty="0" err="1">
                <a:effectLst/>
                <a:latin typeface="Arial" panose="020B0604020202020204" pitchFamily="34" charset="0"/>
                <a:ea typeface="Times New Roman" panose="02020603050405020304" pitchFamily="18" charset="0"/>
                <a:cs typeface="Arial" panose="020B0604020202020204" pitchFamily="34" charset="0"/>
              </a:rPr>
              <a:t>aparılmış araşdırmalar nəticəsində müəyyən </a:t>
            </a:r>
            <a:r>
              <a:rPr lang="ru-RU" dirty="0" smtClean="0">
                <a:effectLst/>
                <a:latin typeface="Arial" panose="020B0604020202020204" pitchFamily="34" charset="0"/>
                <a:ea typeface="Times New Roman" panose="02020603050405020304" pitchFamily="18" charset="0"/>
                <a:cs typeface="Arial" panose="020B0604020202020204" pitchFamily="34" charset="0"/>
              </a:rPr>
              <a:t>edilmişdir </a:t>
            </a:r>
            <a:r>
              <a:rPr lang="az-Latn-AZ" dirty="0" smtClean="0">
                <a:effectLst/>
                <a:latin typeface="Arial" panose="020B0604020202020204" pitchFamily="34" charset="0"/>
                <a:ea typeface="Times New Roman" panose="02020603050405020304" pitchFamily="18" charset="0"/>
                <a:cs typeface="Arial" panose="020B0604020202020204" pitchFamily="34" charset="0"/>
              </a:rPr>
              <a:t>ki, </a:t>
            </a:r>
            <a:r>
              <a:rPr lang="ru-RU" dirty="0" smtClean="0">
                <a:effectLst/>
                <a:latin typeface="Arial" panose="020B0604020202020204" pitchFamily="34" charset="0"/>
                <a:ea typeface="Times New Roman" panose="02020603050405020304" pitchFamily="18" charset="0"/>
                <a:cs typeface="Arial" panose="020B0604020202020204" pitchFamily="34" charset="0"/>
              </a:rPr>
              <a:t> </a:t>
            </a:r>
            <a:r>
              <a:rPr lang="ru-RU" dirty="0" err="1">
                <a:effectLst/>
                <a:latin typeface="Arial" panose="020B0604020202020204" pitchFamily="34" charset="0"/>
                <a:ea typeface="Times New Roman" panose="02020603050405020304" pitchFamily="18" charset="0"/>
                <a:cs typeface="Arial" panose="020B0604020202020204" pitchFamily="34" charset="0"/>
              </a:rPr>
              <a:t>iqlim</a:t>
            </a:r>
            <a:r>
              <a:rPr lang="ru-RU" dirty="0">
                <a:effectLst/>
                <a:latin typeface="Arial" panose="020B0604020202020204" pitchFamily="34" charset="0"/>
                <a:ea typeface="Times New Roman" panose="02020603050405020304" pitchFamily="18" charset="0"/>
                <a:cs typeface="Arial" panose="020B0604020202020204" pitchFamily="34" charset="0"/>
              </a:rPr>
              <a:t> </a:t>
            </a:r>
            <a:r>
              <a:rPr lang="ru-RU" dirty="0" err="1">
                <a:effectLst/>
                <a:latin typeface="Arial" panose="020B0604020202020204" pitchFamily="34" charset="0"/>
                <a:ea typeface="Times New Roman" panose="02020603050405020304" pitchFamily="18" charset="0"/>
                <a:cs typeface="Arial" panose="020B0604020202020204" pitchFamily="34" charset="0"/>
              </a:rPr>
              <a:t>dəyişmələrinin mənfi təsirləri barədə yerli</a:t>
            </a:r>
            <a:r>
              <a:rPr lang="ru-RU" dirty="0">
                <a:effectLst/>
                <a:latin typeface="Arial" panose="020B0604020202020204" pitchFamily="34" charset="0"/>
                <a:ea typeface="Times New Roman" panose="02020603050405020304" pitchFamily="18" charset="0"/>
                <a:cs typeface="Arial" panose="020B0604020202020204" pitchFamily="34" charset="0"/>
              </a:rPr>
              <a:t> </a:t>
            </a:r>
            <a:r>
              <a:rPr lang="ru-RU" dirty="0" err="1">
                <a:effectLst/>
                <a:latin typeface="Arial" panose="020B0604020202020204" pitchFamily="34" charset="0"/>
                <a:ea typeface="Times New Roman" panose="02020603050405020304" pitchFamily="18" charset="0"/>
                <a:cs typeface="Arial" panose="020B0604020202020204" pitchFamily="34" charset="0"/>
              </a:rPr>
              <a:t>əhalinin, eləcə də yerli</a:t>
            </a:r>
            <a:r>
              <a:rPr lang="ru-RU" dirty="0">
                <a:effectLst/>
                <a:latin typeface="Arial" panose="020B0604020202020204" pitchFamily="34" charset="0"/>
                <a:ea typeface="Times New Roman" panose="02020603050405020304" pitchFamily="18" charset="0"/>
                <a:cs typeface="Arial" panose="020B0604020202020204" pitchFamily="34" charset="0"/>
              </a:rPr>
              <a:t> </a:t>
            </a:r>
            <a:r>
              <a:rPr lang="ru-RU" dirty="0" err="1">
                <a:effectLst/>
                <a:latin typeface="Arial" panose="020B0604020202020204" pitchFamily="34" charset="0"/>
                <a:ea typeface="Times New Roman" panose="02020603050405020304" pitchFamily="18" charset="0"/>
                <a:cs typeface="Arial" panose="020B0604020202020204" pitchFamily="34" charset="0"/>
              </a:rPr>
              <a:t>idarəetmə qurumlarının məlumat səviyyəsinin aşağı olması kənd təsərrüfatının həssaslıq səviyyəsinin daha</a:t>
            </a:r>
            <a:r>
              <a:rPr lang="ru-RU" dirty="0">
                <a:effectLst/>
                <a:latin typeface="Arial" panose="020B0604020202020204" pitchFamily="34" charset="0"/>
                <a:ea typeface="Times New Roman" panose="02020603050405020304" pitchFamily="18" charset="0"/>
                <a:cs typeface="Arial" panose="020B0604020202020204" pitchFamily="34" charset="0"/>
              </a:rPr>
              <a:t> </a:t>
            </a:r>
            <a:r>
              <a:rPr lang="ru-RU" dirty="0" err="1">
                <a:effectLst/>
                <a:latin typeface="Arial" panose="020B0604020202020204" pitchFamily="34" charset="0"/>
                <a:ea typeface="Times New Roman" panose="02020603050405020304" pitchFamily="18" charset="0"/>
                <a:cs typeface="Arial" panose="020B0604020202020204" pitchFamily="34" charset="0"/>
              </a:rPr>
              <a:t>da</a:t>
            </a:r>
            <a:r>
              <a:rPr lang="ru-RU" dirty="0">
                <a:effectLst/>
                <a:latin typeface="Arial" panose="020B0604020202020204" pitchFamily="34" charset="0"/>
                <a:ea typeface="Times New Roman" panose="02020603050405020304" pitchFamily="18" charset="0"/>
                <a:cs typeface="Arial" panose="020B0604020202020204" pitchFamily="34" charset="0"/>
              </a:rPr>
              <a:t> </a:t>
            </a:r>
            <a:r>
              <a:rPr lang="ru-RU" dirty="0" err="1">
                <a:effectLst/>
                <a:latin typeface="Arial" panose="020B0604020202020204" pitchFamily="34" charset="0"/>
                <a:ea typeface="Times New Roman" panose="02020603050405020304" pitchFamily="18" charset="0"/>
                <a:cs typeface="Arial" panose="020B0604020202020204" pitchFamily="34" charset="0"/>
              </a:rPr>
              <a:t>yüksək olmasına səbəb olmaqdadır.</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xmlns="" val="1876453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Askaridozun immun sistemə təsiri (2) | PPT">
            <a:extLst>
              <a:ext uri="{FF2B5EF4-FFF2-40B4-BE49-F238E27FC236}">
                <a16:creationId xmlns:a16="http://schemas.microsoft.com/office/drawing/2014/main" xmlns="" id="{64F53B6C-4ACF-C89B-5F46-4DE11EAE77EF}"/>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953730" y="1328057"/>
            <a:ext cx="9350476" cy="45828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6419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E73A1E-E231-6BDE-8EA0-0704B1FC1BDE}"/>
              </a:ext>
            </a:extLst>
          </p:cNvPr>
          <p:cNvSpPr>
            <a:spLocks noGrp="1"/>
          </p:cNvSpPr>
          <p:nvPr>
            <p:ph type="title"/>
          </p:nvPr>
        </p:nvSpPr>
        <p:spPr>
          <a:xfrm>
            <a:off x="838200" y="365126"/>
            <a:ext cx="10515600" cy="516618"/>
          </a:xfrm>
        </p:spPr>
        <p:txBody>
          <a:bodyPr>
            <a:normAutofit fontScale="90000"/>
          </a:bodyPr>
          <a:lstStyle/>
          <a:p>
            <a:r>
              <a:rPr lang="az-Latn-AZ" b="1" dirty="0"/>
              <a:t>Mövzular</a:t>
            </a:r>
            <a:r>
              <a:rPr lang="en-US" b="1" dirty="0"/>
              <a:t>:</a:t>
            </a:r>
          </a:p>
        </p:txBody>
      </p:sp>
      <p:sp>
        <p:nvSpPr>
          <p:cNvPr id="3" name="Объект 2">
            <a:extLst>
              <a:ext uri="{FF2B5EF4-FFF2-40B4-BE49-F238E27FC236}">
                <a16:creationId xmlns:a16="http://schemas.microsoft.com/office/drawing/2014/main" xmlns="" id="{F65181CD-659D-A885-9A06-64481B82A8FD}"/>
              </a:ext>
            </a:extLst>
          </p:cNvPr>
          <p:cNvSpPr>
            <a:spLocks noGrp="1"/>
          </p:cNvSpPr>
          <p:nvPr>
            <p:ph idx="1"/>
          </p:nvPr>
        </p:nvSpPr>
        <p:spPr>
          <a:xfrm>
            <a:off x="598714" y="825207"/>
            <a:ext cx="10515600" cy="4938098"/>
          </a:xfrm>
          <a:solidFill>
            <a:schemeClr val="bg2"/>
          </a:solidFill>
        </p:spPr>
        <p:txBody>
          <a:bodyPr>
            <a:normAutofit/>
          </a:bodyPr>
          <a:lstStyle/>
          <a:p>
            <a:r>
              <a:rPr lang="en-US" dirty="0" err="1">
                <a:latin typeface="Arial" panose="020B0604020202020204" pitchFamily="34" charset="0"/>
                <a:cs typeface="Arial" panose="020B0604020202020204" pitchFamily="34" charset="0"/>
              </a:rPr>
              <a:t>Iqlim</a:t>
            </a:r>
            <a:r>
              <a:rPr lang="en-US" dirty="0">
                <a:latin typeface="Arial" panose="020B0604020202020204" pitchFamily="34" charset="0"/>
                <a:cs typeface="Arial" panose="020B0604020202020204" pitchFamily="34" charset="0"/>
              </a:rPr>
              <a:t> d</a:t>
            </a:r>
            <a:r>
              <a:rPr lang="az-Latn-AZ" dirty="0">
                <a:latin typeface="Arial" panose="020B0604020202020204" pitchFamily="34" charset="0"/>
                <a:cs typeface="Arial" panose="020B0604020202020204" pitchFamily="34" charset="0"/>
              </a:rPr>
              <a:t>əyişmələri qısa </a:t>
            </a:r>
            <a:r>
              <a:rPr lang="az-Latn-AZ" dirty="0" smtClean="0">
                <a:latin typeface="Arial" panose="020B0604020202020204" pitchFamily="34" charset="0"/>
                <a:cs typeface="Arial" panose="020B0604020202020204" pitchFamily="34" charset="0"/>
              </a:rPr>
              <a:t>məlumat</a:t>
            </a:r>
            <a:r>
              <a:rPr lang="ru-RU" dirty="0" smtClean="0">
                <a:latin typeface="Arial" panose="020B0604020202020204" pitchFamily="34" charset="0"/>
                <a:cs typeface="Arial" panose="020B0604020202020204" pitchFamily="34" charset="0"/>
              </a:rPr>
              <a:t>;</a:t>
            </a:r>
            <a:endParaRPr lang="az-Latn-AZ" dirty="0">
              <a:latin typeface="Arial" panose="020B0604020202020204" pitchFamily="34" charset="0"/>
              <a:cs typeface="Arial" panose="020B0604020202020204" pitchFamily="34" charset="0"/>
            </a:endParaRPr>
          </a:p>
          <a:p>
            <a:pPr marL="0" indent="0">
              <a:buNone/>
            </a:pPr>
            <a:endParaRPr lang="az-Latn-AZ" dirty="0">
              <a:latin typeface="Arial" panose="020B0604020202020204" pitchFamily="34" charset="0"/>
              <a:cs typeface="Arial" panose="020B0604020202020204" pitchFamily="34" charset="0"/>
            </a:endParaRPr>
          </a:p>
          <a:p>
            <a:r>
              <a:rPr lang="az-Latn-AZ" dirty="0">
                <a:latin typeface="Arial" panose="020B0604020202020204" pitchFamily="34" charset="0"/>
                <a:cs typeface="Arial" panose="020B0604020202020204" pitchFamily="34" charset="0"/>
              </a:rPr>
              <a:t>Kənd təsərrüfatında iqlim dəyişmələrinin təsiri</a:t>
            </a:r>
          </a:p>
          <a:p>
            <a:pPr marL="0" indent="0">
              <a:buNone/>
            </a:pPr>
            <a:endParaRPr lang="ru-RU" sz="3200" dirty="0">
              <a:latin typeface="Arial" panose="020B0604020202020204" pitchFamily="34" charset="0"/>
              <a:cs typeface="Arial" panose="020B0604020202020204" pitchFamily="34" charset="0"/>
            </a:endParaRPr>
          </a:p>
          <a:p>
            <a:r>
              <a:rPr lang="az-Latn-AZ" dirty="0">
                <a:latin typeface="Arial" panose="020B0604020202020204" pitchFamily="34" charset="0"/>
                <a:cs typeface="Arial" panose="020B0604020202020204" pitchFamily="34" charset="0"/>
              </a:rPr>
              <a:t>Yüksək temperatur, yağıntıların dəyişməsi və ekstremal hava hadisələrinin tezliyinin məhsulların məhsuldarlığına və keyfiyyətinə təsirləri;</a:t>
            </a:r>
          </a:p>
          <a:p>
            <a:pPr marL="0" indent="0">
              <a:buNone/>
            </a:pPr>
            <a:endParaRPr lang="az-Latn-AZ" sz="3200" dirty="0">
              <a:latin typeface="Arial" panose="020B0604020202020204" pitchFamily="34" charset="0"/>
              <a:cs typeface="Arial" panose="020B0604020202020204" pitchFamily="34" charset="0"/>
            </a:endParaRPr>
          </a:p>
          <a:p>
            <a:r>
              <a:rPr lang="az-Latn-AZ" dirty="0">
                <a:latin typeface="Arial" panose="020B0604020202020204" pitchFamily="34" charset="0"/>
                <a:cs typeface="Arial" panose="020B0604020202020204" pitchFamily="34" charset="0"/>
              </a:rPr>
              <a:t>Adaptasiya tədbirləri</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53144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atmosphere"/>
          <p:cNvPicPr>
            <a:picLocks noGrp="1" noChangeAspect="1" noChangeArrowheads="1"/>
          </p:cNvPicPr>
          <p:nvPr>
            <p:ph sz="half" idx="2"/>
          </p:nvPr>
        </p:nvPicPr>
        <p:blipFill>
          <a:blip r:embed="rId3"/>
          <a:srcRect/>
          <a:stretch>
            <a:fillRect/>
          </a:stretch>
        </p:blipFill>
        <p:spPr>
          <a:xfrm>
            <a:off x="0" y="0"/>
            <a:ext cx="12192000" cy="6858000"/>
          </a:xfrm>
          <a:noFill/>
        </p:spPr>
      </p:pic>
      <p:sp>
        <p:nvSpPr>
          <p:cNvPr id="15362" name="Rectangle 2"/>
          <p:cNvSpPr>
            <a:spLocks noGrp="1" noRot="1" noChangeArrowheads="1"/>
          </p:cNvSpPr>
          <p:nvPr>
            <p:ph type="title"/>
          </p:nvPr>
        </p:nvSpPr>
        <p:spPr/>
        <p:txBody>
          <a:bodyPr>
            <a:normAutofit fontScale="90000"/>
          </a:bodyPr>
          <a:lstStyle/>
          <a:p>
            <a:pPr eaLnBrk="1" hangingPunct="1"/>
            <a:r>
              <a:rPr lang="az-Latn-AZ" dirty="0">
                <a:solidFill>
                  <a:schemeClr val="tx2">
                    <a:lumMod val="20000"/>
                    <a:lumOff val="80000"/>
                  </a:schemeClr>
                </a:solidFill>
              </a:rPr>
              <a:t>Yer iqliminin dəyişilməsinə səbəb olan amillər</a:t>
            </a:r>
            <a:endParaRPr lang="en-US" dirty="0">
              <a:solidFill>
                <a:schemeClr val="tx2">
                  <a:lumMod val="20000"/>
                  <a:lumOff val="80000"/>
                </a:schemeClr>
              </a:solidFill>
            </a:endParaRPr>
          </a:p>
        </p:txBody>
      </p:sp>
      <p:sp>
        <p:nvSpPr>
          <p:cNvPr id="15363" name="Rectangle 3"/>
          <p:cNvSpPr>
            <a:spLocks noGrp="1" noRot="1" noChangeArrowheads="1"/>
          </p:cNvSpPr>
          <p:nvPr>
            <p:ph type="body" sz="half" idx="1"/>
          </p:nvPr>
        </p:nvSpPr>
        <p:spPr>
          <a:xfrm>
            <a:off x="304800" y="2928934"/>
            <a:ext cx="11480800" cy="3700466"/>
          </a:xfrm>
        </p:spPr>
        <p:txBody>
          <a:bodyPr>
            <a:normAutofit/>
          </a:bodyPr>
          <a:lstStyle/>
          <a:p>
            <a:pPr eaLnBrk="1" hangingPunct="1">
              <a:lnSpc>
                <a:spcPct val="90000"/>
              </a:lnSpc>
            </a:pPr>
            <a:r>
              <a:rPr lang="az-Latn-AZ" sz="2800" dirty="0">
                <a:solidFill>
                  <a:srgbClr val="000000"/>
                </a:solidFill>
                <a:effectLst>
                  <a:outerShdw blurRad="38100" dist="38100" dir="2700000" algn="tl">
                    <a:srgbClr val="FFFFFF"/>
                  </a:outerShdw>
                </a:effectLst>
                <a:latin typeface="Arial" pitchFamily="34" charset="0"/>
                <a:cs typeface="Arial" pitchFamily="34" charset="0"/>
              </a:rPr>
              <a:t>Atmosferdə baş verən dəyişikliklər</a:t>
            </a:r>
            <a:endParaRPr lang="en-US" sz="2800" dirty="0">
              <a:solidFill>
                <a:srgbClr val="000000"/>
              </a:solidFill>
              <a:effectLst>
                <a:outerShdw blurRad="38100" dist="38100" dir="2700000" algn="tl">
                  <a:srgbClr val="FFFFFF"/>
                </a:outerShdw>
              </a:effectLst>
              <a:latin typeface="Arial" pitchFamily="34" charset="0"/>
              <a:cs typeface="Arial" pitchFamily="34" charset="0"/>
            </a:endParaRPr>
          </a:p>
          <a:p>
            <a:pPr eaLnBrk="1" hangingPunct="1">
              <a:lnSpc>
                <a:spcPct val="90000"/>
              </a:lnSpc>
            </a:pPr>
            <a:r>
              <a:rPr lang="az-Latn-AZ" sz="2800" dirty="0">
                <a:solidFill>
                  <a:srgbClr val="000000"/>
                </a:solidFill>
                <a:effectLst>
                  <a:outerShdw blurRad="38100" dist="38100" dir="2700000" algn="tl">
                    <a:srgbClr val="FFFFFF"/>
                  </a:outerShdw>
                </a:effectLst>
                <a:latin typeface="Arial" pitchFamily="34" charset="0"/>
                <a:cs typeface="Arial" pitchFamily="34" charset="0"/>
              </a:rPr>
              <a:t>Təbii proseslər</a:t>
            </a:r>
            <a:endParaRPr lang="en-US" sz="2800" dirty="0">
              <a:solidFill>
                <a:srgbClr val="000000"/>
              </a:solidFill>
              <a:effectLst>
                <a:outerShdw blurRad="38100" dist="38100" dir="2700000" algn="tl">
                  <a:srgbClr val="FFFFFF"/>
                </a:outerShdw>
              </a:effectLst>
              <a:latin typeface="Arial" pitchFamily="34" charset="0"/>
              <a:cs typeface="Arial" pitchFamily="34" charset="0"/>
            </a:endParaRPr>
          </a:p>
          <a:p>
            <a:pPr lvl="1" eaLnBrk="1" hangingPunct="1">
              <a:lnSpc>
                <a:spcPct val="90000"/>
              </a:lnSpc>
            </a:pPr>
            <a:r>
              <a:rPr lang="az-Latn-AZ" sz="2400" dirty="0">
                <a:solidFill>
                  <a:srgbClr val="000000"/>
                </a:solidFill>
                <a:effectLst>
                  <a:outerShdw blurRad="38100" dist="38100" dir="2700000" algn="tl">
                    <a:srgbClr val="FFFFFF"/>
                  </a:outerShdw>
                </a:effectLst>
                <a:latin typeface="Arial" pitchFamily="34" charset="0"/>
                <a:cs typeface="Arial" pitchFamily="34" charset="0"/>
              </a:rPr>
              <a:t>Vulkanlar</a:t>
            </a:r>
            <a:endParaRPr lang="en-US" sz="2400" dirty="0">
              <a:solidFill>
                <a:srgbClr val="000000"/>
              </a:solidFill>
              <a:effectLst>
                <a:outerShdw blurRad="38100" dist="38100" dir="2700000" algn="tl">
                  <a:srgbClr val="FFFFFF"/>
                </a:outerShdw>
              </a:effectLst>
              <a:latin typeface="Arial" pitchFamily="34" charset="0"/>
              <a:cs typeface="Arial" pitchFamily="34" charset="0"/>
            </a:endParaRPr>
          </a:p>
          <a:p>
            <a:pPr lvl="1" eaLnBrk="1" hangingPunct="1">
              <a:lnSpc>
                <a:spcPct val="90000"/>
              </a:lnSpc>
            </a:pPr>
            <a:r>
              <a:rPr lang="az-Latn-AZ" sz="2400" dirty="0">
                <a:solidFill>
                  <a:srgbClr val="000000"/>
                </a:solidFill>
                <a:effectLst>
                  <a:outerShdw blurRad="38100" dist="38100" dir="2700000" algn="tl">
                    <a:srgbClr val="FFFFFF"/>
                  </a:outerShdw>
                </a:effectLst>
                <a:latin typeface="Arial" pitchFamily="34" charset="0"/>
                <a:cs typeface="Arial" pitchFamily="34" charset="0"/>
              </a:rPr>
              <a:t>Tektonik plitələrin hərəkəti </a:t>
            </a:r>
            <a:endParaRPr lang="en-US" sz="2400" dirty="0">
              <a:solidFill>
                <a:srgbClr val="000000"/>
              </a:solidFill>
              <a:effectLst>
                <a:outerShdw blurRad="38100" dist="38100" dir="2700000" algn="tl">
                  <a:srgbClr val="FFFFFF"/>
                </a:outerShdw>
              </a:effectLst>
              <a:latin typeface="Arial" pitchFamily="34" charset="0"/>
              <a:cs typeface="Arial" pitchFamily="34" charset="0"/>
            </a:endParaRPr>
          </a:p>
          <a:p>
            <a:pPr lvl="1" eaLnBrk="1" hangingPunct="1">
              <a:lnSpc>
                <a:spcPct val="90000"/>
              </a:lnSpc>
            </a:pPr>
            <a:r>
              <a:rPr lang="az-Latn-AZ" sz="2400" dirty="0">
                <a:solidFill>
                  <a:srgbClr val="000000"/>
                </a:solidFill>
                <a:effectLst>
                  <a:outerShdw blurRad="38100" dist="38100" dir="2700000" algn="tl">
                    <a:srgbClr val="FFFFFF"/>
                  </a:outerShdw>
                </a:effectLst>
                <a:latin typeface="Arial" pitchFamily="34" charset="0"/>
                <a:cs typeface="Arial" pitchFamily="34" charset="0"/>
              </a:rPr>
              <a:t>Günəşdə dəyişiklikər</a:t>
            </a:r>
            <a:endParaRPr lang="en-US" sz="2400" dirty="0">
              <a:solidFill>
                <a:srgbClr val="000000"/>
              </a:solidFill>
              <a:effectLst>
                <a:outerShdw blurRad="38100" dist="38100" dir="2700000" algn="tl">
                  <a:srgbClr val="FFFFFF"/>
                </a:outerShdw>
              </a:effectLst>
              <a:latin typeface="Arial" pitchFamily="34" charset="0"/>
              <a:cs typeface="Arial" pitchFamily="34" charset="0"/>
            </a:endParaRPr>
          </a:p>
          <a:p>
            <a:pPr lvl="1" eaLnBrk="1" hangingPunct="1">
              <a:lnSpc>
                <a:spcPct val="90000"/>
              </a:lnSpc>
            </a:pPr>
            <a:r>
              <a:rPr lang="az-Latn-AZ" sz="2400" dirty="0">
                <a:solidFill>
                  <a:srgbClr val="000000"/>
                </a:solidFill>
                <a:effectLst>
                  <a:outerShdw blurRad="38100" dist="38100" dir="2700000" algn="tl">
                    <a:srgbClr val="FFFFFF"/>
                  </a:outerShdw>
                </a:effectLst>
                <a:latin typeface="Arial" pitchFamily="34" charset="0"/>
                <a:cs typeface="Arial" pitchFamily="34" charset="0"/>
              </a:rPr>
              <a:t>Yer orbitində dəyişikliklər</a:t>
            </a:r>
            <a:endParaRPr lang="en-US" sz="2400" dirty="0">
              <a:solidFill>
                <a:srgbClr val="000000"/>
              </a:solidFill>
              <a:effectLst>
                <a:outerShdw blurRad="38100" dist="38100" dir="2700000" algn="tl">
                  <a:srgbClr val="FFFFFF"/>
                </a:outerShdw>
              </a:effectLst>
              <a:latin typeface="Arial" pitchFamily="34" charset="0"/>
              <a:cs typeface="Arial" pitchFamily="34" charset="0"/>
            </a:endParaRPr>
          </a:p>
          <a:p>
            <a:pPr eaLnBrk="1" hangingPunct="1">
              <a:lnSpc>
                <a:spcPct val="90000"/>
              </a:lnSpc>
            </a:pPr>
            <a:r>
              <a:rPr lang="az-Latn-AZ" sz="2800" dirty="0">
                <a:solidFill>
                  <a:srgbClr val="000000"/>
                </a:solidFill>
                <a:effectLst>
                  <a:outerShdw blurRad="38100" dist="38100" dir="2700000" algn="tl">
                    <a:srgbClr val="FFFFFF"/>
                  </a:outerShdw>
                </a:effectLst>
                <a:latin typeface="Arial" pitchFamily="34" charset="0"/>
                <a:cs typeface="Arial" pitchFamily="34" charset="0"/>
              </a:rPr>
              <a:t>İnsan fəaliyyəti </a:t>
            </a:r>
            <a:r>
              <a:rPr lang="en-US" sz="2800" dirty="0">
                <a:solidFill>
                  <a:srgbClr val="000000"/>
                </a:solidFill>
                <a:effectLst>
                  <a:outerShdw blurRad="38100" dist="38100" dir="2700000" algn="tl">
                    <a:srgbClr val="FFFFFF"/>
                  </a:outerShdw>
                </a:effectLst>
                <a:latin typeface="Arial" pitchFamily="34" charset="0"/>
                <a:cs typeface="Arial" pitchFamily="34" charset="0"/>
              </a:rPr>
              <a:t>– </a:t>
            </a:r>
            <a:r>
              <a:rPr lang="az-Latn-AZ" sz="2800" dirty="0">
                <a:solidFill>
                  <a:srgbClr val="000000"/>
                </a:solidFill>
                <a:effectLst>
                  <a:outerShdw blurRad="38100" dist="38100" dir="2700000" algn="tl">
                    <a:srgbClr val="FFFFFF"/>
                  </a:outerShdw>
                </a:effectLst>
                <a:latin typeface="Arial" pitchFamily="34" charset="0"/>
                <a:cs typeface="Arial" pitchFamily="34" charset="0"/>
              </a:rPr>
              <a:t>atmosferə </a:t>
            </a:r>
            <a:r>
              <a:rPr lang="ru-RU" sz="2800" dirty="0">
                <a:solidFill>
                  <a:srgbClr val="000000"/>
                </a:solidFill>
                <a:effectLst>
                  <a:outerShdw blurRad="38100" dist="38100" dir="2700000" algn="tl">
                    <a:srgbClr val="FFFFFF"/>
                  </a:outerShdw>
                </a:effectLst>
                <a:latin typeface="Arial" pitchFamily="34" charset="0"/>
                <a:cs typeface="Arial" pitchFamily="34" charset="0"/>
              </a:rPr>
              <a:t>«</a:t>
            </a:r>
            <a:r>
              <a:rPr lang="az-Latn-AZ" sz="2800" dirty="0">
                <a:solidFill>
                  <a:srgbClr val="000000"/>
                </a:solidFill>
                <a:effectLst>
                  <a:outerShdw blurRad="38100" dist="38100" dir="2700000" algn="tl">
                    <a:srgbClr val="FFFFFF"/>
                  </a:outerShdw>
                </a:effectLst>
                <a:latin typeface="Arial" pitchFamily="34" charset="0"/>
                <a:cs typeface="Arial" pitchFamily="34" charset="0"/>
              </a:rPr>
              <a:t>istixana qazları</a:t>
            </a:r>
            <a:r>
              <a:rPr lang="ru-RU" sz="2800" dirty="0">
                <a:solidFill>
                  <a:srgbClr val="000000"/>
                </a:solidFill>
                <a:effectLst>
                  <a:outerShdw blurRad="38100" dist="38100" dir="2700000" algn="tl">
                    <a:srgbClr val="FFFFFF"/>
                  </a:outerShdw>
                </a:effectLst>
                <a:latin typeface="Arial" pitchFamily="34" charset="0"/>
                <a:cs typeface="Arial" pitchFamily="34" charset="0"/>
              </a:rPr>
              <a:t>»</a:t>
            </a:r>
            <a:r>
              <a:rPr lang="az-Latn-AZ" sz="2800" dirty="0">
                <a:solidFill>
                  <a:srgbClr val="000000"/>
                </a:solidFill>
                <a:effectLst>
                  <a:outerShdw blurRad="38100" dist="38100" dir="2700000" algn="tl">
                    <a:srgbClr val="FFFFFF"/>
                  </a:outerShdw>
                </a:effectLst>
                <a:latin typeface="Arial" pitchFamily="34" charset="0"/>
                <a:cs typeface="Arial" pitchFamily="34" charset="0"/>
              </a:rPr>
              <a:t>atan istənilən fəaliyyət </a:t>
            </a:r>
            <a:endParaRPr lang="en-US" sz="2800" dirty="0">
              <a:solidFill>
                <a:srgbClr val="000000"/>
              </a:solidFill>
              <a:effectLst>
                <a:outerShdw blurRad="38100" dist="38100" dir="2700000" algn="tl">
                  <a:srgbClr val="FFFFFF"/>
                </a:outerShdw>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634AAE-9862-41D5-9586-79C1279DB59B}"/>
              </a:ext>
            </a:extLst>
          </p:cNvPr>
          <p:cNvSpPr>
            <a:spLocks noGrp="1"/>
          </p:cNvSpPr>
          <p:nvPr>
            <p:ph type="title"/>
          </p:nvPr>
        </p:nvSpPr>
        <p:spPr>
          <a:xfrm>
            <a:off x="821933" y="121235"/>
            <a:ext cx="9543405" cy="629879"/>
          </a:xfrm>
        </p:spPr>
        <p:txBody>
          <a:bodyPr>
            <a:normAutofit fontScale="90000"/>
          </a:bodyPr>
          <a:lstStyle/>
          <a:p>
            <a:r>
              <a:rPr lang="tr-TR" b="1" dirty="0">
                <a:solidFill>
                  <a:srgbClr val="002060"/>
                </a:solidFill>
              </a:rPr>
              <a:t>Qlobal istiləşmə</a:t>
            </a:r>
          </a:p>
        </p:txBody>
      </p:sp>
      <p:sp>
        <p:nvSpPr>
          <p:cNvPr id="3" name="Content Placeholder 2">
            <a:extLst>
              <a:ext uri="{FF2B5EF4-FFF2-40B4-BE49-F238E27FC236}">
                <a16:creationId xmlns:a16="http://schemas.microsoft.com/office/drawing/2014/main" xmlns="" id="{85004CA7-C080-347B-12BA-7ACA2DD1CC9C}"/>
              </a:ext>
            </a:extLst>
          </p:cNvPr>
          <p:cNvSpPr>
            <a:spLocks noGrp="1"/>
          </p:cNvSpPr>
          <p:nvPr>
            <p:ph idx="1"/>
          </p:nvPr>
        </p:nvSpPr>
        <p:spPr>
          <a:xfrm>
            <a:off x="821933" y="1237371"/>
            <a:ext cx="10880332" cy="5440832"/>
          </a:xfrm>
        </p:spPr>
        <p:txBody>
          <a:bodyPr anchor="ctr">
            <a:normAutofit/>
          </a:bodyPr>
          <a:lstStyle/>
          <a:p>
            <a:endParaRPr lang="tr-TR" sz="2000" dirty="0">
              <a:solidFill>
                <a:schemeClr val="tx1">
                  <a:lumMod val="85000"/>
                  <a:lumOff val="15000"/>
                </a:schemeClr>
              </a:solidFill>
            </a:endParaRPr>
          </a:p>
        </p:txBody>
      </p:sp>
      <p:sp>
        <p:nvSpPr>
          <p:cNvPr id="5" name="Metin kutusu 7">
            <a:extLst>
              <a:ext uri="{FF2B5EF4-FFF2-40B4-BE49-F238E27FC236}">
                <a16:creationId xmlns:a16="http://schemas.microsoft.com/office/drawing/2014/main" xmlns="" id="{F5182CD6-1419-EF5E-5090-5D3400FA02D2}"/>
              </a:ext>
            </a:extLst>
          </p:cNvPr>
          <p:cNvSpPr txBox="1"/>
          <p:nvPr/>
        </p:nvSpPr>
        <p:spPr>
          <a:xfrm>
            <a:off x="812086" y="1247781"/>
            <a:ext cx="6264566"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00FF"/>
                </a:solidFill>
                <a:effectLst/>
                <a:uLnTx/>
                <a:uFillTx/>
                <a:latin typeface="Calibri" panose="020F0502020204030204"/>
                <a:ea typeface="+mn-ea"/>
                <a:cs typeface="+mn-cs"/>
              </a:rPr>
              <a:t>CO</a:t>
            </a:r>
            <a:r>
              <a:rPr kumimoji="0" lang="en-US" sz="1600" b="1" i="0" u="none" strike="noStrike" kern="1200" cap="none" spc="0" normalizeH="0" baseline="0" noProof="0" dirty="0">
                <a:ln>
                  <a:noFill/>
                </a:ln>
                <a:solidFill>
                  <a:srgbClr val="0000FF"/>
                </a:solidFill>
                <a:effectLst/>
                <a:uLnTx/>
                <a:uFillTx/>
                <a:latin typeface="Calibri" panose="020F0502020204030204"/>
                <a:ea typeface="+mn-ea"/>
                <a:cs typeface="+mn-cs"/>
              </a:rPr>
              <a:t>2</a:t>
            </a:r>
            <a:r>
              <a:rPr kumimoji="0" lang="az-Latn-AZ" sz="2300" b="0" i="0" u="none" strike="noStrike" kern="1200" cap="none" spc="0" normalizeH="0" baseline="0" noProof="0" dirty="0">
                <a:ln>
                  <a:noFill/>
                </a:ln>
                <a:solidFill>
                  <a:prstClr val="black"/>
                </a:solidFill>
                <a:effectLst/>
                <a:uLnTx/>
                <a:uFillTx/>
                <a:latin typeface="Calibri" panose="020F0502020204030204"/>
                <a:ea typeface="+mn-ea"/>
                <a:cs typeface="+mn-cs"/>
              </a:rPr>
              <a:t> və </a:t>
            </a:r>
            <a:r>
              <a:rPr kumimoji="0" lang="az-Latn-AZ" sz="2300" b="1" i="0" u="none" strike="noStrike" kern="1200" cap="none" spc="0" normalizeH="0" baseline="0" noProof="0" dirty="0">
                <a:ln>
                  <a:noFill/>
                </a:ln>
                <a:solidFill>
                  <a:srgbClr val="FF0000"/>
                </a:solidFill>
                <a:effectLst/>
                <a:uLnTx/>
                <a:uFillTx/>
                <a:latin typeface="Calibri" panose="020F0502020204030204"/>
                <a:ea typeface="+mn-ea"/>
                <a:cs typeface="+mn-cs"/>
              </a:rPr>
              <a:t>Orta Temperatur </a:t>
            </a:r>
            <a:r>
              <a:rPr kumimoji="0" lang="az-Latn-AZ" sz="2300" b="0" i="0" u="none" strike="noStrike" kern="1200" cap="none" spc="0" normalizeH="0" baseline="0" noProof="0" dirty="0">
                <a:ln>
                  <a:noFill/>
                </a:ln>
                <a:solidFill>
                  <a:prstClr val="black"/>
                </a:solidFill>
                <a:effectLst/>
                <a:uLnTx/>
                <a:uFillTx/>
                <a:latin typeface="Calibri" panose="020F0502020204030204"/>
                <a:ea typeface="+mn-ea"/>
                <a:cs typeface="+mn-cs"/>
              </a:rPr>
              <a:t>arasında əlaqə</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z-Latn-AZ" sz="23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az-Latn-AZ" sz="2300" b="0" i="0" u="none" strike="noStrike" kern="1200" cap="none" spc="0" normalizeH="0" baseline="0" noProof="0" dirty="0" err="1">
                <a:ln>
                  <a:noFill/>
                </a:ln>
                <a:solidFill>
                  <a:prstClr val="black"/>
                </a:solidFill>
                <a:effectLst/>
                <a:uLnTx/>
                <a:uFillTx/>
                <a:latin typeface="Calibri" panose="020F0502020204030204"/>
                <a:ea typeface="+mn-ea"/>
                <a:cs typeface="+mn-cs"/>
              </a:rPr>
              <a:t>Vostok</a:t>
            </a:r>
            <a:r>
              <a:rPr kumimoji="0" lang="az-Latn-AZ" sz="2300" b="0" i="0" u="none" strike="noStrike" kern="1200" cap="none" spc="0" normalizeH="0" baseline="0" noProof="0" dirty="0">
                <a:ln>
                  <a:noFill/>
                </a:ln>
                <a:solidFill>
                  <a:prstClr val="black"/>
                </a:solidFill>
                <a:effectLst/>
                <a:uLnTx/>
                <a:uFillTx/>
                <a:latin typeface="Calibri" panose="020F0502020204030204"/>
                <a:ea typeface="+mn-ea"/>
                <a:cs typeface="+mn-cs"/>
              </a:rPr>
              <a:t> buzlağı- 400.000 il əvvəldən indiyə qədər)</a:t>
            </a:r>
            <a:endPar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 name="Grup 15">
            <a:extLst>
              <a:ext uri="{FF2B5EF4-FFF2-40B4-BE49-F238E27FC236}">
                <a16:creationId xmlns:a16="http://schemas.microsoft.com/office/drawing/2014/main" xmlns="" id="{29865CC4-6E75-94A7-F64B-C4DAFF10828D}"/>
              </a:ext>
            </a:extLst>
          </p:cNvPr>
          <p:cNvGrpSpPr/>
          <p:nvPr/>
        </p:nvGrpSpPr>
        <p:grpSpPr>
          <a:xfrm>
            <a:off x="567184" y="1954747"/>
            <a:ext cx="7368495" cy="4207259"/>
            <a:chOff x="-250051" y="2505882"/>
            <a:chExt cx="5607871" cy="2746138"/>
          </a:xfrm>
        </p:grpSpPr>
        <p:grpSp>
          <p:nvGrpSpPr>
            <p:cNvPr id="6" name="Grup 8">
              <a:extLst>
                <a:ext uri="{FF2B5EF4-FFF2-40B4-BE49-F238E27FC236}">
                  <a16:creationId xmlns:a16="http://schemas.microsoft.com/office/drawing/2014/main" xmlns="" id="{9478E24E-50F4-4089-7366-54A74BA8C876}"/>
                </a:ext>
              </a:extLst>
            </p:cNvPr>
            <p:cNvGrpSpPr/>
            <p:nvPr/>
          </p:nvGrpSpPr>
          <p:grpSpPr>
            <a:xfrm>
              <a:off x="-250051" y="2505882"/>
              <a:ext cx="5426599" cy="2746138"/>
              <a:chOff x="650636" y="2462622"/>
              <a:chExt cx="6873692" cy="3540139"/>
            </a:xfrm>
          </p:grpSpPr>
          <p:pic>
            <p:nvPicPr>
              <p:cNvPr id="9" name="Picture 3">
                <a:extLst>
                  <a:ext uri="{FF2B5EF4-FFF2-40B4-BE49-F238E27FC236}">
                    <a16:creationId xmlns:a16="http://schemas.microsoft.com/office/drawing/2014/main" xmlns="" id="{18BD013E-16BC-5325-7377-F09E2CBA67B2}"/>
                  </a:ext>
                </a:extLst>
              </p:cNvPr>
              <p:cNvPicPr>
                <a:picLocks noChangeAspect="1" noChangeArrowheads="1"/>
              </p:cNvPicPr>
              <p:nvPr/>
            </p:nvPicPr>
            <p:blipFill rotWithShape="1">
              <a:blip r:embed="rId2">
                <a:extLst>
                  <a:ext uri="{BEBA8EAE-BF5A-486C-A8C5-ECC9F3942E4B}">
                    <a14:imgProps xmlns:a14="http://schemas.microsoft.com/office/drawing/2010/main" xmlns="">
                      <a14:imgLayer>
                        <a14:imgEffect>
                          <a14:backgroundRemoval t="5505" b="97982" l="476" r="100000">
                            <a14:foregroundMark x1="94405" y1="36881" x2="97857" y2="36881"/>
                            <a14:foregroundMark x1="2262" y1="16697" x2="99881" y2="18899"/>
                            <a14:foregroundMark x1="37976" y1="94862" x2="60476" y2="89358"/>
                            <a14:foregroundMark x1="39524" y1="94862" x2="64643" y2="97615"/>
                          </a14:backgroundRemoval>
                        </a14:imgEffect>
                      </a14:imgLayer>
                    </a14:imgProps>
                  </a:ext>
                  <a:ext uri="{28A0092B-C50C-407E-A947-70E740481C1C}">
                    <a14:useLocalDpi xmlns:a14="http://schemas.microsoft.com/office/drawing/2010/main" xmlns="" val="0"/>
                  </a:ext>
                </a:extLst>
              </a:blip>
              <a:srcRect t="14775"/>
              <a:stretch/>
            </p:blipFill>
            <p:spPr bwMode="auto">
              <a:xfrm>
                <a:off x="650636" y="2466563"/>
                <a:ext cx="6444848" cy="3404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Dikdörtgen 6">
                <a:extLst>
                  <a:ext uri="{FF2B5EF4-FFF2-40B4-BE49-F238E27FC236}">
                    <a16:creationId xmlns:a16="http://schemas.microsoft.com/office/drawing/2014/main" xmlns="" id="{6DA40656-1D8F-1953-BD8A-2AA71FB0078E}"/>
                  </a:ext>
                </a:extLst>
              </p:cNvPr>
              <p:cNvSpPr/>
              <p:nvPr/>
            </p:nvSpPr>
            <p:spPr>
              <a:xfrm>
                <a:off x="779961" y="2636912"/>
                <a:ext cx="407663" cy="302433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Dikdörtgen 11">
                <a:extLst>
                  <a:ext uri="{FF2B5EF4-FFF2-40B4-BE49-F238E27FC236}">
                    <a16:creationId xmlns:a16="http://schemas.microsoft.com/office/drawing/2014/main" xmlns="" id="{9BEB64E3-2C3A-8D88-FD48-2D31B58EFE2C}"/>
                  </a:ext>
                </a:extLst>
              </p:cNvPr>
              <p:cNvSpPr/>
              <p:nvPr/>
            </p:nvSpPr>
            <p:spPr>
              <a:xfrm>
                <a:off x="7020272" y="2462622"/>
                <a:ext cx="504056" cy="35401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8" name="Düz Ok Bağlayıcısı 10">
              <a:extLst>
                <a:ext uri="{FF2B5EF4-FFF2-40B4-BE49-F238E27FC236}">
                  <a16:creationId xmlns:a16="http://schemas.microsoft.com/office/drawing/2014/main" xmlns="" id="{CE72422A-A956-B0D1-FBF1-8B3AD20F8D97}"/>
                </a:ext>
              </a:extLst>
            </p:cNvPr>
            <p:cNvCxnSpPr/>
            <p:nvPr/>
          </p:nvCxnSpPr>
          <p:spPr>
            <a:xfrm flipV="1">
              <a:off x="4468052" y="2895538"/>
              <a:ext cx="889768" cy="814908"/>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2" name="Metin kutusu 13">
            <a:extLst>
              <a:ext uri="{FF2B5EF4-FFF2-40B4-BE49-F238E27FC236}">
                <a16:creationId xmlns:a16="http://schemas.microsoft.com/office/drawing/2014/main" xmlns="" id="{AE0C4D18-125A-CC8D-8229-42A326AC7C8B}"/>
              </a:ext>
            </a:extLst>
          </p:cNvPr>
          <p:cNvSpPr txBox="1"/>
          <p:nvPr/>
        </p:nvSpPr>
        <p:spPr>
          <a:xfrm>
            <a:off x="7837708" y="1246043"/>
            <a:ext cx="4007025"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Sənaye</a:t>
            </a:r>
            <a:r>
              <a:rPr kumimoji="0" lang="en-US"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İnqilabından</a:t>
            </a:r>
            <a:r>
              <a:rPr kumimoji="0" lang="en-US"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sonra</a:t>
            </a:r>
            <a:r>
              <a:rPr kumimoji="0" lang="en-US"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istixana</a:t>
            </a:r>
            <a:r>
              <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qazlarının</a:t>
            </a:r>
            <a:r>
              <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az-Latn-AZ"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həcmi</a:t>
            </a:r>
            <a:r>
              <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əhəmiyyətli</a:t>
            </a:r>
            <a:r>
              <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dərəcədə</a:t>
            </a:r>
            <a:r>
              <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art</a:t>
            </a:r>
            <a:r>
              <a:rPr kumimoji="0" lang="az-Latn-AZ" sz="22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mışdır</a:t>
            </a:r>
            <a:r>
              <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280 ppm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Sənaye</a:t>
            </a:r>
            <a:r>
              <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İnqilabından</a:t>
            </a:r>
            <a:r>
              <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əvvəl</a:t>
            </a:r>
            <a:r>
              <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CO</a:t>
            </a: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a:t>
            </a:r>
            <a:r>
              <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az-Latn-AZ"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qatılığı</a:t>
            </a:r>
            <a:endPar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400ppm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May 2015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1.1 </a:t>
            </a:r>
            <a:r>
              <a:rPr kumimoji="0" lang="en-US"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sym typeface="Symbol" panose="05050102010706020507" pitchFamily="18" charset="2"/>
              </a:rPr>
              <a:t></a:t>
            </a:r>
            <a:r>
              <a:rPr kumimoji="0" lang="en-US"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1901-2021</a:t>
            </a:r>
            <a:r>
              <a:rPr kumimoji="0" lang="az-Latn-AZ"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arasında </a:t>
            </a:r>
            <a:r>
              <a:rPr kumimoji="0" lang="az-Latn-AZ"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orta temperatur artımı </a:t>
            </a:r>
            <a:r>
              <a:rPr kumimoji="0" lang="en-US"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a:t>
            </a:r>
            <a:r>
              <a:rPr kumimoji="0" lang="en-US"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sym typeface="Symbol" panose="05050102010706020507" pitchFamily="18" charset="2"/>
              </a:rPr>
              <a:t></a:t>
            </a:r>
            <a:r>
              <a:rPr kumimoji="0" lang="en-US"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z-Latn-AZ"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Sənaye İnqilabından əvvəlki dövr ilə müqayisədə </a:t>
            </a:r>
            <a:r>
              <a:rPr kumimoji="0" lang="az-Latn-AZ"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yer səthinin orta temperatur artımı</a:t>
            </a:r>
            <a:endParaRPr kumimoji="0" lang="tr-TR"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20289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634AAE-9862-41D5-9586-79C1279DB59B}"/>
              </a:ext>
            </a:extLst>
          </p:cNvPr>
          <p:cNvSpPr>
            <a:spLocks noGrp="1"/>
          </p:cNvSpPr>
          <p:nvPr>
            <p:ph type="title"/>
          </p:nvPr>
        </p:nvSpPr>
        <p:spPr>
          <a:xfrm>
            <a:off x="821933" y="121235"/>
            <a:ext cx="9543405" cy="1188720"/>
          </a:xfrm>
        </p:spPr>
        <p:txBody>
          <a:bodyPr>
            <a:normAutofit/>
          </a:bodyPr>
          <a:lstStyle/>
          <a:p>
            <a:r>
              <a:rPr lang="tr-TR" sz="3600" b="1" dirty="0">
                <a:solidFill>
                  <a:srgbClr val="002060"/>
                </a:solidFill>
              </a:rPr>
              <a:t>İstixana qazları</a:t>
            </a:r>
          </a:p>
        </p:txBody>
      </p:sp>
      <p:sp>
        <p:nvSpPr>
          <p:cNvPr id="3" name="Content Placeholder 2">
            <a:extLst>
              <a:ext uri="{FF2B5EF4-FFF2-40B4-BE49-F238E27FC236}">
                <a16:creationId xmlns:a16="http://schemas.microsoft.com/office/drawing/2014/main" xmlns="" id="{85004CA7-C080-347B-12BA-7ACA2DD1CC9C}"/>
              </a:ext>
            </a:extLst>
          </p:cNvPr>
          <p:cNvSpPr>
            <a:spLocks noGrp="1"/>
          </p:cNvSpPr>
          <p:nvPr>
            <p:ph idx="1"/>
          </p:nvPr>
        </p:nvSpPr>
        <p:spPr>
          <a:xfrm>
            <a:off x="821933" y="1237371"/>
            <a:ext cx="10880332" cy="4462389"/>
          </a:xfrm>
        </p:spPr>
        <p:txBody>
          <a:bodyPr anchor="ctr">
            <a:normAutofit/>
          </a:bodyPr>
          <a:lstStyle/>
          <a:p>
            <a:pPr marL="0" indent="0">
              <a:buNone/>
            </a:pPr>
            <a:endParaRPr lang="en-US" dirty="0">
              <a:solidFill>
                <a:schemeClr val="tx1">
                  <a:lumMod val="85000"/>
                  <a:lumOff val="15000"/>
                </a:schemeClr>
              </a:solidFill>
            </a:endParaRPr>
          </a:p>
          <a:p>
            <a:pPr marL="0" indent="0">
              <a:buNone/>
            </a:pPr>
            <a:endParaRPr lang="en-US" dirty="0">
              <a:solidFill>
                <a:schemeClr val="tx1">
                  <a:lumMod val="85000"/>
                  <a:lumOff val="15000"/>
                </a:schemeClr>
              </a:solidFill>
            </a:endParaRPr>
          </a:p>
          <a:p>
            <a:endParaRPr lang="tr-TR" dirty="0">
              <a:solidFill>
                <a:schemeClr val="tx1">
                  <a:lumMod val="85000"/>
                  <a:lumOff val="15000"/>
                </a:schemeClr>
              </a:solidFill>
            </a:endParaRPr>
          </a:p>
        </p:txBody>
      </p:sp>
      <p:sp>
        <p:nvSpPr>
          <p:cNvPr id="22" name="Content Placeholder 2">
            <a:extLst>
              <a:ext uri="{FF2B5EF4-FFF2-40B4-BE49-F238E27FC236}">
                <a16:creationId xmlns:a16="http://schemas.microsoft.com/office/drawing/2014/main" xmlns="" id="{69458AFF-71A9-EABF-E97C-BEFF28A59EB1}"/>
              </a:ext>
            </a:extLst>
          </p:cNvPr>
          <p:cNvSpPr txBox="1">
            <a:spLocks/>
          </p:cNvSpPr>
          <p:nvPr/>
        </p:nvSpPr>
        <p:spPr>
          <a:xfrm>
            <a:off x="1760443" y="1138132"/>
            <a:ext cx="8503655" cy="41592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z-Latn-AZ" sz="2800" b="0" i="0" u="none" strike="noStrike" kern="1200" cap="none" spc="0" normalizeH="0" baseline="0" noProof="0" dirty="0">
                <a:ln>
                  <a:noFill/>
                </a:ln>
                <a:solidFill>
                  <a:prstClr val="black"/>
                </a:solidFill>
                <a:effectLst/>
                <a:uLnTx/>
                <a:uFillTx/>
                <a:latin typeface="Calibri" panose="020F0502020204030204"/>
                <a:ea typeface="+mn-ea"/>
                <a:cs typeface="+mn-cs"/>
              </a:rPr>
              <a:t>İ</a:t>
            </a:r>
            <a:r>
              <a:rPr kumimoji="0" lang="en-GB" sz="2800" b="0" i="0" u="none" strike="noStrike" kern="1200" cap="none" spc="0" normalizeH="0" baseline="0" noProof="0" dirty="0" err="1">
                <a:ln>
                  <a:noFill/>
                </a:ln>
                <a:solidFill>
                  <a:prstClr val="black"/>
                </a:solidFill>
                <a:effectLst/>
                <a:uLnTx/>
                <a:uFillTx/>
                <a:latin typeface="Calibri" panose="020F0502020204030204"/>
                <a:ea typeface="+mn-ea"/>
                <a:cs typeface="+mn-cs"/>
              </a:rPr>
              <a:t>stixana</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800" b="0" i="0" u="none" strike="noStrike" kern="1200" cap="none" spc="0" normalizeH="0" baseline="0" noProof="0" dirty="0" err="1">
                <a:ln>
                  <a:noFill/>
                </a:ln>
                <a:solidFill>
                  <a:prstClr val="black"/>
                </a:solidFill>
                <a:effectLst/>
                <a:uLnTx/>
                <a:uFillTx/>
                <a:latin typeface="Calibri" panose="020F0502020204030204"/>
                <a:ea typeface="+mn-ea"/>
                <a:cs typeface="+mn-cs"/>
              </a:rPr>
              <a:t>qazlarının</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800" b="0" i="0" u="none" strike="noStrike" kern="1200" cap="none" spc="0" normalizeH="0" baseline="0" noProof="0" dirty="0" err="1">
                <a:ln>
                  <a:noFill/>
                </a:ln>
                <a:solidFill>
                  <a:prstClr val="black"/>
                </a:solidFill>
                <a:effectLst/>
                <a:uLnTx/>
                <a:uFillTx/>
                <a:latin typeface="Calibri" panose="020F0502020204030204"/>
                <a:ea typeface="+mn-ea"/>
                <a:cs typeface="+mn-cs"/>
              </a:rPr>
              <a:t>təsiri</a:t>
            </a:r>
            <a:r>
              <a:rPr kumimoji="0" lang="az-Latn-AZ" sz="2800" b="0" i="0" u="none" strike="noStrike" kern="1200" cap="none" spc="0" normalizeH="0" baseline="0" noProof="0" dirty="0" err="1">
                <a:ln>
                  <a:noFill/>
                </a:ln>
                <a:solidFill>
                  <a:prstClr val="black"/>
                </a:solidFill>
                <a:effectLst/>
                <a:uLnTx/>
                <a:uFillTx/>
                <a:latin typeface="Calibri" panose="020F0502020204030204"/>
                <a:ea typeface="+mn-ea"/>
                <a:cs typeface="+mn-cs"/>
              </a:rPr>
              <a:t>nin</a:t>
            </a:r>
            <a:r>
              <a:rPr kumimoji="0" lang="az-Latn-AZ" sz="2800" b="0" i="0" u="none" strike="noStrike" kern="1200" cap="none" spc="0" normalizeH="0" baseline="0" noProof="0" dirty="0">
                <a:ln>
                  <a:noFill/>
                </a:ln>
                <a:solidFill>
                  <a:prstClr val="black"/>
                </a:solidFill>
                <a:effectLst/>
                <a:uLnTx/>
                <a:uFillTx/>
                <a:latin typeface="Calibri" panose="020F0502020204030204"/>
                <a:ea typeface="+mn-ea"/>
                <a:cs typeface="+mn-cs"/>
              </a:rPr>
              <a:t> i</a:t>
            </a:r>
            <a:r>
              <a:rPr kumimoji="0" lang="en-GB" sz="2800" b="0" i="0" u="none" strike="noStrike" kern="1200" cap="none" spc="0" normalizeH="0" baseline="0" noProof="0" dirty="0" err="1">
                <a:ln>
                  <a:noFill/>
                </a:ln>
                <a:solidFill>
                  <a:prstClr val="black"/>
                </a:solidFill>
                <a:effectLst/>
                <a:uLnTx/>
                <a:uFillTx/>
                <a:latin typeface="Calibri" panose="020F0502020204030204"/>
                <a:ea typeface="+mn-ea"/>
                <a:cs typeface="+mn-cs"/>
              </a:rPr>
              <a:t>nsan</a:t>
            </a:r>
            <a:r>
              <a:rPr kumimoji="0" lang="az-Latn-AZ" sz="2800" b="0" i="0" u="none" strike="noStrike" kern="1200" cap="none" spc="0" normalizeH="0" baseline="0" noProof="0" dirty="0" err="1">
                <a:ln>
                  <a:noFill/>
                </a:ln>
                <a:solidFill>
                  <a:prstClr val="black"/>
                </a:solidFill>
                <a:effectLst/>
                <a:uLnTx/>
                <a:uFillTx/>
                <a:latin typeface="Calibri" panose="020F0502020204030204"/>
                <a:ea typeface="+mn-ea"/>
                <a:cs typeface="+mn-cs"/>
              </a:rPr>
              <a:t>lar</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800" b="0" i="0" u="none" strike="noStrike" kern="1200" cap="none" spc="0" normalizeH="0" baseline="0" noProof="0" dirty="0" err="1">
                <a:ln>
                  <a:noFill/>
                </a:ln>
                <a:solidFill>
                  <a:prstClr val="black"/>
                </a:solidFill>
                <a:effectLst/>
                <a:uLnTx/>
                <a:uFillTx/>
                <a:latin typeface="Calibri" panose="020F0502020204030204"/>
                <a:ea typeface="+mn-ea"/>
                <a:cs typeface="+mn-cs"/>
              </a:rPr>
              <a:t>tərəfindən</a:t>
            </a:r>
            <a:r>
              <a:rPr kumimoji="0" lang="az-Latn-AZ"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az-Latn-AZ" sz="2800" b="0" i="0" u="none" strike="noStrike" kern="1200" cap="none" spc="0" normalizeH="0" baseline="0" noProof="0" dirty="0" err="1">
                <a:ln>
                  <a:noFill/>
                </a:ln>
                <a:solidFill>
                  <a:prstClr val="black"/>
                </a:solidFill>
                <a:effectLst/>
                <a:uLnTx/>
                <a:uFillTx/>
                <a:latin typeface="Calibri" panose="020F0502020204030204"/>
                <a:ea typeface="+mn-ea"/>
                <a:cs typeface="+mn-cs"/>
              </a:rPr>
              <a:t>gücləndirilməsi</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 name="Content Placeholder 4">
            <a:extLst>
              <a:ext uri="{FF2B5EF4-FFF2-40B4-BE49-F238E27FC236}">
                <a16:creationId xmlns:a16="http://schemas.microsoft.com/office/drawing/2014/main" xmlns="" id="{D03D6FB5-CDFD-E146-FEDA-4B8F129D808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bwMode="auto">
          <a:xfrm>
            <a:off x="2135560" y="1598645"/>
            <a:ext cx="7200800" cy="42384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04160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634AAE-9862-41D5-9586-79C1279DB59B}"/>
              </a:ext>
            </a:extLst>
          </p:cNvPr>
          <p:cNvSpPr>
            <a:spLocks noGrp="1"/>
          </p:cNvSpPr>
          <p:nvPr>
            <p:ph type="title"/>
          </p:nvPr>
        </p:nvSpPr>
        <p:spPr>
          <a:xfrm>
            <a:off x="821933" y="121235"/>
            <a:ext cx="9543405" cy="1188720"/>
          </a:xfrm>
        </p:spPr>
        <p:txBody>
          <a:bodyPr>
            <a:normAutofit/>
          </a:bodyPr>
          <a:lstStyle/>
          <a:p>
            <a:r>
              <a:rPr lang="tr-TR" b="1" dirty="0">
                <a:solidFill>
                  <a:schemeClr val="tx1">
                    <a:lumMod val="85000"/>
                    <a:lumOff val="15000"/>
                  </a:schemeClr>
                </a:solidFill>
              </a:rPr>
              <a:t> </a:t>
            </a:r>
          </a:p>
        </p:txBody>
      </p:sp>
      <p:graphicFrame>
        <p:nvGraphicFramePr>
          <p:cNvPr id="60" name="Content Placeholder 2">
            <a:extLst>
              <a:ext uri="{FF2B5EF4-FFF2-40B4-BE49-F238E27FC236}">
                <a16:creationId xmlns:a16="http://schemas.microsoft.com/office/drawing/2014/main" xmlns="" id="{7A7C2495-758F-0A88-D99A-48E18B7AECF8}"/>
              </a:ext>
            </a:extLst>
          </p:cNvPr>
          <p:cNvGraphicFramePr>
            <a:graphicFrameLocks noGrp="1"/>
          </p:cNvGraphicFramePr>
          <p:nvPr>
            <p:ph idx="1"/>
          </p:nvPr>
        </p:nvGraphicFramePr>
        <p:xfrm>
          <a:off x="582448" y="1074085"/>
          <a:ext cx="10880332" cy="5440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xmlns="" id="{23CC5134-75D5-0CE5-2024-16F58854849A}"/>
              </a:ext>
            </a:extLst>
          </p:cNvPr>
          <p:cNvSpPr txBox="1">
            <a:spLocks/>
          </p:cNvSpPr>
          <p:nvPr/>
        </p:nvSpPr>
        <p:spPr>
          <a:xfrm>
            <a:off x="700013" y="242466"/>
            <a:ext cx="9543405" cy="994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600" b="1" i="0" u="none" strike="noStrike" kern="1200" cap="none" spc="0" normalizeH="0" baseline="0" noProof="0" dirty="0">
                <a:ln>
                  <a:noFill/>
                </a:ln>
                <a:solidFill>
                  <a:srgbClr val="002060"/>
                </a:solidFill>
                <a:effectLst/>
                <a:uLnTx/>
                <a:uFillTx/>
                <a:latin typeface="Calibri Light" panose="020F0302020204030204"/>
                <a:ea typeface="+mj-ea"/>
                <a:cs typeface="+mj-cs"/>
              </a:rPr>
              <a:t>İqlim Dəyişmələrinin Əsasları</a:t>
            </a:r>
          </a:p>
        </p:txBody>
      </p:sp>
    </p:spTree>
    <p:extLst>
      <p:ext uri="{BB962C8B-B14F-4D97-AF65-F5344CB8AC3E}">
        <p14:creationId xmlns:p14="http://schemas.microsoft.com/office/powerpoint/2010/main" xmlns="" val="106199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2056ED3-06C0-B4E2-2BF4-389F10BDC632}"/>
              </a:ext>
            </a:extLst>
          </p:cNvPr>
          <p:cNvSpPr txBox="1"/>
          <p:nvPr/>
        </p:nvSpPr>
        <p:spPr>
          <a:xfrm>
            <a:off x="1061884" y="257785"/>
            <a:ext cx="7708490" cy="461665"/>
          </a:xfrm>
          <a:prstGeom prst="rect">
            <a:avLst/>
          </a:prstGeom>
          <a:noFill/>
        </p:spPr>
        <p:txBody>
          <a:bodyPr wrap="square">
            <a:spAutoFit/>
          </a:bodyPr>
          <a:lstStyle/>
          <a:p>
            <a:pPr algn="ctr"/>
            <a:r>
              <a:rPr lang="az-Latn-AZ" sz="2400" b="1" dirty="0">
                <a:solidFill>
                  <a:schemeClr val="bg1"/>
                </a:solidFill>
              </a:rPr>
              <a:t>NDC  üzrə əsas hədəflər</a:t>
            </a:r>
            <a:endParaRPr lang="en-US" sz="2400" dirty="0">
              <a:solidFill>
                <a:schemeClr val="bg1"/>
              </a:solidFill>
            </a:endParaRPr>
          </a:p>
        </p:txBody>
      </p:sp>
      <p:sp>
        <p:nvSpPr>
          <p:cNvPr id="5" name="TextBox 4">
            <a:extLst>
              <a:ext uri="{FF2B5EF4-FFF2-40B4-BE49-F238E27FC236}">
                <a16:creationId xmlns:a16="http://schemas.microsoft.com/office/drawing/2014/main" xmlns="" id="{F3612F6E-778E-7DF0-40B8-F2B6D82A1CF4}"/>
              </a:ext>
            </a:extLst>
          </p:cNvPr>
          <p:cNvSpPr txBox="1"/>
          <p:nvPr/>
        </p:nvSpPr>
        <p:spPr>
          <a:xfrm>
            <a:off x="8001000" y="533401"/>
            <a:ext cx="4036141" cy="7294305"/>
          </a:xfrm>
          <a:prstGeom prst="rect">
            <a:avLst/>
          </a:prstGeom>
          <a:noFill/>
        </p:spPr>
        <p:txBody>
          <a:bodyPr wrap="square">
            <a:spAutoFit/>
          </a:bodyPr>
          <a:lstStyle/>
          <a:p>
            <a:pPr marL="285750" indent="-285750"/>
            <a:endParaRPr lang="az-Latn-AZ" sz="1800" b="1" dirty="0">
              <a:solidFill>
                <a:prstClr val="black"/>
              </a:solidFill>
              <a:latin typeface="Arial" panose="020B0604020202020204" pitchFamily="34" charset="0"/>
              <a:cs typeface="Arial" panose="020B0604020202020204" pitchFamily="34" charset="0"/>
            </a:endParaRPr>
          </a:p>
          <a:p>
            <a:pPr marL="285750" indent="-285750"/>
            <a:endParaRPr lang="az-Latn-AZ" b="1" dirty="0">
              <a:solidFill>
                <a:prstClr val="black"/>
              </a:solidFill>
              <a:latin typeface="Arial" panose="020B0604020202020204" pitchFamily="34" charset="0"/>
              <a:cs typeface="Arial" panose="020B0604020202020204" pitchFamily="34" charset="0"/>
            </a:endParaRPr>
          </a:p>
          <a:p>
            <a:pPr marL="285750" indent="-285750"/>
            <a:endParaRPr lang="az-Latn-AZ" sz="1800" b="1"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az-Latn-AZ" b="1"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800" b="1" dirty="0">
                <a:solidFill>
                  <a:prstClr val="black"/>
                </a:solidFill>
                <a:latin typeface="Arial" panose="020B0604020202020204" pitchFamily="34" charset="0"/>
                <a:cs typeface="Arial" panose="020B0604020202020204" pitchFamily="34" charset="0"/>
              </a:rPr>
              <a:t>2030 –cu il</a:t>
            </a:r>
            <a:r>
              <a:rPr lang="az-Latn-AZ" sz="1800" b="1" dirty="0">
                <a:solidFill>
                  <a:prstClr val="black"/>
                </a:solidFill>
                <a:latin typeface="Arial" panose="020B0604020202020204" pitchFamily="34" charset="0"/>
                <a:cs typeface="Arial" panose="020B0604020202020204" pitchFamily="34" charset="0"/>
              </a:rPr>
              <a:t>ədək </a:t>
            </a:r>
            <a:r>
              <a:rPr lang="az-Latn-AZ" dirty="0">
                <a:solidFill>
                  <a:prstClr val="black"/>
                </a:solidFill>
                <a:latin typeface="Arial" panose="020B0604020202020204" pitchFamily="34" charset="0"/>
                <a:cs typeface="Arial" panose="020B0604020202020204" pitchFamily="34" charset="0"/>
              </a:rPr>
              <a:t>emissiyaların səviyyəsində</a:t>
            </a:r>
            <a:r>
              <a:rPr lang="az-Latn-AZ" sz="1800" b="1" dirty="0">
                <a:solidFill>
                  <a:prstClr val="black"/>
                </a:solidFill>
                <a:latin typeface="Arial" panose="020B0604020202020204" pitchFamily="34" charset="0"/>
                <a:cs typeface="Arial" panose="020B0604020202020204" pitchFamily="34" charset="0"/>
              </a:rPr>
              <a:t> 35% </a:t>
            </a:r>
            <a:r>
              <a:rPr lang="az-Latn-AZ" sz="1800" dirty="0">
                <a:solidFill>
                  <a:prstClr val="black"/>
                </a:solidFill>
                <a:latin typeface="Arial" panose="020B0604020202020204" pitchFamily="34" charset="0"/>
                <a:cs typeface="Arial" panose="020B0604020202020204" pitchFamily="34" charset="0"/>
              </a:rPr>
              <a:t>azalma</a:t>
            </a:r>
            <a:r>
              <a:rPr lang="ru-RU" dirty="0">
                <a:solidFill>
                  <a:prstClr val="black"/>
                </a:solidFill>
                <a:latin typeface="Arial" panose="020B0604020202020204" pitchFamily="34" charset="0"/>
                <a:cs typeface="Arial" panose="020B0604020202020204" pitchFamily="34" charset="0"/>
              </a:rPr>
              <a:t>;</a:t>
            </a:r>
            <a:endParaRPr lang="az-Latn-AZ" sz="1800" dirty="0">
              <a:solidFill>
                <a:prstClr val="black"/>
              </a:solidFill>
              <a:latin typeface="Arial" panose="020B0604020202020204" pitchFamily="34" charset="0"/>
              <a:cs typeface="Arial" panose="020B0604020202020204" pitchFamily="34" charset="0"/>
            </a:endParaRPr>
          </a:p>
          <a:p>
            <a:endParaRPr lang="en-US" dirty="0">
              <a:solidFill>
                <a:prstClr val="black"/>
              </a:solidFill>
              <a:latin typeface="Arial" panose="020B0604020202020204" pitchFamily="34" charset="0"/>
              <a:cs typeface="Arial" panose="020B0604020202020204" pitchFamily="34" charset="0"/>
            </a:endParaRPr>
          </a:p>
          <a:p>
            <a:endParaRPr lang="en-US" sz="1800"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az-Latn-AZ" b="1" dirty="0">
                <a:solidFill>
                  <a:prstClr val="black"/>
                </a:solidFill>
                <a:latin typeface="Arial" panose="020B0604020202020204" pitchFamily="34" charset="0"/>
                <a:cs typeface="Arial" panose="020B0604020202020204" pitchFamily="34" charset="0"/>
              </a:rPr>
              <a:t>2050</a:t>
            </a:r>
            <a:r>
              <a:rPr lang="az-Latn-AZ" dirty="0">
                <a:solidFill>
                  <a:prstClr val="black"/>
                </a:solidFill>
                <a:latin typeface="Arial" panose="020B0604020202020204" pitchFamily="34" charset="0"/>
                <a:cs typeface="Arial" panose="020B0604020202020204" pitchFamily="34" charset="0"/>
              </a:rPr>
              <a:t>-ci ilə emissiyaların səviyyəsində </a:t>
            </a:r>
            <a:r>
              <a:rPr lang="az-Latn-AZ" b="1" dirty="0">
                <a:solidFill>
                  <a:prstClr val="black"/>
                </a:solidFill>
                <a:latin typeface="Arial" panose="020B0604020202020204" pitchFamily="34" charset="0"/>
                <a:cs typeface="Arial" panose="020B0604020202020204" pitchFamily="34" charset="0"/>
              </a:rPr>
              <a:t>40% </a:t>
            </a:r>
            <a:r>
              <a:rPr lang="az-Latn-AZ" dirty="0">
                <a:solidFill>
                  <a:prstClr val="black"/>
                </a:solidFill>
                <a:latin typeface="Arial" panose="020B0604020202020204" pitchFamily="34" charset="0"/>
                <a:cs typeface="Arial" panose="020B0604020202020204" pitchFamily="34" charset="0"/>
              </a:rPr>
              <a:t>azaltma hədəfini</a:t>
            </a:r>
            <a:r>
              <a:rPr lang="ru-RU"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az-Latn-AZ" dirty="0">
                <a:solidFill>
                  <a:prstClr val="black"/>
                </a:solidFill>
                <a:latin typeface="Arial" panose="020B0604020202020204" pitchFamily="34" charset="0"/>
                <a:cs typeface="Arial" panose="020B0604020202020204" pitchFamily="34" charset="0"/>
              </a:rPr>
              <a:t>işğaldan azad edilmiş ərazilərin “netto sıfır emissiya” zonası</a:t>
            </a:r>
            <a:endParaRPr lang="en-US" dirty="0"/>
          </a:p>
          <a:p>
            <a:pPr marL="285750" indent="-285750">
              <a:buFont typeface="Wingdings" panose="05000000000000000000" pitchFamily="2" charset="2"/>
              <a:buChar char="Ø"/>
            </a:pPr>
            <a:endParaRPr lang="en-US"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sz="1800" dirty="0">
              <a:solidFill>
                <a:prstClr val="black"/>
              </a:solidFill>
              <a:latin typeface="Arial" panose="020B0604020202020204" pitchFamily="34" charset="0"/>
              <a:cs typeface="Arial" panose="020B0604020202020204" pitchFamily="34" charset="0"/>
            </a:endParaRPr>
          </a:p>
          <a:p>
            <a:endParaRPr lang="az-Latn-AZ" dirty="0">
              <a:solidFill>
                <a:prstClr val="black"/>
              </a:solidFill>
              <a:latin typeface="Arial" panose="020B0604020202020204" pitchFamily="34" charset="0"/>
              <a:cs typeface="Arial" panose="020B0604020202020204" pitchFamily="34" charset="0"/>
            </a:endParaRPr>
          </a:p>
          <a:p>
            <a:r>
              <a:rPr lang="en-US" dirty="0">
                <a:solidFill>
                  <a:prstClr val="black"/>
                </a:solidFill>
                <a:latin typeface="Arial" panose="020B0604020202020204" pitchFamily="34" charset="0"/>
                <a:cs typeface="Arial" panose="020B0604020202020204" pitchFamily="34" charset="0"/>
                <a:hlinkClick r:id="rId2"/>
              </a:rPr>
              <a:t>https://unfccc.int/sites/default/files/NDC/2023-10/Second%20NDC_Azerbaijan_ENG_Final%20%281%29.pdf</a:t>
            </a:r>
            <a:endParaRPr lang="az-Latn-AZ" dirty="0">
              <a:solidFill>
                <a:prstClr val="black"/>
              </a:solidFill>
              <a:latin typeface="Arial" panose="020B0604020202020204" pitchFamily="34" charset="0"/>
              <a:cs typeface="Arial" panose="020B0604020202020204" pitchFamily="34" charset="0"/>
            </a:endParaRPr>
          </a:p>
          <a:p>
            <a:endParaRPr lang="en-US" dirty="0">
              <a:solidFill>
                <a:prstClr val="black"/>
              </a:solidFill>
              <a:latin typeface="Arial" panose="020B0604020202020204" pitchFamily="34" charset="0"/>
              <a:cs typeface="Arial" panose="020B0604020202020204" pitchFamily="34" charset="0"/>
            </a:endParaRPr>
          </a:p>
          <a:p>
            <a:endParaRPr lang="en-US" sz="1800" dirty="0">
              <a:solidFill>
                <a:prstClr val="black"/>
              </a:solidFill>
              <a:latin typeface="Arial" panose="020B0604020202020204" pitchFamily="34" charset="0"/>
              <a:cs typeface="Arial" panose="020B0604020202020204" pitchFamily="34" charset="0"/>
            </a:endParaRPr>
          </a:p>
          <a:p>
            <a:endParaRPr lang="en-US" dirty="0">
              <a:solidFill>
                <a:prstClr val="black"/>
              </a:solidFill>
              <a:latin typeface="Arial" panose="020B0604020202020204" pitchFamily="34" charset="0"/>
              <a:cs typeface="Arial" panose="020B0604020202020204" pitchFamily="34" charset="0"/>
            </a:endParaRPr>
          </a:p>
          <a:p>
            <a:endParaRPr lang="en-US" sz="1800" dirty="0">
              <a:solidFill>
                <a:prstClr val="black"/>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F3612F6E-778E-7DF0-40B8-F2B6D82A1CF4}"/>
              </a:ext>
            </a:extLst>
          </p:cNvPr>
          <p:cNvSpPr txBox="1"/>
          <p:nvPr/>
        </p:nvSpPr>
        <p:spPr>
          <a:xfrm>
            <a:off x="707570" y="1458686"/>
            <a:ext cx="5758543" cy="2585323"/>
          </a:xfrm>
          <a:prstGeom prst="rect">
            <a:avLst/>
          </a:prstGeom>
          <a:noFill/>
        </p:spPr>
        <p:txBody>
          <a:bodyPr wrap="square">
            <a:spAutoFit/>
          </a:bodyPr>
          <a:lstStyle/>
          <a:p>
            <a:pPr marL="285750" indent="-285750">
              <a:buFont typeface="Wingdings" panose="05000000000000000000" pitchFamily="2" charset="2"/>
              <a:buChar char="Ø"/>
            </a:pPr>
            <a:endParaRPr lang="az-Latn-AZ"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az-Latn-AZ" dirty="0">
              <a:solidFill>
                <a:schemeClr val="bg1"/>
              </a:solidFill>
              <a:latin typeface="Arial" panose="020B0604020202020204" pitchFamily="34" charset="0"/>
              <a:cs typeface="Arial" panose="020B0604020202020204" pitchFamily="34" charset="0"/>
            </a:endParaRPr>
          </a:p>
          <a:p>
            <a:pPr marL="285750" indent="-285750"/>
            <a:r>
              <a:rPr lang="az-Latn-AZ" dirty="0">
                <a:solidFill>
                  <a:schemeClr val="bg1"/>
                </a:solidFill>
                <a:latin typeface="Arial" panose="020B0604020202020204" pitchFamily="34" charset="0"/>
                <a:cs typeface="Arial" panose="020B0604020202020204" pitchFamily="34" charset="0"/>
              </a:rPr>
              <a:t>BMT-nin İqlim Dəyişmələri üzrə Çərçivə </a:t>
            </a:r>
            <a:r>
              <a:rPr lang="az-Latn-AZ" sz="1800" dirty="0">
                <a:solidFill>
                  <a:schemeClr val="bg1"/>
                </a:solidFill>
                <a:latin typeface="Arial" panose="020B0604020202020204" pitchFamily="34" charset="0"/>
                <a:cs typeface="Arial" panose="020B0604020202020204" pitchFamily="34" charset="0"/>
              </a:rPr>
              <a:t>Konvensiyasının Paris</a:t>
            </a:r>
            <a:endParaRPr lang="en-US" sz="1800" dirty="0">
              <a:solidFill>
                <a:prstClr val="black"/>
              </a:solidFill>
              <a:latin typeface="Arial" panose="020B0604020202020204" pitchFamily="34" charset="0"/>
              <a:cs typeface="Arial" panose="020B0604020202020204" pitchFamily="34" charset="0"/>
            </a:endParaRPr>
          </a:p>
          <a:p>
            <a:pPr marL="285750" indent="-285750"/>
            <a:endParaRPr lang="az-Latn-AZ" dirty="0">
              <a:solidFill>
                <a:prstClr val="black"/>
              </a:solidFill>
              <a:latin typeface="Arial" panose="020B0604020202020204" pitchFamily="34" charset="0"/>
              <a:cs typeface="Arial" panose="020B0604020202020204" pitchFamily="34" charset="0"/>
            </a:endParaRPr>
          </a:p>
          <a:p>
            <a:endParaRPr lang="en-US" dirty="0">
              <a:solidFill>
                <a:prstClr val="black"/>
              </a:solidFill>
              <a:latin typeface="Arial" panose="020B0604020202020204" pitchFamily="34" charset="0"/>
              <a:cs typeface="Arial" panose="020B0604020202020204" pitchFamily="34" charset="0"/>
            </a:endParaRPr>
          </a:p>
          <a:p>
            <a:endParaRPr lang="en-US" sz="1800" dirty="0">
              <a:solidFill>
                <a:prstClr val="black"/>
              </a:solidFill>
              <a:latin typeface="Arial" panose="020B0604020202020204" pitchFamily="34" charset="0"/>
              <a:cs typeface="Arial" panose="020B0604020202020204" pitchFamily="34" charset="0"/>
            </a:endParaRPr>
          </a:p>
          <a:p>
            <a:endParaRPr lang="en-US" dirty="0">
              <a:solidFill>
                <a:prstClr val="black"/>
              </a:solidFill>
              <a:latin typeface="Arial" panose="020B0604020202020204" pitchFamily="34" charset="0"/>
              <a:cs typeface="Arial" panose="020B0604020202020204" pitchFamily="34" charset="0"/>
            </a:endParaRPr>
          </a:p>
          <a:p>
            <a:endParaRPr lang="en-US" sz="1800" dirty="0">
              <a:solidFill>
                <a:prstClr val="black"/>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3"/>
          <a:srcRect/>
          <a:stretch>
            <a:fillRect/>
          </a:stretch>
        </p:blipFill>
        <p:spPr bwMode="auto">
          <a:xfrm>
            <a:off x="293915" y="1513116"/>
            <a:ext cx="7794171" cy="1839686"/>
          </a:xfrm>
          <a:prstGeom prst="rect">
            <a:avLst/>
          </a:prstGeom>
          <a:noFill/>
          <a:ln w="9525">
            <a:noFill/>
            <a:miter lim="800000"/>
            <a:headEnd/>
            <a:tailEnd/>
          </a:ln>
          <a:effectLst/>
        </p:spPr>
      </p:pic>
      <p:pic>
        <p:nvPicPr>
          <p:cNvPr id="7" name="Picture 3"/>
          <p:cNvPicPr>
            <a:picLocks noChangeAspect="1" noChangeArrowheads="1"/>
          </p:cNvPicPr>
          <p:nvPr/>
        </p:nvPicPr>
        <p:blipFill>
          <a:blip r:embed="rId4"/>
          <a:srcRect/>
          <a:stretch>
            <a:fillRect/>
          </a:stretch>
        </p:blipFill>
        <p:spPr bwMode="auto">
          <a:xfrm>
            <a:off x="272144" y="3505198"/>
            <a:ext cx="7522028" cy="2351316"/>
          </a:xfrm>
          <a:prstGeom prst="rect">
            <a:avLst/>
          </a:prstGeom>
          <a:noFill/>
          <a:ln w="9525">
            <a:noFill/>
            <a:miter lim="800000"/>
            <a:headEnd/>
            <a:tailEnd/>
          </a:ln>
          <a:effectLst/>
        </p:spPr>
      </p:pic>
    </p:spTree>
    <p:extLst>
      <p:ext uri="{BB962C8B-B14F-4D97-AF65-F5344CB8AC3E}">
        <p14:creationId xmlns:p14="http://schemas.microsoft.com/office/powerpoint/2010/main" xmlns="" val="2191896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634AAE-9862-41D5-9586-79C1279DB59B}"/>
              </a:ext>
            </a:extLst>
          </p:cNvPr>
          <p:cNvSpPr>
            <a:spLocks noGrp="1"/>
          </p:cNvSpPr>
          <p:nvPr>
            <p:ph type="title"/>
          </p:nvPr>
        </p:nvSpPr>
        <p:spPr>
          <a:xfrm>
            <a:off x="821933" y="121235"/>
            <a:ext cx="9543405" cy="1188720"/>
          </a:xfrm>
        </p:spPr>
        <p:txBody>
          <a:bodyPr>
            <a:normAutofit/>
          </a:bodyPr>
          <a:lstStyle/>
          <a:p>
            <a:r>
              <a:rPr lang="tr-TR" sz="3200" b="1" dirty="0">
                <a:solidFill>
                  <a:srgbClr val="002060"/>
                </a:solidFill>
                <a:latin typeface="Arial" pitchFamily="34" charset="0"/>
                <a:cs typeface="Arial" pitchFamily="34" charset="0"/>
              </a:rPr>
              <a:t>Sektorlar üzrə Qlobal İXQ</a:t>
            </a:r>
          </a:p>
        </p:txBody>
      </p:sp>
      <p:sp>
        <p:nvSpPr>
          <p:cNvPr id="3" name="Content Placeholder 2">
            <a:extLst>
              <a:ext uri="{FF2B5EF4-FFF2-40B4-BE49-F238E27FC236}">
                <a16:creationId xmlns:a16="http://schemas.microsoft.com/office/drawing/2014/main" xmlns="" id="{85004CA7-C080-347B-12BA-7ACA2DD1CC9C}"/>
              </a:ext>
            </a:extLst>
          </p:cNvPr>
          <p:cNvSpPr>
            <a:spLocks noGrp="1"/>
          </p:cNvSpPr>
          <p:nvPr>
            <p:ph idx="1"/>
          </p:nvPr>
        </p:nvSpPr>
        <p:spPr>
          <a:xfrm>
            <a:off x="821933" y="1237371"/>
            <a:ext cx="10880332" cy="4462389"/>
          </a:xfrm>
        </p:spPr>
        <p:txBody>
          <a:bodyPr anchor="ctr">
            <a:normAutofit/>
          </a:bodyPr>
          <a:lstStyle/>
          <a:p>
            <a:pPr marL="0" indent="0">
              <a:buNone/>
            </a:pPr>
            <a:endParaRPr lang="en-US">
              <a:solidFill>
                <a:schemeClr val="tx1">
                  <a:lumMod val="85000"/>
                  <a:lumOff val="15000"/>
                </a:schemeClr>
              </a:solidFill>
            </a:endParaRPr>
          </a:p>
          <a:p>
            <a:pPr marL="0" indent="0">
              <a:buNone/>
            </a:pPr>
            <a:endParaRPr lang="en-US">
              <a:solidFill>
                <a:schemeClr val="tx1">
                  <a:lumMod val="85000"/>
                  <a:lumOff val="15000"/>
                </a:schemeClr>
              </a:solidFill>
            </a:endParaRPr>
          </a:p>
          <a:p>
            <a:endParaRPr lang="tr-TR" dirty="0">
              <a:solidFill>
                <a:schemeClr val="tx1">
                  <a:lumMod val="85000"/>
                  <a:lumOff val="15000"/>
                </a:schemeClr>
              </a:solidFill>
            </a:endParaRPr>
          </a:p>
        </p:txBody>
      </p:sp>
      <p:sp>
        <p:nvSpPr>
          <p:cNvPr id="9" name="Rectangle 8">
            <a:extLst>
              <a:ext uri="{FF2B5EF4-FFF2-40B4-BE49-F238E27FC236}">
                <a16:creationId xmlns:a16="http://schemas.microsoft.com/office/drawing/2014/main" xmlns="" id="{575900C9-052B-003D-83CB-EB9BA2074478}"/>
              </a:ext>
            </a:extLst>
          </p:cNvPr>
          <p:cNvSpPr/>
          <p:nvPr/>
        </p:nvSpPr>
        <p:spPr>
          <a:xfrm>
            <a:off x="7731153" y="6546920"/>
            <a:ext cx="3844322" cy="276999"/>
          </a:xfrm>
          <a:prstGeom prst="rect">
            <a:avLst/>
          </a:prstGeom>
        </p:spPr>
        <p:txBody>
          <a:bodyPr wrap="non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err="1">
                <a:ln>
                  <a:noFill/>
                </a:ln>
                <a:solidFill>
                  <a:srgbClr val="0A0A0A"/>
                </a:solidFill>
                <a:effectLst/>
                <a:uLnTx/>
                <a:uFillTx/>
                <a:latin typeface="Arial" panose="020B0604020202020204" pitchFamily="34" charset="0"/>
                <a:ea typeface="+mn-ea"/>
                <a:cs typeface="Arial" panose="020B0604020202020204" pitchFamily="34" charset="0"/>
              </a:rPr>
              <a:t>Mənbə</a:t>
            </a:r>
            <a:r>
              <a:rPr kumimoji="0" lang="en-US" sz="1200" b="0" i="1" u="none" strike="noStrike" kern="1200" cap="none" spc="0" normalizeH="0" baseline="0" noProof="0" dirty="0">
                <a:ln>
                  <a:noFill/>
                </a:ln>
                <a:solidFill>
                  <a:srgbClr val="0A0A0A"/>
                </a:solidFill>
                <a:effectLst/>
                <a:uLnTx/>
                <a:uFillTx/>
                <a:latin typeface="Arial" panose="020B0604020202020204" pitchFamily="34" charset="0"/>
                <a:ea typeface="+mn-ea"/>
                <a:cs typeface="Arial" panose="020B0604020202020204" pitchFamily="34" charset="0"/>
              </a:rPr>
              <a:t>: https://ec.europa.eu/clima/change/causes_en</a:t>
            </a:r>
          </a:p>
        </p:txBody>
      </p:sp>
      <p:pic>
        <p:nvPicPr>
          <p:cNvPr id="6" name="Picture 5">
            <a:extLst>
              <a:ext uri="{FF2B5EF4-FFF2-40B4-BE49-F238E27FC236}">
                <a16:creationId xmlns:a16="http://schemas.microsoft.com/office/drawing/2014/main" xmlns="" id="{F6B624C2-9305-81FE-1834-C4CA2BF460E6}"/>
              </a:ext>
            </a:extLst>
          </p:cNvPr>
          <p:cNvPicPr>
            <a:picLocks noChangeAspect="1"/>
          </p:cNvPicPr>
          <p:nvPr/>
        </p:nvPicPr>
        <p:blipFill>
          <a:blip r:embed="rId2"/>
          <a:stretch>
            <a:fillRect/>
          </a:stretch>
        </p:blipFill>
        <p:spPr>
          <a:xfrm>
            <a:off x="582316" y="1254963"/>
            <a:ext cx="10289540" cy="5003945"/>
          </a:xfrm>
          <a:prstGeom prst="rect">
            <a:avLst/>
          </a:prstGeom>
        </p:spPr>
      </p:pic>
    </p:spTree>
    <p:extLst>
      <p:ext uri="{BB962C8B-B14F-4D97-AF65-F5344CB8AC3E}">
        <p14:creationId xmlns:p14="http://schemas.microsoft.com/office/powerpoint/2010/main" xmlns="" val="2660859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31645FD9-BE29-C49B-E64B-F1F4B4054FB1}"/>
              </a:ext>
            </a:extLst>
          </p:cNvPr>
          <p:cNvPicPr>
            <a:picLocks noGrp="1" noChangeAspect="1"/>
          </p:cNvPicPr>
          <p:nvPr>
            <p:ph idx="1"/>
          </p:nvPr>
        </p:nvPicPr>
        <p:blipFill>
          <a:blip r:embed="rId2"/>
          <a:stretch>
            <a:fillRect/>
          </a:stretch>
        </p:blipFill>
        <p:spPr>
          <a:xfrm>
            <a:off x="959631" y="334298"/>
            <a:ext cx="10272737" cy="5842666"/>
          </a:xfrm>
        </p:spPr>
      </p:pic>
    </p:spTree>
    <p:extLst>
      <p:ext uri="{BB962C8B-B14F-4D97-AF65-F5344CB8AC3E}">
        <p14:creationId xmlns:p14="http://schemas.microsoft.com/office/powerpoint/2010/main" xmlns="" val="157049366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TotalTime>
  <Words>1153</Words>
  <Application>Microsoft Office PowerPoint</Application>
  <PresentationFormat>Произвольный</PresentationFormat>
  <Paragraphs>141</Paragraphs>
  <Slides>19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 Yüksək temperatur, yağıntıların dəyişməsi və ekstremal hava hadisələrinin tezliyinin məhsulların məhsuldarlığına və keyfiyyətinə təsirləri</vt:lpstr>
      <vt:lpstr>Mövzular:</vt:lpstr>
      <vt:lpstr>Yer iqliminin dəyişilməsinə səbəb olan amillər</vt:lpstr>
      <vt:lpstr>Qlobal istiləşmə</vt:lpstr>
      <vt:lpstr>İstixana qazları</vt:lpstr>
      <vt:lpstr> </vt:lpstr>
      <vt:lpstr>Слайд 7</vt:lpstr>
      <vt:lpstr>Sektorlar üzrə Qlobal İXQ</vt:lpstr>
      <vt:lpstr>Слайд 9</vt:lpstr>
      <vt:lpstr>Слайд 10</vt:lpstr>
      <vt:lpstr>Kənd təsərrüfatı sektorunda iqlim dəyişmələri ilə mübarizə tədbirləri </vt:lpstr>
      <vt:lpstr>Kənd təsərrüfatı sektorunda iqlim dəyişmələrinə mübarizə tədbirləri </vt:lpstr>
      <vt:lpstr>Kənd təsərrüfatı sektorunda iqlim dəyişmələrinə mübarizə tədbirləri </vt:lpstr>
      <vt:lpstr>İqlim dəyişmələrinin məhsuldarlığa və bitkilərə təsiri </vt:lpstr>
      <vt:lpstr>İqlim dəyişmələrinin məhsuldarlığa və bitkilərə təsiri </vt:lpstr>
      <vt:lpstr>İqlim dəyişmələrinin məhsuldarlığa və bitkilərə təsiri </vt:lpstr>
      <vt:lpstr>  Adaptasiya (Uyğunlaşma) tədbirləri </vt:lpstr>
      <vt:lpstr>Maneələr</vt:lpstr>
      <vt:lpstr>Слайд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Yüksək temperatur, yağıntıların dəyişməsi və ekstremal hava hadisələrinin tezliyinin məhsulların məhsuldarlığına və keyfiyyətinə təsirləri</dc:title>
  <dc:creator>Lenovo</dc:creator>
  <cp:lastModifiedBy>PERSONAL</cp:lastModifiedBy>
  <cp:revision>46</cp:revision>
  <dcterms:created xsi:type="dcterms:W3CDTF">2024-07-08T21:06:18Z</dcterms:created>
  <dcterms:modified xsi:type="dcterms:W3CDTF">2024-07-10T05:52:13Z</dcterms:modified>
</cp:coreProperties>
</file>