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8288000" cy="10287000"/>
  <p:notesSz cx="6858000" cy="9144000"/>
  <p:embeddedFontLst>
    <p:embeddedFont>
      <p:font typeface="Poppins Medium Bold" panose="020B0604020202020204" charset="0"/>
      <p:regular r:id="rId16"/>
    </p:embeddedFont>
    <p:embeddedFont>
      <p:font typeface="Poppins Light" panose="020B0604020202020204" charset="0"/>
      <p:regular r:id="rId17"/>
    </p:embeddedFont>
    <p:embeddedFont>
      <p:font typeface="Montserrat Ultra-Bold Italics" panose="020B0604020202020204" charset="0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Poppins Light Bold" panose="020B0604020202020204" charset="0"/>
      <p:regular r:id="rId23"/>
    </p:embeddedFont>
    <p:embeddedFont>
      <p:font typeface="Poppins Medium" panose="020B0604020202020204" charset="0"/>
      <p:regular r:id="rId24"/>
    </p:embeddedFont>
    <p:embeddedFont>
      <p:font typeface="Montserrat Bold" panose="020B0604020202020204" charset="0"/>
      <p:regular r:id="rId25"/>
    </p:embeddedFont>
    <p:embeddedFont>
      <p:font typeface="Poppins" panose="020B0604020202020204" charset="0"/>
      <p:regular r:id="rId26"/>
    </p:embeddedFont>
    <p:embeddedFont>
      <p:font typeface="Montserrat Ultra-Bold" panose="020B0604020202020204" charset="0"/>
      <p:regular r:id="rId27"/>
    </p:embeddedFont>
    <p:embeddedFont>
      <p:font typeface="Montserrat" panose="020B0604020202020204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3" d="100"/>
          <a:sy n="73" d="100"/>
        </p:scale>
        <p:origin x="59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745503" y="8122997"/>
            <a:ext cx="2791588" cy="0"/>
          </a:xfrm>
          <a:prstGeom prst="line">
            <a:avLst/>
          </a:prstGeom>
          <a:ln w="47625" cap="rnd">
            <a:solidFill>
              <a:srgbClr val="6FA82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/>
        </p:nvGrpSpPr>
        <p:grpSpPr>
          <a:xfrm>
            <a:off x="11280099" y="0"/>
            <a:ext cx="3916719" cy="10287000"/>
            <a:chOff x="0" y="0"/>
            <a:chExt cx="1324915" cy="3479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24915" cy="3479800"/>
            </a:xfrm>
            <a:custGeom>
              <a:avLst/>
              <a:gdLst/>
              <a:ahLst/>
              <a:cxnLst/>
              <a:rect l="l" t="t" r="r" b="b"/>
              <a:pathLst>
                <a:path w="1324915" h="3479800">
                  <a:moveTo>
                    <a:pt x="0" y="0"/>
                  </a:moveTo>
                  <a:lnTo>
                    <a:pt x="1324915" y="0"/>
                  </a:lnTo>
                  <a:lnTo>
                    <a:pt x="1324915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6FA82F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9537091" y="1442132"/>
            <a:ext cx="7402735" cy="7402735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2"/>
              <a:stretch>
                <a:fillRect l="-24991" r="-24991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10155137" y="2151865"/>
            <a:ext cx="7311250" cy="7319927"/>
            <a:chOff x="0" y="0"/>
            <a:chExt cx="8950291" cy="896091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950292" cy="8960914"/>
            </a:xfrm>
            <a:custGeom>
              <a:avLst/>
              <a:gdLst/>
              <a:ahLst/>
              <a:cxnLst/>
              <a:rect l="l" t="t" r="r" b="b"/>
              <a:pathLst>
                <a:path w="8950292" h="8960914">
                  <a:moveTo>
                    <a:pt x="8825831" y="59690"/>
                  </a:moveTo>
                  <a:cubicBezTo>
                    <a:pt x="8861392" y="59690"/>
                    <a:pt x="8890602" y="88900"/>
                    <a:pt x="8890602" y="124460"/>
                  </a:cubicBezTo>
                  <a:lnTo>
                    <a:pt x="8890602" y="8836454"/>
                  </a:lnTo>
                  <a:cubicBezTo>
                    <a:pt x="8890602" y="8872014"/>
                    <a:pt x="8861392" y="8901223"/>
                    <a:pt x="8825831" y="8901223"/>
                  </a:cubicBezTo>
                  <a:lnTo>
                    <a:pt x="124460" y="8901223"/>
                  </a:lnTo>
                  <a:cubicBezTo>
                    <a:pt x="88900" y="8901223"/>
                    <a:pt x="59690" y="8872014"/>
                    <a:pt x="59690" y="8836454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8825831" y="59690"/>
                  </a:lnTo>
                  <a:moveTo>
                    <a:pt x="882583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8836454"/>
                  </a:lnTo>
                  <a:cubicBezTo>
                    <a:pt x="0" y="8905034"/>
                    <a:pt x="55880" y="8960914"/>
                    <a:pt x="124460" y="8960914"/>
                  </a:cubicBezTo>
                  <a:lnTo>
                    <a:pt x="8825832" y="8960914"/>
                  </a:lnTo>
                  <a:cubicBezTo>
                    <a:pt x="8894411" y="8960914"/>
                    <a:pt x="8950292" y="8905034"/>
                    <a:pt x="8950292" y="8836454"/>
                  </a:cubicBezTo>
                  <a:lnTo>
                    <a:pt x="8950292" y="124460"/>
                  </a:lnTo>
                  <a:cubicBezTo>
                    <a:pt x="8950292" y="55880"/>
                    <a:pt x="8894411" y="0"/>
                    <a:pt x="8825831" y="0"/>
                  </a:cubicBezTo>
                  <a:close/>
                </a:path>
              </a:pathLst>
            </a:custGeom>
            <a:solidFill>
              <a:srgbClr val="008037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1366349" y="3124482"/>
            <a:ext cx="7777651" cy="226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20"/>
              </a:lnSpc>
            </a:pPr>
            <a:r>
              <a:rPr lang="en-US" sz="4300">
                <a:solidFill>
                  <a:srgbClr val="008037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SAĞLAM QİDALANMA MƏDƏNİYYƏTİNİN FORMALAŞDIRILMASI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7806767"/>
            <a:ext cx="7708668" cy="602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 b="1" spc="54" dirty="0" smtClean="0">
                <a:solidFill>
                  <a:srgbClr val="008037"/>
                </a:solidFill>
                <a:latin typeface="+mj-lt"/>
                <a:ea typeface="Poppins Medium"/>
                <a:cs typeface="Poppins Medium"/>
                <a:sym typeface="Poppins Medium"/>
              </a:rPr>
              <a:t>A</a:t>
            </a:r>
            <a:r>
              <a:rPr lang="az-Latn-AZ" sz="3600" b="1" spc="54" dirty="0" smtClean="0">
                <a:solidFill>
                  <a:srgbClr val="008037"/>
                </a:solidFill>
                <a:latin typeface="+mj-lt"/>
                <a:ea typeface="Poppins Medium"/>
                <a:cs typeface="Poppins Medium"/>
                <a:sym typeface="Poppins Medium"/>
              </a:rPr>
              <a:t>ysel</a:t>
            </a:r>
            <a:r>
              <a:rPr lang="en-US" sz="3600" b="1" spc="54" dirty="0" smtClean="0">
                <a:solidFill>
                  <a:srgbClr val="008037"/>
                </a:solidFill>
                <a:latin typeface="+mj-lt"/>
                <a:ea typeface="Poppins Medium Bold"/>
                <a:cs typeface="Poppins Medium Bold"/>
                <a:sym typeface="Poppins Medium Bold"/>
              </a:rPr>
              <a:t> </a:t>
            </a:r>
            <a:r>
              <a:rPr lang="en-US" sz="3600" b="1" spc="54" dirty="0" smtClean="0">
                <a:solidFill>
                  <a:srgbClr val="008037"/>
                </a:solidFill>
                <a:latin typeface="+mj-lt"/>
                <a:ea typeface="Poppins Medium Bold"/>
                <a:cs typeface="Poppins Medium Bold"/>
                <a:sym typeface="Poppins Medium Bold"/>
              </a:rPr>
              <a:t>SƏLİMOVA</a:t>
            </a:r>
            <a:endParaRPr lang="en-US" sz="3600" b="1" spc="54" dirty="0">
              <a:solidFill>
                <a:srgbClr val="008037"/>
              </a:solidFill>
              <a:latin typeface="+mj-lt"/>
              <a:ea typeface="Poppins Medium Bold"/>
              <a:cs typeface="Poppins Medium Bold"/>
              <a:sym typeface="Poppins Medium Bold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720858" y="1030087"/>
            <a:ext cx="1681651" cy="838199"/>
          </a:xfrm>
          <a:custGeom>
            <a:avLst/>
            <a:gdLst/>
            <a:ahLst/>
            <a:cxnLst/>
            <a:rect l="l" t="t" r="r" b="b"/>
            <a:pathLst>
              <a:path w="2674824" h="1504589">
                <a:moveTo>
                  <a:pt x="0" y="0"/>
                </a:moveTo>
                <a:lnTo>
                  <a:pt x="2674824" y="0"/>
                </a:lnTo>
                <a:lnTo>
                  <a:pt x="2674824" y="1504589"/>
                </a:lnTo>
                <a:lnTo>
                  <a:pt x="0" y="15045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Rectangle 12"/>
          <p:cNvSpPr/>
          <p:nvPr/>
        </p:nvSpPr>
        <p:spPr>
          <a:xfrm>
            <a:off x="2402509" y="1140319"/>
            <a:ext cx="6897134" cy="6177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1200" spc="68" dirty="0" err="1">
                <a:solidFill>
                  <a:srgbClr val="1E3256"/>
                </a:solidFill>
              </a:rPr>
              <a:t>Azərbaycan</a:t>
            </a:r>
            <a:r>
              <a:rPr lang="en-US" sz="1200" spc="68" dirty="0">
                <a:solidFill>
                  <a:srgbClr val="1E3256"/>
                </a:solidFill>
              </a:rPr>
              <a:t> </a:t>
            </a:r>
            <a:r>
              <a:rPr lang="en-US" sz="1200" spc="68" dirty="0" err="1">
                <a:solidFill>
                  <a:srgbClr val="1E3256"/>
                </a:solidFill>
              </a:rPr>
              <a:t>Respublikasının</a:t>
            </a:r>
            <a:r>
              <a:rPr lang="en-US" sz="1200" spc="68" dirty="0">
                <a:solidFill>
                  <a:srgbClr val="1E3256"/>
                </a:solidFill>
              </a:rPr>
              <a:t> </a:t>
            </a:r>
            <a:r>
              <a:rPr lang="en-US" sz="1200" spc="68" dirty="0" err="1">
                <a:solidFill>
                  <a:srgbClr val="1E3256"/>
                </a:solidFill>
              </a:rPr>
              <a:t>Qida</a:t>
            </a:r>
            <a:r>
              <a:rPr lang="en-US" sz="1200" spc="68" dirty="0">
                <a:solidFill>
                  <a:srgbClr val="1E3256"/>
                </a:solidFill>
              </a:rPr>
              <a:t> </a:t>
            </a:r>
            <a:r>
              <a:rPr lang="en-US" sz="1200" spc="68" dirty="0" err="1">
                <a:solidFill>
                  <a:srgbClr val="1E3256"/>
                </a:solidFill>
              </a:rPr>
              <a:t>Təhlükəsizliyi</a:t>
            </a:r>
            <a:r>
              <a:rPr lang="en-US" sz="1200" spc="68" dirty="0">
                <a:solidFill>
                  <a:srgbClr val="1E3256"/>
                </a:solidFill>
              </a:rPr>
              <a:t> </a:t>
            </a:r>
            <a:r>
              <a:rPr lang="en-US" sz="1200" spc="68" dirty="0" err="1">
                <a:solidFill>
                  <a:srgbClr val="1E3256"/>
                </a:solidFill>
              </a:rPr>
              <a:t>Agentliyinin</a:t>
            </a:r>
            <a:r>
              <a:rPr lang="en-US" sz="1200" spc="68" dirty="0">
                <a:solidFill>
                  <a:srgbClr val="1E3256"/>
                </a:solidFill>
              </a:rPr>
              <a:t> </a:t>
            </a:r>
            <a:r>
              <a:rPr lang="en-US" sz="1200" spc="68" dirty="0" err="1">
                <a:solidFill>
                  <a:srgbClr val="1E3256"/>
                </a:solidFill>
              </a:rPr>
              <a:t>tabeliyində</a:t>
            </a:r>
            <a:r>
              <a:rPr lang="en-US" sz="1200" spc="68" dirty="0">
                <a:solidFill>
                  <a:srgbClr val="1E3256"/>
                </a:solidFill>
              </a:rPr>
              <a:t> </a:t>
            </a:r>
            <a:r>
              <a:rPr lang="en-US" sz="1200" spc="68" dirty="0" err="1">
                <a:solidFill>
                  <a:srgbClr val="1E3256"/>
                </a:solidFill>
              </a:rPr>
              <a:t>Azərbaycan</a:t>
            </a:r>
            <a:r>
              <a:rPr lang="en-US" sz="1200" spc="68" dirty="0">
                <a:solidFill>
                  <a:srgbClr val="1E3256"/>
                </a:solidFill>
              </a:rPr>
              <a:t> </a:t>
            </a:r>
            <a:r>
              <a:rPr lang="en-US" sz="1200" spc="68" dirty="0" err="1">
                <a:solidFill>
                  <a:srgbClr val="1E3256"/>
                </a:solidFill>
              </a:rPr>
              <a:t>Qida</a:t>
            </a:r>
            <a:r>
              <a:rPr lang="en-US" sz="1200" spc="68" dirty="0">
                <a:solidFill>
                  <a:srgbClr val="1E3256"/>
                </a:solidFill>
              </a:rPr>
              <a:t> </a:t>
            </a:r>
            <a:r>
              <a:rPr lang="en-US" sz="1200" spc="68" dirty="0" err="1">
                <a:solidFill>
                  <a:srgbClr val="1E3256"/>
                </a:solidFill>
              </a:rPr>
              <a:t>Təhlükəsizliyi</a:t>
            </a:r>
            <a:r>
              <a:rPr lang="en-US" sz="1200" spc="68" dirty="0">
                <a:solidFill>
                  <a:srgbClr val="1E3256"/>
                </a:solidFill>
              </a:rPr>
              <a:t> </a:t>
            </a:r>
            <a:r>
              <a:rPr lang="en-US" sz="1200" spc="68" dirty="0" err="1">
                <a:solidFill>
                  <a:srgbClr val="1E3256"/>
                </a:solidFill>
              </a:rPr>
              <a:t>İnstitutu</a:t>
            </a:r>
            <a:r>
              <a:rPr lang="en-US" sz="1200" spc="68" dirty="0">
                <a:solidFill>
                  <a:srgbClr val="1E3256"/>
                </a:solidFill>
              </a:rPr>
              <a:t> </a:t>
            </a:r>
            <a:r>
              <a:rPr lang="en-US" sz="1200" spc="68" dirty="0" err="1">
                <a:solidFill>
                  <a:srgbClr val="1E3256"/>
                </a:solidFill>
              </a:rPr>
              <a:t>publik</a:t>
            </a:r>
            <a:r>
              <a:rPr lang="en-US" sz="1200" spc="68" dirty="0">
                <a:solidFill>
                  <a:srgbClr val="1E3256"/>
                </a:solidFill>
              </a:rPr>
              <a:t> </a:t>
            </a:r>
            <a:r>
              <a:rPr lang="en-US" sz="1200" spc="68" dirty="0" err="1">
                <a:solidFill>
                  <a:srgbClr val="1E3256"/>
                </a:solidFill>
              </a:rPr>
              <a:t>hüquqi</a:t>
            </a:r>
            <a:r>
              <a:rPr lang="en-US" sz="1200" spc="68" dirty="0">
                <a:solidFill>
                  <a:srgbClr val="1E3256"/>
                </a:solidFill>
              </a:rPr>
              <a:t> </a:t>
            </a:r>
            <a:r>
              <a:rPr lang="en-US" sz="1200" spc="68" dirty="0" err="1">
                <a:solidFill>
                  <a:srgbClr val="1E3256"/>
                </a:solidFill>
              </a:rPr>
              <a:t>şəxs</a:t>
            </a:r>
            <a:r>
              <a:rPr lang="az-Latn-AZ" sz="1200" spc="68" dirty="0">
                <a:solidFill>
                  <a:srgbClr val="1E3256"/>
                </a:solidFill>
              </a:rPr>
              <a:t> </a:t>
            </a:r>
            <a:r>
              <a:rPr lang="en-US" sz="1200" spc="68" dirty="0">
                <a:solidFill>
                  <a:srgbClr val="1E3256"/>
                </a:solidFill>
              </a:rPr>
              <a:t>(A</a:t>
            </a:r>
            <a:r>
              <a:rPr lang="az-Latn-AZ" sz="1200" spc="68" dirty="0">
                <a:solidFill>
                  <a:srgbClr val="1E3256"/>
                </a:solidFill>
              </a:rPr>
              <a:t>QTİ</a:t>
            </a:r>
            <a:r>
              <a:rPr lang="en-US" sz="1200" spc="68" dirty="0">
                <a:solidFill>
                  <a:srgbClr val="1E3256"/>
                </a:solidFill>
              </a:rPr>
              <a:t>)</a:t>
            </a:r>
            <a:endParaRPr lang="en-US" sz="1200" spc="68" dirty="0">
              <a:solidFill>
                <a:srgbClr val="1E3256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933810" y="8042794"/>
            <a:ext cx="1311898" cy="7335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5040"/>
              </a:lnSpc>
            </a:pPr>
            <a:r>
              <a:rPr lang="en-US" b="1" spc="54" dirty="0">
                <a:solidFill>
                  <a:srgbClr val="008037"/>
                </a:solidFill>
                <a:ea typeface="Poppins Medium Bold"/>
                <a:cs typeface="Poppins Medium Bold"/>
                <a:sym typeface="Poppins Medium Bold"/>
              </a:rPr>
              <a:t>16.07.2024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2453" y="8271711"/>
            <a:ext cx="18288000" cy="1973179"/>
            <a:chOff x="0" y="0"/>
            <a:chExt cx="6186311" cy="66747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667470"/>
            </a:xfrm>
            <a:custGeom>
              <a:avLst/>
              <a:gdLst/>
              <a:ahLst/>
              <a:cxnLst/>
              <a:rect l="l" t="t" r="r" b="b"/>
              <a:pathLst>
                <a:path w="6186311" h="667470">
                  <a:moveTo>
                    <a:pt x="0" y="0"/>
                  </a:moveTo>
                  <a:lnTo>
                    <a:pt x="6186311" y="0"/>
                  </a:lnTo>
                  <a:lnTo>
                    <a:pt x="6186311" y="667470"/>
                  </a:lnTo>
                  <a:lnTo>
                    <a:pt x="0" y="667470"/>
                  </a:lnTo>
                  <a:close/>
                </a:path>
              </a:pathLst>
            </a:custGeom>
            <a:solidFill>
              <a:srgbClr val="6FA82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0938192" y="1638188"/>
            <a:ext cx="7010624" cy="7010624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2"/>
              <a:stretch>
                <a:fillRect l="-25018" r="-25018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2449672" y="631311"/>
            <a:ext cx="14033562" cy="778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40"/>
              </a:lnSpc>
              <a:spcBef>
                <a:spcPct val="0"/>
              </a:spcBef>
            </a:pPr>
            <a:r>
              <a:rPr lang="en-US" sz="4600">
                <a:solidFill>
                  <a:srgbClr val="FF313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MEYVƏ VƏ TƏRƏVƏZLƏRİN YUYULMASI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99773" y="1821976"/>
            <a:ext cx="9703672" cy="57451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85" lvl="1" indent="-248293" algn="just">
              <a:lnSpc>
                <a:spcPts val="3220"/>
              </a:lnSpc>
              <a:buFont typeface="Arial"/>
              <a:buChar char="•"/>
            </a:pPr>
            <a:r>
              <a:rPr lang="az-Latn-AZ" sz="2800" dirty="0" err="1">
                <a:solidFill>
                  <a:srgbClr val="000000"/>
                </a:solidFill>
                <a:latin typeface="+mj-lt"/>
                <a:ea typeface="Montserrat"/>
                <a:cs typeface="Montserrat"/>
                <a:sym typeface="Montserrat"/>
              </a:rPr>
              <a:t>m</a:t>
            </a:r>
            <a:r>
              <a:rPr lang="en-US" sz="2800" dirty="0" err="1" smtClean="0">
                <a:solidFill>
                  <a:srgbClr val="000000"/>
                </a:solidFill>
                <a:latin typeface="+mj-lt"/>
                <a:ea typeface="Montserrat"/>
                <a:cs typeface="Montserrat"/>
                <a:sym typeface="Montserrat"/>
              </a:rPr>
              <a:t>eyvə</a:t>
            </a:r>
            <a:r>
              <a:rPr lang="en-US" sz="2800" dirty="0" smtClean="0">
                <a:solidFill>
                  <a:srgbClr val="000000"/>
                </a:solidFill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  <a:ea typeface="Montserrat"/>
                <a:cs typeface="Montserrat"/>
                <a:sym typeface="Montserrat"/>
              </a:rPr>
              <a:t>və</a:t>
            </a:r>
            <a:r>
              <a:rPr lang="en-US" sz="2800" dirty="0">
                <a:solidFill>
                  <a:srgbClr val="000000"/>
                </a:solidFill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  <a:ea typeface="Montserrat"/>
                <a:cs typeface="Montserrat"/>
                <a:sym typeface="Montserrat"/>
              </a:rPr>
              <a:t>tərəvəzlərin</a:t>
            </a:r>
            <a:r>
              <a:rPr lang="en-US" sz="2800" dirty="0">
                <a:solidFill>
                  <a:srgbClr val="000000"/>
                </a:solidFill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  <a:ea typeface="Montserrat"/>
                <a:cs typeface="Montserrat"/>
                <a:sym typeface="Montserrat"/>
              </a:rPr>
              <a:t>axar</a:t>
            </a:r>
            <a:r>
              <a:rPr lang="en-US" sz="2800" dirty="0">
                <a:solidFill>
                  <a:srgbClr val="000000"/>
                </a:solidFill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  <a:ea typeface="Montserrat"/>
                <a:cs typeface="Montserrat"/>
                <a:sym typeface="Montserrat"/>
              </a:rPr>
              <a:t>suyun</a:t>
            </a:r>
            <a:r>
              <a:rPr lang="en-US" sz="2800" dirty="0">
                <a:solidFill>
                  <a:srgbClr val="000000"/>
                </a:solidFill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  <a:ea typeface="Montserrat"/>
                <a:cs typeface="Montserrat"/>
                <a:sym typeface="Montserrat"/>
              </a:rPr>
              <a:t>altında</a:t>
            </a:r>
            <a:r>
              <a:rPr lang="en-US" sz="2800" dirty="0">
                <a:solidFill>
                  <a:srgbClr val="000000"/>
                </a:solidFill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  <a:ea typeface="Montserrat"/>
                <a:cs typeface="Montserrat"/>
                <a:sym typeface="Montserrat"/>
              </a:rPr>
              <a:t>yuyulması</a:t>
            </a:r>
            <a:r>
              <a:rPr lang="en-US" sz="2800" dirty="0">
                <a:solidFill>
                  <a:srgbClr val="000000"/>
                </a:solidFill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  <a:ea typeface="Montserrat"/>
                <a:cs typeface="Montserrat"/>
                <a:sym typeface="Montserrat"/>
              </a:rPr>
              <a:t>tövsiyə</a:t>
            </a:r>
            <a:r>
              <a:rPr lang="en-US" sz="2800" dirty="0">
                <a:solidFill>
                  <a:srgbClr val="000000"/>
                </a:solidFill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  <a:ea typeface="Montserrat"/>
                <a:cs typeface="Montserrat"/>
                <a:sym typeface="Montserrat"/>
              </a:rPr>
              <a:t>olunur</a:t>
            </a:r>
            <a:r>
              <a:rPr lang="en-US" sz="2800" dirty="0">
                <a:solidFill>
                  <a:srgbClr val="000000"/>
                </a:solidFill>
                <a:latin typeface="+mj-lt"/>
                <a:ea typeface="Montserrat"/>
                <a:cs typeface="Montserrat"/>
                <a:sym typeface="Montserrat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+mj-lt"/>
                <a:ea typeface="Montserrat"/>
                <a:cs typeface="Montserrat"/>
                <a:sym typeface="Montserrat"/>
              </a:rPr>
              <a:t>Lakin</a:t>
            </a:r>
            <a:r>
              <a:rPr lang="en-US" sz="2800" dirty="0">
                <a:solidFill>
                  <a:srgbClr val="000000"/>
                </a:solidFill>
                <a:latin typeface="+mj-lt"/>
                <a:ea typeface="Montserrat"/>
                <a:cs typeface="Montserrat"/>
                <a:sym typeface="Montserrat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+mj-lt"/>
                <a:ea typeface="Montserrat"/>
                <a:cs typeface="Montserrat"/>
                <a:sym typeface="Montserrat"/>
              </a:rPr>
              <a:t>bu</a:t>
            </a:r>
            <a:r>
              <a:rPr lang="en-US" sz="2800" dirty="0">
                <a:solidFill>
                  <a:srgbClr val="000000"/>
                </a:solidFill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  <a:ea typeface="Montserrat"/>
                <a:cs typeface="Montserrat"/>
                <a:sym typeface="Montserrat"/>
              </a:rPr>
              <a:t>zaman</a:t>
            </a:r>
            <a:r>
              <a:rPr lang="en-US" sz="2800" dirty="0">
                <a:solidFill>
                  <a:srgbClr val="000000"/>
                </a:solidFill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  <a:ea typeface="Montserrat"/>
                <a:cs typeface="Montserrat"/>
                <a:sym typeface="Montserrat"/>
              </a:rPr>
              <a:t>bəzi</a:t>
            </a:r>
            <a:r>
              <a:rPr lang="en-US" sz="2800" dirty="0">
                <a:solidFill>
                  <a:srgbClr val="000000"/>
                </a:solidFill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  <a:ea typeface="Montserrat"/>
                <a:cs typeface="Montserrat"/>
                <a:sym typeface="Montserrat"/>
              </a:rPr>
              <a:t>məqamlara</a:t>
            </a:r>
            <a:r>
              <a:rPr lang="en-US" sz="2800" dirty="0">
                <a:solidFill>
                  <a:srgbClr val="000000"/>
                </a:solidFill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  <a:ea typeface="Montserrat"/>
                <a:cs typeface="Montserrat"/>
                <a:sym typeface="Montserrat"/>
              </a:rPr>
              <a:t>diqqət</a:t>
            </a:r>
            <a:r>
              <a:rPr lang="en-US" sz="2800" dirty="0">
                <a:solidFill>
                  <a:srgbClr val="000000"/>
                </a:solidFill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  <a:ea typeface="Montserrat"/>
                <a:cs typeface="Montserrat"/>
                <a:sym typeface="Montserrat"/>
              </a:rPr>
              <a:t>edilməlidir</a:t>
            </a:r>
            <a:r>
              <a:rPr lang="en-US" sz="2800" dirty="0">
                <a:solidFill>
                  <a:srgbClr val="000000"/>
                </a:solidFill>
                <a:latin typeface="+mj-lt"/>
                <a:ea typeface="Montserrat"/>
                <a:cs typeface="Montserrat"/>
                <a:sym typeface="Montserrat"/>
              </a:rPr>
              <a:t>. </a:t>
            </a:r>
          </a:p>
          <a:p>
            <a:pPr algn="just">
              <a:lnSpc>
                <a:spcPts val="3220"/>
              </a:lnSpc>
            </a:pPr>
            <a:endParaRPr lang="en-US" sz="2800" dirty="0">
              <a:solidFill>
                <a:srgbClr val="000000"/>
              </a:solidFill>
              <a:latin typeface="+mj-lt"/>
              <a:ea typeface="Montserrat"/>
              <a:cs typeface="Montserrat"/>
              <a:sym typeface="Montserrat"/>
            </a:endParaRPr>
          </a:p>
          <a:p>
            <a:pPr marL="496585" lvl="1" indent="-248293" algn="just">
              <a:lnSpc>
                <a:spcPts val="3220"/>
              </a:lnSpc>
              <a:buFont typeface="Arial"/>
              <a:buChar char="•"/>
            </a:pPr>
            <a:r>
              <a:rPr lang="en-US" sz="2800" dirty="0" err="1">
                <a:solidFill>
                  <a:srgbClr val="000000"/>
                </a:solidFill>
                <a:latin typeface="+mj-lt"/>
                <a:ea typeface="Montserrat"/>
                <a:cs typeface="Montserrat"/>
                <a:sym typeface="Montserrat"/>
              </a:rPr>
              <a:t>yuyulan</a:t>
            </a:r>
            <a:r>
              <a:rPr lang="en-US" sz="2800" dirty="0">
                <a:solidFill>
                  <a:srgbClr val="000000"/>
                </a:solidFill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  <a:ea typeface="Montserrat"/>
                <a:cs typeface="Montserrat"/>
                <a:sym typeface="Montserrat"/>
              </a:rPr>
              <a:t>ərzaqlar</a:t>
            </a:r>
            <a:r>
              <a:rPr lang="en-US" sz="2800" dirty="0">
                <a:solidFill>
                  <a:srgbClr val="000000"/>
                </a:solidFill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  <a:ea typeface="Montserrat"/>
                <a:cs typeface="Montserrat"/>
                <a:sym typeface="Montserrat"/>
              </a:rPr>
              <a:t>səthlərində</a:t>
            </a:r>
            <a:r>
              <a:rPr lang="en-US" sz="2800" dirty="0">
                <a:solidFill>
                  <a:srgbClr val="000000"/>
                </a:solidFill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  <a:ea typeface="Montserrat"/>
                <a:cs typeface="Montserrat"/>
                <a:sym typeface="Montserrat"/>
              </a:rPr>
              <a:t>yerləşən</a:t>
            </a:r>
            <a:r>
              <a:rPr lang="en-US" sz="2800" dirty="0">
                <a:solidFill>
                  <a:srgbClr val="000000"/>
                </a:solidFill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  <a:ea typeface="Montserrat"/>
                <a:cs typeface="Montserrat"/>
                <a:sym typeface="Montserrat"/>
              </a:rPr>
              <a:t>torpaqdan</a:t>
            </a:r>
            <a:r>
              <a:rPr lang="en-US" sz="2800" dirty="0">
                <a:solidFill>
                  <a:srgbClr val="000000"/>
                </a:solidFill>
                <a:latin typeface="+mj-lt"/>
                <a:ea typeface="Montserrat"/>
                <a:cs typeface="Montserrat"/>
                <a:sym typeface="Montserrat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+mj-lt"/>
                <a:ea typeface="Montserrat"/>
                <a:cs typeface="Montserrat"/>
                <a:sym typeface="Montserrat"/>
              </a:rPr>
              <a:t>qumdan</a:t>
            </a:r>
            <a:r>
              <a:rPr lang="en-US" sz="2800" dirty="0">
                <a:solidFill>
                  <a:srgbClr val="000000"/>
                </a:solidFill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  <a:ea typeface="Montserrat"/>
                <a:cs typeface="Montserrat"/>
                <a:sym typeface="Montserrat"/>
              </a:rPr>
              <a:t>və</a:t>
            </a:r>
            <a:r>
              <a:rPr lang="en-US" sz="2800" dirty="0">
                <a:solidFill>
                  <a:srgbClr val="000000"/>
                </a:solidFill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  <a:ea typeface="Montserrat"/>
                <a:cs typeface="Montserrat"/>
                <a:sym typeface="Montserrat"/>
              </a:rPr>
              <a:t>qismən</a:t>
            </a:r>
            <a:r>
              <a:rPr lang="en-US" sz="2800" dirty="0">
                <a:solidFill>
                  <a:srgbClr val="000000"/>
                </a:solidFill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  <a:ea typeface="Montserrat"/>
                <a:cs typeface="Montserrat"/>
                <a:sym typeface="Montserrat"/>
              </a:rPr>
              <a:t>mikroorqanizmlərdən</a:t>
            </a:r>
            <a:r>
              <a:rPr lang="en-US" sz="2800" dirty="0">
                <a:solidFill>
                  <a:srgbClr val="000000"/>
                </a:solidFill>
                <a:latin typeface="+mj-lt"/>
                <a:ea typeface="Montserrat"/>
                <a:cs typeface="Montserrat"/>
                <a:sym typeface="Montserrat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+mj-lt"/>
                <a:ea typeface="Montserrat"/>
                <a:cs typeface="Montserrat"/>
                <a:sym typeface="Montserrat"/>
              </a:rPr>
              <a:t>həmçinin</a:t>
            </a:r>
            <a:r>
              <a:rPr lang="en-US" sz="2800" dirty="0">
                <a:solidFill>
                  <a:srgbClr val="000000"/>
                </a:solidFill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  <a:ea typeface="Montserrat"/>
                <a:cs typeface="Montserrat"/>
                <a:sym typeface="Montserrat"/>
              </a:rPr>
              <a:t>onların</a:t>
            </a:r>
            <a:r>
              <a:rPr lang="en-US" sz="2800" dirty="0">
                <a:solidFill>
                  <a:srgbClr val="000000"/>
                </a:solidFill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  <a:ea typeface="Montserrat"/>
                <a:cs typeface="Montserrat"/>
                <a:sym typeface="Montserrat"/>
              </a:rPr>
              <a:t>yetişdirilməsi</a:t>
            </a:r>
            <a:r>
              <a:rPr lang="en-US" sz="2800" dirty="0">
                <a:solidFill>
                  <a:srgbClr val="000000"/>
                </a:solidFill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  <a:ea typeface="Montserrat"/>
                <a:cs typeface="Montserrat"/>
                <a:sym typeface="Montserrat"/>
              </a:rPr>
              <a:t>zamanı</a:t>
            </a:r>
            <a:r>
              <a:rPr lang="en-US" sz="2800" dirty="0">
                <a:solidFill>
                  <a:srgbClr val="000000"/>
                </a:solidFill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  <a:ea typeface="Montserrat"/>
                <a:cs typeface="Montserrat"/>
                <a:sym typeface="Montserrat"/>
              </a:rPr>
              <a:t>xəstəliklərə</a:t>
            </a:r>
            <a:r>
              <a:rPr lang="en-US" sz="2800" dirty="0">
                <a:solidFill>
                  <a:srgbClr val="000000"/>
                </a:solidFill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  <a:ea typeface="Montserrat"/>
                <a:cs typeface="Montserrat"/>
                <a:sym typeface="Montserrat"/>
              </a:rPr>
              <a:t>və</a:t>
            </a:r>
            <a:r>
              <a:rPr lang="en-US" sz="2800" dirty="0">
                <a:solidFill>
                  <a:srgbClr val="000000"/>
                </a:solidFill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  <a:ea typeface="Montserrat"/>
                <a:cs typeface="Montserrat"/>
                <a:sym typeface="Montserrat"/>
              </a:rPr>
              <a:t>bitki</a:t>
            </a:r>
            <a:r>
              <a:rPr lang="en-US" sz="2800" dirty="0">
                <a:solidFill>
                  <a:srgbClr val="000000"/>
                </a:solidFill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  <a:ea typeface="Montserrat"/>
                <a:cs typeface="Montserrat"/>
                <a:sym typeface="Montserrat"/>
              </a:rPr>
              <a:t>zərərvericilərinə</a:t>
            </a:r>
            <a:r>
              <a:rPr lang="en-US" sz="2800" dirty="0">
                <a:solidFill>
                  <a:srgbClr val="000000"/>
                </a:solidFill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  <a:ea typeface="Montserrat"/>
                <a:cs typeface="Montserrat"/>
                <a:sym typeface="Montserrat"/>
              </a:rPr>
              <a:t>qarşı</a:t>
            </a:r>
            <a:r>
              <a:rPr lang="en-US" sz="2800" dirty="0">
                <a:solidFill>
                  <a:srgbClr val="000000"/>
                </a:solidFill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  <a:ea typeface="Montserrat"/>
                <a:cs typeface="Montserrat"/>
                <a:sym typeface="Montserrat"/>
              </a:rPr>
              <a:t>püskürtmə</a:t>
            </a:r>
            <a:r>
              <a:rPr lang="en-US" sz="2800" dirty="0">
                <a:solidFill>
                  <a:srgbClr val="000000"/>
                </a:solidFill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  <a:ea typeface="Montserrat"/>
                <a:cs typeface="Montserrat"/>
                <a:sym typeface="Montserrat"/>
              </a:rPr>
              <a:t>şəklində</a:t>
            </a:r>
            <a:r>
              <a:rPr lang="en-US" sz="2800" dirty="0">
                <a:solidFill>
                  <a:srgbClr val="000000"/>
                </a:solidFill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  <a:ea typeface="Montserrat"/>
                <a:cs typeface="Montserrat"/>
                <a:sym typeface="Montserrat"/>
              </a:rPr>
              <a:t>istifadə</a:t>
            </a:r>
            <a:r>
              <a:rPr lang="en-US" sz="2800" dirty="0">
                <a:solidFill>
                  <a:srgbClr val="000000"/>
                </a:solidFill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  <a:ea typeface="Montserrat"/>
                <a:cs typeface="Montserrat"/>
                <a:sym typeface="Montserrat"/>
              </a:rPr>
              <a:t>olunan</a:t>
            </a:r>
            <a:r>
              <a:rPr lang="en-US" sz="2800" dirty="0">
                <a:solidFill>
                  <a:srgbClr val="000000"/>
                </a:solidFill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  <a:ea typeface="Montserrat"/>
                <a:cs typeface="Montserrat"/>
                <a:sym typeface="Montserrat"/>
              </a:rPr>
              <a:t>zəhərli</a:t>
            </a:r>
            <a:r>
              <a:rPr lang="en-US" sz="2800" dirty="0">
                <a:solidFill>
                  <a:srgbClr val="000000"/>
                </a:solidFill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  <a:ea typeface="Montserrat"/>
                <a:cs typeface="Montserrat"/>
                <a:sym typeface="Montserrat"/>
              </a:rPr>
              <a:t>kimyəvi</a:t>
            </a:r>
            <a:r>
              <a:rPr lang="en-US" sz="2800" dirty="0">
                <a:solidFill>
                  <a:srgbClr val="000000"/>
                </a:solidFill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  <a:ea typeface="Montserrat"/>
                <a:cs typeface="Montserrat"/>
                <a:sym typeface="Montserrat"/>
              </a:rPr>
              <a:t>maddələrdən</a:t>
            </a:r>
            <a:r>
              <a:rPr lang="en-US" sz="2800" dirty="0">
                <a:solidFill>
                  <a:srgbClr val="000000"/>
                </a:solidFill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  <a:ea typeface="Montserrat"/>
                <a:cs typeface="Montserrat"/>
                <a:sym typeface="Montserrat"/>
              </a:rPr>
              <a:t>təmizlənməlidir</a:t>
            </a:r>
            <a:r>
              <a:rPr lang="en-US" sz="2800" dirty="0">
                <a:solidFill>
                  <a:srgbClr val="000000"/>
                </a:solidFill>
                <a:latin typeface="+mj-lt"/>
                <a:ea typeface="Montserrat"/>
                <a:cs typeface="Montserrat"/>
                <a:sym typeface="Montserrat"/>
              </a:rPr>
              <a:t>. </a:t>
            </a:r>
          </a:p>
          <a:p>
            <a:pPr algn="just">
              <a:lnSpc>
                <a:spcPts val="3220"/>
              </a:lnSpc>
            </a:pPr>
            <a:endParaRPr lang="en-US" sz="2800" dirty="0">
              <a:solidFill>
                <a:srgbClr val="000000"/>
              </a:solidFill>
              <a:latin typeface="+mj-lt"/>
              <a:ea typeface="Montserrat"/>
              <a:cs typeface="Montserrat"/>
              <a:sym typeface="Montserrat"/>
            </a:endParaRPr>
          </a:p>
          <a:p>
            <a:pPr marL="496585" lvl="1" indent="-248293" algn="just">
              <a:lnSpc>
                <a:spcPts val="3220"/>
              </a:lnSpc>
              <a:buFont typeface="Arial"/>
              <a:buChar char="•"/>
            </a:pPr>
            <a:r>
              <a:rPr lang="az-Latn-AZ" sz="2800" dirty="0">
                <a:solidFill>
                  <a:srgbClr val="000000"/>
                </a:solidFill>
                <a:latin typeface="+mj-lt"/>
                <a:ea typeface="Montserrat"/>
                <a:cs typeface="Montserrat"/>
                <a:sym typeface="Montserrat"/>
              </a:rPr>
              <a:t>m</a:t>
            </a:r>
            <a:r>
              <a:rPr lang="en-US" sz="2800" dirty="0" err="1" smtClean="0">
                <a:solidFill>
                  <a:srgbClr val="000000"/>
                </a:solidFill>
                <a:latin typeface="+mj-lt"/>
                <a:ea typeface="Montserrat"/>
                <a:cs typeface="Montserrat"/>
                <a:sym typeface="Montserrat"/>
              </a:rPr>
              <a:t>eyvə-tərəvəzləri</a:t>
            </a:r>
            <a:r>
              <a:rPr lang="en-US" sz="2800" dirty="0" smtClean="0">
                <a:solidFill>
                  <a:srgbClr val="000000"/>
                </a:solidFill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+mj-lt"/>
                <a:ea typeface="Montserrat"/>
                <a:cs typeface="Montserrat"/>
                <a:sym typeface="Montserrat"/>
              </a:rPr>
              <a:t>sirkəli</a:t>
            </a:r>
            <a:r>
              <a:rPr lang="en-US" sz="2800" b="1" dirty="0">
                <a:solidFill>
                  <a:srgbClr val="C00000"/>
                </a:solidFill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+mj-lt"/>
                <a:ea typeface="Montserrat"/>
                <a:cs typeface="Montserrat"/>
                <a:sym typeface="Montserrat"/>
              </a:rPr>
              <a:t>suda</a:t>
            </a:r>
            <a:r>
              <a:rPr lang="en-US" sz="2800" b="1" dirty="0">
                <a:solidFill>
                  <a:srgbClr val="C00000"/>
                </a:solidFill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+mj-lt"/>
                <a:ea typeface="Montserrat"/>
                <a:cs typeface="Montserrat"/>
                <a:sym typeface="Montserrat"/>
              </a:rPr>
              <a:t>yumaq</a:t>
            </a:r>
            <a:r>
              <a:rPr lang="en-US" sz="2800" b="1" dirty="0">
                <a:solidFill>
                  <a:srgbClr val="C00000"/>
                </a:solidFill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+mj-lt"/>
                <a:ea typeface="Montserrat"/>
                <a:cs typeface="Montserrat"/>
                <a:sym typeface="Montserrat"/>
              </a:rPr>
              <a:t>məsləhətli</a:t>
            </a:r>
            <a:r>
              <a:rPr lang="en-US" sz="2800" b="1" dirty="0">
                <a:solidFill>
                  <a:srgbClr val="C00000"/>
                </a:solidFill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+mj-lt"/>
                <a:ea typeface="Montserrat"/>
                <a:cs typeface="Montserrat"/>
                <a:sym typeface="Montserrat"/>
              </a:rPr>
              <a:t>deyil</a:t>
            </a:r>
            <a:r>
              <a:rPr lang="en-US" sz="2800" b="1" dirty="0">
                <a:solidFill>
                  <a:srgbClr val="C00000"/>
                </a:solidFill>
                <a:latin typeface="+mj-lt"/>
                <a:ea typeface="Montserrat"/>
                <a:cs typeface="Montserrat"/>
                <a:sym typeface="Montserrat"/>
              </a:rPr>
              <a:t>. </a:t>
            </a:r>
            <a:endParaRPr lang="az-Latn-AZ" sz="2800" b="1" dirty="0" smtClean="0">
              <a:solidFill>
                <a:srgbClr val="C00000"/>
              </a:solidFill>
              <a:latin typeface="+mj-lt"/>
              <a:ea typeface="Montserrat"/>
              <a:cs typeface="Montserrat"/>
              <a:sym typeface="Montserrat"/>
            </a:endParaRPr>
          </a:p>
          <a:p>
            <a:pPr marL="248292" lvl="1" algn="just">
              <a:lnSpc>
                <a:spcPts val="3220"/>
              </a:lnSpc>
            </a:pPr>
            <a:endParaRPr lang="az-Latn-AZ" sz="2800" b="1" dirty="0">
              <a:solidFill>
                <a:srgbClr val="C00000"/>
              </a:solidFill>
              <a:latin typeface="+mj-lt"/>
              <a:ea typeface="Montserrat"/>
              <a:cs typeface="Montserrat"/>
              <a:sym typeface="Montserrat"/>
            </a:endParaRPr>
          </a:p>
          <a:p>
            <a:pPr marL="248292" lvl="1" algn="just">
              <a:lnSpc>
                <a:spcPts val="3220"/>
              </a:lnSpc>
            </a:pPr>
            <a:r>
              <a:rPr lang="en-US" sz="1600" i="1" dirty="0" err="1" smtClean="0">
                <a:solidFill>
                  <a:srgbClr val="C00000"/>
                </a:solidFill>
                <a:latin typeface="+mj-lt"/>
                <a:ea typeface="Montserrat"/>
                <a:cs typeface="Montserrat"/>
                <a:sym typeface="Montserrat"/>
              </a:rPr>
              <a:t>Çünki</a:t>
            </a:r>
            <a:r>
              <a:rPr lang="en-US" sz="1600" i="1" dirty="0">
                <a:solidFill>
                  <a:srgbClr val="C00000"/>
                </a:solidFill>
                <a:latin typeface="+mj-lt"/>
                <a:ea typeface="Montserrat"/>
                <a:cs typeface="Montserrat"/>
                <a:sym typeface="Montserrat"/>
              </a:rPr>
              <a:t>, </a:t>
            </a:r>
            <a:r>
              <a:rPr lang="en-US" sz="1600" i="1" dirty="0" err="1">
                <a:solidFill>
                  <a:srgbClr val="C00000"/>
                </a:solidFill>
                <a:latin typeface="+mj-lt"/>
                <a:ea typeface="Montserrat"/>
                <a:cs typeface="Montserrat"/>
                <a:sym typeface="Montserrat"/>
              </a:rPr>
              <a:t>meyvələrə</a:t>
            </a:r>
            <a:r>
              <a:rPr lang="en-US" sz="1600" i="1" dirty="0">
                <a:solidFill>
                  <a:srgbClr val="C00000"/>
                </a:solidFill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latin typeface="+mj-lt"/>
                <a:ea typeface="Montserrat"/>
                <a:cs typeface="Montserrat"/>
                <a:sym typeface="Montserrat"/>
              </a:rPr>
              <a:t>xüsusi</a:t>
            </a:r>
            <a:r>
              <a:rPr lang="en-US" sz="1600" i="1" dirty="0">
                <a:solidFill>
                  <a:srgbClr val="C00000"/>
                </a:solidFill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latin typeface="+mj-lt"/>
                <a:ea typeface="Montserrat"/>
                <a:cs typeface="Montserrat"/>
                <a:sym typeface="Montserrat"/>
              </a:rPr>
              <a:t>nəzərdə</a:t>
            </a:r>
            <a:r>
              <a:rPr lang="en-US" sz="1600" i="1" dirty="0">
                <a:solidFill>
                  <a:srgbClr val="C00000"/>
                </a:solidFill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latin typeface="+mj-lt"/>
                <a:ea typeface="Montserrat"/>
                <a:cs typeface="Montserrat"/>
                <a:sym typeface="Montserrat"/>
              </a:rPr>
              <a:t>tutulmuş</a:t>
            </a:r>
            <a:r>
              <a:rPr lang="en-US" sz="1600" i="1" dirty="0">
                <a:solidFill>
                  <a:srgbClr val="C00000"/>
                </a:solidFill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latin typeface="+mj-lt"/>
                <a:ea typeface="Montserrat"/>
                <a:cs typeface="Montserrat"/>
                <a:sym typeface="Montserrat"/>
              </a:rPr>
              <a:t>pestisidlər</a:t>
            </a:r>
            <a:r>
              <a:rPr lang="en-US" sz="1600" i="1" dirty="0">
                <a:solidFill>
                  <a:srgbClr val="C00000"/>
                </a:solidFill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latin typeface="+mj-lt"/>
                <a:ea typeface="Montserrat"/>
                <a:cs typeface="Montserrat"/>
                <a:sym typeface="Montserrat"/>
              </a:rPr>
              <a:t>vurulur</a:t>
            </a:r>
            <a:r>
              <a:rPr lang="en-US" sz="1600" i="1" dirty="0">
                <a:solidFill>
                  <a:srgbClr val="C00000"/>
                </a:solidFill>
                <a:latin typeface="+mj-lt"/>
                <a:ea typeface="Montserrat"/>
                <a:cs typeface="Montserrat"/>
                <a:sym typeface="Montserrat"/>
              </a:rPr>
              <a:t> (</a:t>
            </a:r>
            <a:r>
              <a:rPr lang="en-US" sz="1600" i="1" dirty="0" err="1">
                <a:solidFill>
                  <a:srgbClr val="C00000"/>
                </a:solidFill>
                <a:latin typeface="+mj-lt"/>
                <a:ea typeface="Montserrat"/>
                <a:cs typeface="Montserrat"/>
                <a:sym typeface="Montserrat"/>
              </a:rPr>
              <a:t>yabanı</a:t>
            </a:r>
            <a:r>
              <a:rPr lang="en-US" sz="1600" i="1" dirty="0">
                <a:solidFill>
                  <a:srgbClr val="C00000"/>
                </a:solidFill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latin typeface="+mj-lt"/>
                <a:ea typeface="Montserrat"/>
                <a:cs typeface="Montserrat"/>
                <a:sym typeface="Montserrat"/>
              </a:rPr>
              <a:t>otlar</a:t>
            </a:r>
            <a:r>
              <a:rPr lang="en-US" sz="1600" i="1" dirty="0">
                <a:solidFill>
                  <a:srgbClr val="C00000"/>
                </a:solidFill>
                <a:latin typeface="+mj-lt"/>
                <a:ea typeface="Montserrat"/>
                <a:cs typeface="Montserrat"/>
                <a:sym typeface="Montserrat"/>
              </a:rPr>
              <a:t>, </a:t>
            </a:r>
            <a:r>
              <a:rPr lang="en-US" sz="1600" i="1" dirty="0" err="1">
                <a:solidFill>
                  <a:srgbClr val="C00000"/>
                </a:solidFill>
                <a:latin typeface="+mj-lt"/>
                <a:ea typeface="Montserrat"/>
                <a:cs typeface="Montserrat"/>
                <a:sym typeface="Montserrat"/>
              </a:rPr>
              <a:t>böcəklər</a:t>
            </a:r>
            <a:r>
              <a:rPr lang="en-US" sz="1600" i="1" dirty="0">
                <a:solidFill>
                  <a:srgbClr val="C00000"/>
                </a:solidFill>
                <a:latin typeface="+mj-lt"/>
                <a:ea typeface="Montserrat"/>
                <a:cs typeface="Montserrat"/>
                <a:sym typeface="Montserrat"/>
              </a:rPr>
              <a:t>, </a:t>
            </a:r>
            <a:r>
              <a:rPr lang="en-US" sz="1600" i="1" dirty="0" err="1">
                <a:solidFill>
                  <a:srgbClr val="C00000"/>
                </a:solidFill>
                <a:latin typeface="+mj-lt"/>
                <a:ea typeface="Montserrat"/>
                <a:cs typeface="Montserrat"/>
                <a:sym typeface="Montserrat"/>
              </a:rPr>
              <a:t>yarpaqları</a:t>
            </a:r>
            <a:r>
              <a:rPr lang="en-US" sz="1600" i="1" dirty="0">
                <a:solidFill>
                  <a:srgbClr val="C00000"/>
                </a:solidFill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latin typeface="+mj-lt"/>
                <a:ea typeface="Montserrat"/>
                <a:cs typeface="Montserrat"/>
                <a:sym typeface="Montserrat"/>
              </a:rPr>
              <a:t>qorumaq</a:t>
            </a:r>
            <a:r>
              <a:rPr lang="en-US" sz="1600" i="1" dirty="0">
                <a:solidFill>
                  <a:srgbClr val="C00000"/>
                </a:solidFill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latin typeface="+mj-lt"/>
                <a:ea typeface="Montserrat"/>
                <a:cs typeface="Montserrat"/>
                <a:sym typeface="Montserrat"/>
              </a:rPr>
              <a:t>və</a:t>
            </a:r>
            <a:r>
              <a:rPr lang="en-US" sz="1600" i="1" dirty="0">
                <a:solidFill>
                  <a:srgbClr val="C00000"/>
                </a:solidFill>
                <a:latin typeface="+mj-lt"/>
                <a:ea typeface="Montserrat"/>
                <a:cs typeface="Montserrat"/>
                <a:sym typeface="Montserrat"/>
              </a:rPr>
              <a:t> s. </a:t>
            </a:r>
            <a:r>
              <a:rPr lang="en-US" sz="1600" i="1" dirty="0" err="1">
                <a:solidFill>
                  <a:srgbClr val="C00000"/>
                </a:solidFill>
                <a:latin typeface="+mj-lt"/>
                <a:ea typeface="Montserrat"/>
                <a:cs typeface="Montserrat"/>
                <a:sym typeface="Montserrat"/>
              </a:rPr>
              <a:t>üçün</a:t>
            </a:r>
            <a:r>
              <a:rPr lang="en-US" sz="1600" i="1" dirty="0">
                <a:solidFill>
                  <a:srgbClr val="C00000"/>
                </a:solidFill>
                <a:latin typeface="+mj-lt"/>
                <a:ea typeface="Montserrat"/>
                <a:cs typeface="Montserrat"/>
                <a:sym typeface="Montserrat"/>
              </a:rPr>
              <a:t>) </a:t>
            </a:r>
            <a:r>
              <a:rPr lang="en-US" sz="1600" i="1" dirty="0" err="1">
                <a:solidFill>
                  <a:srgbClr val="C00000"/>
                </a:solidFill>
                <a:latin typeface="+mj-lt"/>
                <a:ea typeface="Montserrat"/>
                <a:cs typeface="Montserrat"/>
                <a:sym typeface="Montserrat"/>
              </a:rPr>
              <a:t>və</a:t>
            </a:r>
            <a:r>
              <a:rPr lang="en-US" sz="1600" i="1" dirty="0">
                <a:solidFill>
                  <a:srgbClr val="C00000"/>
                </a:solidFill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latin typeface="+mj-lt"/>
                <a:ea typeface="Montserrat"/>
                <a:cs typeface="Montserrat"/>
                <a:sym typeface="Montserrat"/>
              </a:rPr>
              <a:t>bu</a:t>
            </a:r>
            <a:r>
              <a:rPr lang="en-US" sz="1600" i="1" dirty="0">
                <a:solidFill>
                  <a:srgbClr val="C00000"/>
                </a:solidFill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latin typeface="+mj-lt"/>
                <a:ea typeface="Montserrat"/>
                <a:cs typeface="Montserrat"/>
                <a:sym typeface="Montserrat"/>
              </a:rPr>
              <a:t>pestisidlər</a:t>
            </a:r>
            <a:r>
              <a:rPr lang="en-US" sz="1600" i="1" dirty="0">
                <a:solidFill>
                  <a:srgbClr val="C00000"/>
                </a:solidFill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latin typeface="+mj-lt"/>
                <a:ea typeface="Montserrat"/>
                <a:cs typeface="Montserrat"/>
                <a:sym typeface="Montserrat"/>
              </a:rPr>
              <a:t>turşu</a:t>
            </a:r>
            <a:r>
              <a:rPr lang="en-US" sz="1600" i="1" dirty="0">
                <a:solidFill>
                  <a:srgbClr val="C00000"/>
                </a:solidFill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latin typeface="+mj-lt"/>
                <a:ea typeface="Montserrat"/>
                <a:cs typeface="Montserrat"/>
                <a:sym typeface="Montserrat"/>
              </a:rPr>
              <a:t>olduğu</a:t>
            </a:r>
            <a:r>
              <a:rPr lang="en-US" sz="1600" i="1" dirty="0">
                <a:solidFill>
                  <a:srgbClr val="C00000"/>
                </a:solidFill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latin typeface="+mj-lt"/>
                <a:ea typeface="Montserrat"/>
                <a:cs typeface="Montserrat"/>
                <a:sym typeface="Montserrat"/>
              </a:rPr>
              <a:t>üçün</a:t>
            </a:r>
            <a:r>
              <a:rPr lang="en-US" sz="1600" i="1" dirty="0">
                <a:solidFill>
                  <a:srgbClr val="C00000"/>
                </a:solidFill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latin typeface="+mj-lt"/>
                <a:ea typeface="Montserrat"/>
                <a:cs typeface="Montserrat"/>
                <a:sym typeface="Montserrat"/>
              </a:rPr>
              <a:t>sirkə</a:t>
            </a:r>
            <a:r>
              <a:rPr lang="en-US" sz="1600" i="1" dirty="0">
                <a:solidFill>
                  <a:srgbClr val="C00000"/>
                </a:solidFill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latin typeface="+mj-lt"/>
                <a:ea typeface="Montserrat"/>
                <a:cs typeface="Montserrat"/>
                <a:sym typeface="Montserrat"/>
              </a:rPr>
              <a:t>turşusu</a:t>
            </a:r>
            <a:r>
              <a:rPr lang="en-US" sz="1600" i="1" dirty="0">
                <a:solidFill>
                  <a:srgbClr val="C00000"/>
                </a:solidFill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latin typeface="+mj-lt"/>
                <a:ea typeface="Montserrat"/>
                <a:cs typeface="Montserrat"/>
                <a:sym typeface="Montserrat"/>
              </a:rPr>
              <a:t>ilə</a:t>
            </a:r>
            <a:r>
              <a:rPr lang="en-US" sz="1600" i="1" dirty="0">
                <a:solidFill>
                  <a:srgbClr val="C00000"/>
                </a:solidFill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latin typeface="+mj-lt"/>
                <a:ea typeface="Montserrat"/>
                <a:cs typeface="Montserrat"/>
                <a:sym typeface="Montserrat"/>
              </a:rPr>
              <a:t>reaksiyaya</a:t>
            </a:r>
            <a:r>
              <a:rPr lang="en-US" sz="1600" i="1" dirty="0">
                <a:solidFill>
                  <a:srgbClr val="C00000"/>
                </a:solidFill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latin typeface="+mj-lt"/>
                <a:ea typeface="Montserrat"/>
                <a:cs typeface="Montserrat"/>
                <a:sym typeface="Montserrat"/>
              </a:rPr>
              <a:t>girir</a:t>
            </a:r>
            <a:r>
              <a:rPr lang="en-US" sz="1600" i="1" dirty="0">
                <a:solidFill>
                  <a:srgbClr val="C00000"/>
                </a:solidFill>
                <a:latin typeface="+mj-lt"/>
                <a:ea typeface="Montserrat"/>
                <a:cs typeface="Montserrat"/>
                <a:sym typeface="Montserrat"/>
              </a:rPr>
              <a:t>, </a:t>
            </a:r>
            <a:r>
              <a:rPr lang="en-US" sz="1600" i="1" dirty="0" err="1">
                <a:solidFill>
                  <a:srgbClr val="C00000"/>
                </a:solidFill>
                <a:latin typeface="+mj-lt"/>
                <a:ea typeface="Montserrat"/>
                <a:cs typeface="Montserrat"/>
                <a:sym typeface="Montserrat"/>
              </a:rPr>
              <a:t>bu</a:t>
            </a:r>
            <a:r>
              <a:rPr lang="en-US" sz="1600" i="1" dirty="0">
                <a:solidFill>
                  <a:srgbClr val="C00000"/>
                </a:solidFill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latin typeface="+mj-lt"/>
                <a:ea typeface="Montserrat"/>
                <a:cs typeface="Montserrat"/>
                <a:sym typeface="Montserrat"/>
              </a:rPr>
              <a:t>zaman</a:t>
            </a:r>
            <a:r>
              <a:rPr lang="en-US" sz="1600" i="1" dirty="0">
                <a:solidFill>
                  <a:srgbClr val="C00000"/>
                </a:solidFill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latin typeface="+mj-lt"/>
                <a:ea typeface="Montserrat"/>
                <a:cs typeface="Montserrat"/>
                <a:sym typeface="Montserrat"/>
              </a:rPr>
              <a:t>kimyəvi</a:t>
            </a:r>
            <a:r>
              <a:rPr lang="en-US" sz="1600" i="1" dirty="0">
                <a:solidFill>
                  <a:srgbClr val="C00000"/>
                </a:solidFill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latin typeface="+mj-lt"/>
                <a:ea typeface="Montserrat"/>
                <a:cs typeface="Montserrat"/>
                <a:sym typeface="Montserrat"/>
              </a:rPr>
              <a:t>zəhərlənmə</a:t>
            </a:r>
            <a:r>
              <a:rPr lang="en-US" sz="1600" i="1" dirty="0">
                <a:solidFill>
                  <a:srgbClr val="C00000"/>
                </a:solidFill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latin typeface="+mj-lt"/>
                <a:ea typeface="Montserrat"/>
                <a:cs typeface="Montserrat"/>
                <a:sym typeface="Montserrat"/>
              </a:rPr>
              <a:t>halları</a:t>
            </a:r>
            <a:r>
              <a:rPr lang="en-US" sz="1600" i="1" dirty="0">
                <a:solidFill>
                  <a:srgbClr val="C00000"/>
                </a:solidFill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latin typeface="+mj-lt"/>
                <a:ea typeface="Montserrat"/>
                <a:cs typeface="Montserrat"/>
                <a:sym typeface="Montserrat"/>
              </a:rPr>
              <a:t>baş</a:t>
            </a:r>
            <a:r>
              <a:rPr lang="en-US" sz="1600" i="1" dirty="0">
                <a:solidFill>
                  <a:srgbClr val="C00000"/>
                </a:solidFill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latin typeface="+mj-lt"/>
                <a:ea typeface="Montserrat"/>
                <a:cs typeface="Montserrat"/>
                <a:sym typeface="Montserrat"/>
              </a:rPr>
              <a:t>verə</a:t>
            </a:r>
            <a:r>
              <a:rPr lang="en-US" sz="1600" i="1" dirty="0">
                <a:solidFill>
                  <a:srgbClr val="C00000"/>
                </a:solidFill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latin typeface="+mj-lt"/>
                <a:ea typeface="Montserrat"/>
                <a:cs typeface="Montserrat"/>
                <a:sym typeface="Montserrat"/>
              </a:rPr>
              <a:t>bilər</a:t>
            </a:r>
            <a:r>
              <a:rPr lang="en-US" sz="1600" i="1" dirty="0">
                <a:solidFill>
                  <a:srgbClr val="C00000"/>
                </a:solidFill>
                <a:latin typeface="+mj-lt"/>
                <a:ea typeface="Montserrat"/>
                <a:cs typeface="Montserrat"/>
                <a:sym typeface="Montserrat"/>
              </a:rPr>
              <a:t>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36090" y="8990331"/>
            <a:ext cx="14437995" cy="488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  <a:spcBef>
                <a:spcPct val="0"/>
              </a:spcBef>
            </a:pPr>
            <a:r>
              <a:rPr lang="en-US" sz="2900">
                <a:solidFill>
                  <a:srgbClr val="FFFFFF"/>
                </a:solidFill>
                <a:latin typeface="Montserrat Ultra-Bold Italics"/>
                <a:ea typeface="Montserrat Ultra-Bold Italics"/>
                <a:cs typeface="Montserrat Ultra-Bold Italics"/>
                <a:sym typeface="Montserrat Ultra-Bold Italics"/>
              </a:rPr>
              <a:t>meyvə və tərəvəzlərin çay sodası ilə yuyulması daha məqsədəuyğundur.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131624" y="0"/>
            <a:ext cx="5156376" cy="10287000"/>
            <a:chOff x="0" y="0"/>
            <a:chExt cx="1744255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44256" cy="3479800"/>
            </a:xfrm>
            <a:custGeom>
              <a:avLst/>
              <a:gdLst/>
              <a:ahLst/>
              <a:cxnLst/>
              <a:rect l="l" t="t" r="r" b="b"/>
              <a:pathLst>
                <a:path w="1744256" h="3479800">
                  <a:moveTo>
                    <a:pt x="0" y="0"/>
                  </a:moveTo>
                  <a:lnTo>
                    <a:pt x="1744256" y="0"/>
                  </a:lnTo>
                  <a:lnTo>
                    <a:pt x="1744256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6FA82F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12106710" y="741387"/>
            <a:ext cx="4868562" cy="8804227"/>
          </a:xfrm>
          <a:custGeom>
            <a:avLst/>
            <a:gdLst/>
            <a:ahLst/>
            <a:cxnLst/>
            <a:rect l="l" t="t" r="r" b="b"/>
            <a:pathLst>
              <a:path w="4868562" h="8804227">
                <a:moveTo>
                  <a:pt x="0" y="0"/>
                </a:moveTo>
                <a:lnTo>
                  <a:pt x="4868562" y="0"/>
                </a:lnTo>
                <a:lnTo>
                  <a:pt x="4868562" y="8804226"/>
                </a:lnTo>
                <a:lnTo>
                  <a:pt x="0" y="88042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394641" y="596583"/>
            <a:ext cx="6503128" cy="778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40"/>
              </a:lnSpc>
            </a:pPr>
            <a:r>
              <a:rPr lang="en-US" sz="4600">
                <a:solidFill>
                  <a:srgbClr val="000000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ƏTİN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94641" y="2223213"/>
            <a:ext cx="10124101" cy="6399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50"/>
              </a:lnSpc>
            </a:pPr>
            <a:endParaRPr dirty="0"/>
          </a:p>
          <a:p>
            <a:pPr algn="just">
              <a:lnSpc>
                <a:spcPts val="3900"/>
              </a:lnSpc>
            </a:pPr>
            <a:r>
              <a:rPr lang="en-US" sz="2600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Qeyd</a:t>
            </a:r>
            <a:r>
              <a:rPr lang="en-US" sz="2600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600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etmək</a:t>
            </a:r>
            <a:r>
              <a:rPr lang="en-US" sz="2600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600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lazımdır</a:t>
            </a:r>
            <a:r>
              <a:rPr lang="en-US" sz="2600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600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ki</a:t>
            </a:r>
            <a:r>
              <a:rPr lang="en-US" sz="2600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, </a:t>
            </a:r>
            <a:r>
              <a:rPr lang="en-US" sz="2600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yeni</a:t>
            </a:r>
            <a:r>
              <a:rPr lang="en-US" sz="2600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600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kəsilmiş</a:t>
            </a:r>
            <a:r>
              <a:rPr lang="en-US" sz="2600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600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heyvan</a:t>
            </a:r>
            <a:r>
              <a:rPr lang="en-US" sz="2600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600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ətini</a:t>
            </a:r>
            <a:r>
              <a:rPr lang="en-US" sz="2600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600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dərhal</a:t>
            </a:r>
            <a:r>
              <a:rPr lang="en-US" sz="2600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600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istifadə</a:t>
            </a:r>
            <a:r>
              <a:rPr lang="en-US" sz="2600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600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etmək</a:t>
            </a:r>
            <a:r>
              <a:rPr lang="en-US" sz="2600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600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düzgün</a:t>
            </a:r>
            <a:r>
              <a:rPr lang="en-US" sz="2600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600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deyil</a:t>
            </a:r>
            <a:r>
              <a:rPr lang="en-US" sz="2600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. </a:t>
            </a:r>
            <a:r>
              <a:rPr lang="en-US" sz="2600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Heyvan</a:t>
            </a:r>
            <a:r>
              <a:rPr lang="en-US" sz="2600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600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kəsildikdən</a:t>
            </a:r>
            <a:r>
              <a:rPr lang="en-US" sz="2600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600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sonra</a:t>
            </a:r>
            <a:r>
              <a:rPr lang="en-US" sz="2600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600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ətin</a:t>
            </a:r>
            <a:r>
              <a:rPr lang="en-US" sz="2600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600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müvafiq</a:t>
            </a:r>
            <a:r>
              <a:rPr lang="en-US" sz="2600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600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temperaturda</a:t>
            </a:r>
            <a:r>
              <a:rPr lang="en-US" sz="2600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 (0-4°C) 3-48 </a:t>
            </a:r>
            <a:r>
              <a:rPr lang="en-US" sz="2600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saat</a:t>
            </a:r>
            <a:r>
              <a:rPr lang="en-US" sz="2600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600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intervalında</a:t>
            </a:r>
            <a:r>
              <a:rPr lang="en-US" sz="2600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600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saxlanılması</a:t>
            </a:r>
            <a:r>
              <a:rPr lang="en-US" sz="2600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600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məsləhətdir</a:t>
            </a:r>
            <a:r>
              <a:rPr lang="en-US" sz="2600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. </a:t>
            </a:r>
          </a:p>
          <a:p>
            <a:pPr algn="just">
              <a:lnSpc>
                <a:spcPts val="3900"/>
              </a:lnSpc>
            </a:pPr>
            <a:endParaRPr lang="en-US" sz="2600" dirty="0">
              <a:solidFill>
                <a:srgbClr val="737373"/>
              </a:solidFill>
              <a:latin typeface="+mj-lt"/>
              <a:ea typeface="Poppins Light"/>
              <a:cs typeface="Poppins Light"/>
              <a:sym typeface="Poppins Light"/>
            </a:endParaRPr>
          </a:p>
          <a:p>
            <a:pPr algn="just">
              <a:lnSpc>
                <a:spcPts val="3900"/>
              </a:lnSpc>
            </a:pPr>
            <a:r>
              <a:rPr lang="en-US" sz="2600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Bu proses </a:t>
            </a:r>
            <a:r>
              <a:rPr lang="en-US" sz="2600" b="1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“</a:t>
            </a:r>
            <a:r>
              <a:rPr lang="en-US" sz="2600" b="1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ətin</a:t>
            </a:r>
            <a:r>
              <a:rPr lang="en-US" sz="2600" b="1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yetişmə</a:t>
            </a:r>
            <a:r>
              <a:rPr lang="en-US" sz="2600" b="1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prosesi</a:t>
            </a:r>
            <a:r>
              <a:rPr lang="en-US" sz="2600" b="1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” </a:t>
            </a:r>
            <a:r>
              <a:rPr lang="en-US" sz="2600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(</a:t>
            </a:r>
            <a:r>
              <a:rPr lang="en-US" sz="2600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avtoliz</a:t>
            </a:r>
            <a:r>
              <a:rPr lang="en-US" sz="2600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) </a:t>
            </a:r>
            <a:r>
              <a:rPr lang="en-US" sz="2600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adlanır</a:t>
            </a:r>
            <a:r>
              <a:rPr lang="en-US" sz="2600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. Bu </a:t>
            </a:r>
            <a:r>
              <a:rPr lang="en-US" sz="2600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ətin</a:t>
            </a:r>
            <a:r>
              <a:rPr lang="en-US" sz="2600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600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tərkibində</a:t>
            </a:r>
            <a:r>
              <a:rPr lang="en-US" sz="2600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600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öz-özünə</a:t>
            </a:r>
            <a:r>
              <a:rPr lang="en-US" sz="2600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600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gedən</a:t>
            </a:r>
            <a:r>
              <a:rPr lang="en-US" sz="2600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600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kimyəvi</a:t>
            </a:r>
            <a:r>
              <a:rPr lang="en-US" sz="2600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600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proseslər</a:t>
            </a:r>
            <a:r>
              <a:rPr lang="en-US" sz="2600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600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nəticəsində</a:t>
            </a:r>
            <a:r>
              <a:rPr lang="en-US" sz="2600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onun</a:t>
            </a:r>
            <a:r>
              <a:rPr lang="en-US" sz="2600" b="1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fiziki</a:t>
            </a:r>
            <a:r>
              <a:rPr lang="en-US" sz="2600" b="1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və</a:t>
            </a:r>
            <a:r>
              <a:rPr lang="en-US" sz="2600" b="1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kimyəvi</a:t>
            </a:r>
            <a:r>
              <a:rPr lang="en-US" sz="2600" b="1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xüsusiyyətlərinin</a:t>
            </a:r>
            <a:r>
              <a:rPr lang="en-US" sz="2600" b="1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dəyişməsi</a:t>
            </a:r>
            <a:r>
              <a:rPr lang="en-US" sz="2600" b="1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600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prosesidir</a:t>
            </a:r>
            <a:r>
              <a:rPr lang="en-US" sz="2600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600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ki</a:t>
            </a:r>
            <a:r>
              <a:rPr lang="en-US" sz="2600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, </a:t>
            </a:r>
            <a:r>
              <a:rPr lang="en-US" sz="2600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bu</a:t>
            </a:r>
            <a:r>
              <a:rPr lang="en-US" sz="2600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600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zaman</a:t>
            </a:r>
            <a:r>
              <a:rPr lang="en-US" sz="2600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600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ətin</a:t>
            </a:r>
            <a:r>
              <a:rPr lang="en-US" sz="2600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600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sərtliyi</a:t>
            </a:r>
            <a:r>
              <a:rPr lang="en-US" sz="2600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, </a:t>
            </a:r>
            <a:r>
              <a:rPr lang="en-US" sz="2600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nəmliyi</a:t>
            </a:r>
            <a:r>
              <a:rPr lang="en-US" sz="2600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, </a:t>
            </a:r>
            <a:r>
              <a:rPr lang="en-US" sz="2600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dadı</a:t>
            </a:r>
            <a:r>
              <a:rPr lang="en-US" sz="2600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, </a:t>
            </a:r>
            <a:r>
              <a:rPr lang="en-US" sz="2600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rəngi</a:t>
            </a:r>
            <a:r>
              <a:rPr lang="en-US" sz="2600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, </a:t>
            </a:r>
            <a:r>
              <a:rPr lang="en-US" sz="2600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qoxusu</a:t>
            </a:r>
            <a:r>
              <a:rPr lang="en-US" sz="2600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600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və</a:t>
            </a:r>
            <a:r>
              <a:rPr lang="en-US" sz="2600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600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mikrobioloji</a:t>
            </a:r>
            <a:r>
              <a:rPr lang="en-US" sz="2600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600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proseslərə</a:t>
            </a:r>
            <a:r>
              <a:rPr lang="en-US" sz="2600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600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davamlılığı</a:t>
            </a:r>
            <a:r>
              <a:rPr lang="en-US" sz="2600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600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dəyişir</a:t>
            </a:r>
            <a:r>
              <a:rPr lang="en-US" sz="2600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. </a:t>
            </a:r>
          </a:p>
          <a:p>
            <a:pPr algn="just">
              <a:lnSpc>
                <a:spcPts val="3900"/>
              </a:lnSpc>
            </a:pPr>
            <a:endParaRPr lang="en-US" sz="2600" dirty="0">
              <a:solidFill>
                <a:srgbClr val="737373"/>
              </a:solidFill>
              <a:latin typeface="+mj-lt"/>
              <a:ea typeface="Poppins Light"/>
              <a:cs typeface="Poppins Light"/>
              <a:sym typeface="Poppins Light"/>
            </a:endParaRPr>
          </a:p>
          <a:p>
            <a:pPr algn="just">
              <a:lnSpc>
                <a:spcPts val="3900"/>
              </a:lnSpc>
            </a:pPr>
            <a:r>
              <a:rPr lang="en-US" sz="2400" i="1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Bu </a:t>
            </a:r>
            <a:r>
              <a:rPr lang="en-US" sz="2400" i="1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prosesdə</a:t>
            </a:r>
            <a:r>
              <a:rPr lang="en-US" sz="2400" i="1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başlıca</a:t>
            </a:r>
            <a:r>
              <a:rPr lang="en-US" sz="2400" i="1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olaraq</a:t>
            </a:r>
            <a:r>
              <a:rPr lang="en-US" sz="2400" i="1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, </a:t>
            </a:r>
            <a:r>
              <a:rPr lang="en-US" sz="2400" i="1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ətin</a:t>
            </a:r>
            <a:r>
              <a:rPr lang="en-US" sz="2400" i="1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turşuluğu</a:t>
            </a:r>
            <a:r>
              <a:rPr lang="en-US" sz="2400" i="1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artır</a:t>
            </a:r>
            <a:r>
              <a:rPr lang="en-US" sz="2400" i="1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ki</a:t>
            </a:r>
            <a:r>
              <a:rPr lang="en-US" sz="2400" i="1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, (pH ≤ 5,5-ə </a:t>
            </a:r>
            <a:r>
              <a:rPr lang="en-US" sz="2400" i="1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qədər</a:t>
            </a:r>
            <a:r>
              <a:rPr lang="en-US" sz="2400" i="1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) </a:t>
            </a:r>
            <a:r>
              <a:rPr lang="en-US" sz="2400" i="1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bu</a:t>
            </a:r>
            <a:r>
              <a:rPr lang="en-US" sz="2400" i="1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 da </a:t>
            </a:r>
            <a:r>
              <a:rPr lang="en-US" sz="2400" i="1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ətin</a:t>
            </a:r>
            <a:r>
              <a:rPr lang="en-US" sz="2400" i="1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tez</a:t>
            </a:r>
            <a:r>
              <a:rPr lang="en-US" sz="2400" i="1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xarab</a:t>
            </a:r>
            <a:r>
              <a:rPr lang="en-US" sz="2400" i="1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olmasının</a:t>
            </a:r>
            <a:r>
              <a:rPr lang="en-US" sz="2400" i="1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qarşısını</a:t>
            </a:r>
            <a:r>
              <a:rPr lang="en-US" sz="2400" i="1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alır</a:t>
            </a:r>
            <a:r>
              <a:rPr lang="en-US" sz="2400" i="1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.</a:t>
            </a:r>
          </a:p>
          <a:p>
            <a:pPr algn="just">
              <a:lnSpc>
                <a:spcPts val="3450"/>
              </a:lnSpc>
            </a:pPr>
            <a:endParaRPr lang="en-US" sz="2600" dirty="0">
              <a:solidFill>
                <a:srgbClr val="737373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394641" y="1289367"/>
            <a:ext cx="4942597" cy="778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40"/>
              </a:lnSpc>
              <a:spcBef>
                <a:spcPct val="0"/>
              </a:spcBef>
            </a:pPr>
            <a:r>
              <a:rPr lang="en-US" sz="4600">
                <a:solidFill>
                  <a:srgbClr val="FF3131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BİŞİRİLMƏSİ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999668" y="0"/>
            <a:ext cx="4288332" cy="10287000"/>
            <a:chOff x="0" y="0"/>
            <a:chExt cx="1450621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50621" cy="3479800"/>
            </a:xfrm>
            <a:custGeom>
              <a:avLst/>
              <a:gdLst/>
              <a:ahLst/>
              <a:cxnLst/>
              <a:rect l="l" t="t" r="r" b="b"/>
              <a:pathLst>
                <a:path w="1450621" h="3479800">
                  <a:moveTo>
                    <a:pt x="0" y="0"/>
                  </a:moveTo>
                  <a:lnTo>
                    <a:pt x="1450621" y="0"/>
                  </a:lnTo>
                  <a:lnTo>
                    <a:pt x="1450621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6FA82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1291722" y="1841690"/>
            <a:ext cx="6603619" cy="6603619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1395461" y="1211817"/>
            <a:ext cx="5734430" cy="778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440"/>
              </a:lnSpc>
              <a:spcBef>
                <a:spcPct val="0"/>
              </a:spcBef>
            </a:pPr>
            <a:r>
              <a:rPr lang="en-US" sz="4600">
                <a:solidFill>
                  <a:srgbClr val="000000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TƏRƏVƏZLƏRİN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58104" y="4076700"/>
            <a:ext cx="9413568" cy="4578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 algn="just">
              <a:lnSpc>
                <a:spcPts val="5099"/>
              </a:lnSpc>
              <a:buFont typeface="Arial"/>
              <a:buChar char="•"/>
            </a:pPr>
            <a:r>
              <a:rPr lang="en-US" sz="3399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"Blanch" </a:t>
            </a:r>
            <a:r>
              <a:rPr lang="en-US" sz="3399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texnologiyası</a:t>
            </a:r>
            <a:r>
              <a:rPr lang="en-US" sz="3399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3399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zamanı</a:t>
            </a:r>
            <a:r>
              <a:rPr lang="en-US" sz="3399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3399" i="1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tərəvəzlər</a:t>
            </a:r>
            <a:r>
              <a:rPr lang="en-US" sz="3399" i="1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3399" i="1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qaynar</a:t>
            </a:r>
            <a:r>
              <a:rPr lang="en-US" sz="3399" i="1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3399" i="1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suya</a:t>
            </a:r>
            <a:r>
              <a:rPr lang="en-US" sz="3399" i="1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3399" i="1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əlavə</a:t>
            </a:r>
            <a:r>
              <a:rPr lang="en-US" sz="3399" i="1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3399" i="1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olunur</a:t>
            </a:r>
            <a:r>
              <a:rPr lang="en-US" sz="3399" i="1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3399" i="1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və</a:t>
            </a:r>
            <a:r>
              <a:rPr lang="en-US" sz="3399" i="1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3399" i="1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biraz</a:t>
            </a:r>
            <a:r>
              <a:rPr lang="en-US" sz="3399" i="1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3399" i="1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qaldıqdan</a:t>
            </a:r>
            <a:r>
              <a:rPr lang="en-US" sz="3399" i="1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3399" i="1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sonra</a:t>
            </a:r>
            <a:r>
              <a:rPr lang="en-US" sz="3399" i="1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3399" i="1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əvvəlcədən</a:t>
            </a:r>
            <a:r>
              <a:rPr lang="en-US" sz="3399" i="1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3399" i="1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hazırlanmış</a:t>
            </a:r>
            <a:r>
              <a:rPr lang="en-US" sz="3399" i="1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3399" i="1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buzlu</a:t>
            </a:r>
            <a:r>
              <a:rPr lang="en-US" sz="3399" i="1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3399" i="1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suya</a:t>
            </a:r>
            <a:r>
              <a:rPr lang="en-US" sz="3399" i="1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3399" i="1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qoyulur</a:t>
            </a:r>
            <a:r>
              <a:rPr lang="en-US" sz="3399" i="1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. </a:t>
            </a:r>
            <a:r>
              <a:rPr lang="en-US" sz="3399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Beləliklə</a:t>
            </a:r>
            <a:r>
              <a:rPr lang="en-US" sz="3399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, vitamin </a:t>
            </a:r>
            <a:r>
              <a:rPr lang="en-US" sz="3399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və</a:t>
            </a:r>
            <a:r>
              <a:rPr lang="en-US" sz="3399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 mineral </a:t>
            </a:r>
            <a:r>
              <a:rPr lang="en-US" sz="3399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itkisinin</a:t>
            </a:r>
            <a:r>
              <a:rPr lang="en-US" sz="3399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3399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qarşısı</a:t>
            </a:r>
            <a:r>
              <a:rPr lang="en-US" sz="3399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3399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alınır</a:t>
            </a:r>
            <a:r>
              <a:rPr lang="en-US" sz="3399" dirty="0" smtClean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.</a:t>
            </a:r>
          </a:p>
          <a:p>
            <a:pPr marL="367029" lvl="1" algn="just">
              <a:lnSpc>
                <a:spcPts val="5099"/>
              </a:lnSpc>
            </a:pPr>
            <a:endParaRPr lang="en-US" sz="3399" dirty="0">
              <a:solidFill>
                <a:srgbClr val="737373"/>
              </a:solidFill>
              <a:latin typeface="+mj-lt"/>
              <a:ea typeface="Poppins Light"/>
              <a:cs typeface="Poppins Light"/>
              <a:sym typeface="Poppins Light"/>
            </a:endParaRPr>
          </a:p>
          <a:p>
            <a:pPr marL="734059" lvl="1" indent="-367030" algn="just">
              <a:lnSpc>
                <a:spcPts val="5099"/>
              </a:lnSpc>
              <a:buFont typeface="Arial"/>
              <a:buChar char="•"/>
            </a:pPr>
            <a:r>
              <a:rPr lang="en-US" sz="3399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Bu </a:t>
            </a:r>
            <a:r>
              <a:rPr lang="en-US" sz="3399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texnologiya</a:t>
            </a:r>
            <a:r>
              <a:rPr lang="en-US" sz="3399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3399" i="1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bişən</a:t>
            </a:r>
            <a:r>
              <a:rPr lang="en-US" sz="3399" i="1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3399" i="1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tərəvəzlərin</a:t>
            </a:r>
            <a:r>
              <a:rPr lang="en-US" sz="3399" i="1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3399" i="1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rəngini</a:t>
            </a:r>
            <a:r>
              <a:rPr lang="en-US" sz="3399" i="1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, </a:t>
            </a:r>
            <a:r>
              <a:rPr lang="en-US" sz="3399" i="1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qida</a:t>
            </a:r>
            <a:r>
              <a:rPr lang="en-US" sz="3399" i="1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3399" i="1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dəyərini</a:t>
            </a:r>
            <a:r>
              <a:rPr lang="en-US" sz="3399" i="1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3399" i="1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və</a:t>
            </a:r>
            <a:r>
              <a:rPr lang="en-US" sz="3399" i="1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3399" i="1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görünüşünü</a:t>
            </a:r>
            <a:r>
              <a:rPr lang="en-US" sz="3399" i="1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3399" i="1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qorumaq</a:t>
            </a:r>
            <a:r>
              <a:rPr lang="en-US" sz="3399" i="1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3399" i="1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məqsədi</a:t>
            </a:r>
            <a:r>
              <a:rPr lang="en-US" sz="3399" i="1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3399" i="1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daşıyır</a:t>
            </a:r>
            <a:r>
              <a:rPr lang="en-US" sz="3399" i="1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.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95461" y="2080911"/>
            <a:ext cx="8938854" cy="1588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40"/>
              </a:lnSpc>
              <a:spcBef>
                <a:spcPct val="0"/>
              </a:spcBef>
            </a:pPr>
            <a:r>
              <a:rPr lang="en-US" sz="4600" dirty="0">
                <a:solidFill>
                  <a:srgbClr val="FF3131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BLANCH</a:t>
            </a:r>
            <a:r>
              <a:rPr lang="en-US" sz="4600" dirty="0">
                <a:solidFill>
                  <a:srgbClr val="008037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 TEXNOLOGİYASI İLƏ BİŞİRİLMƏSİ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65" y="-1581"/>
            <a:ext cx="5269079" cy="10288581"/>
            <a:chOff x="0" y="0"/>
            <a:chExt cx="1782380" cy="348033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82380" cy="3480335"/>
            </a:xfrm>
            <a:custGeom>
              <a:avLst/>
              <a:gdLst/>
              <a:ahLst/>
              <a:cxnLst/>
              <a:rect l="l" t="t" r="r" b="b"/>
              <a:pathLst>
                <a:path w="1782380" h="3480335">
                  <a:moveTo>
                    <a:pt x="0" y="0"/>
                  </a:moveTo>
                  <a:lnTo>
                    <a:pt x="1782380" y="0"/>
                  </a:lnTo>
                  <a:lnTo>
                    <a:pt x="1782380" y="3480335"/>
                  </a:lnTo>
                  <a:lnTo>
                    <a:pt x="0" y="3480335"/>
                  </a:lnTo>
                  <a:close/>
                </a:path>
              </a:pathLst>
            </a:custGeom>
            <a:solidFill>
              <a:srgbClr val="6FA82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725279" y="1404879"/>
            <a:ext cx="6727731" cy="6727731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2"/>
              <a:stretch>
                <a:fillRect l="-35869" r="-35869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372610" y="1028700"/>
            <a:ext cx="5454845" cy="5461319"/>
            <a:chOff x="0" y="0"/>
            <a:chExt cx="8950291" cy="896091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950292" cy="8960914"/>
            </a:xfrm>
            <a:custGeom>
              <a:avLst/>
              <a:gdLst/>
              <a:ahLst/>
              <a:cxnLst/>
              <a:rect l="l" t="t" r="r" b="b"/>
              <a:pathLst>
                <a:path w="8950292" h="8960914">
                  <a:moveTo>
                    <a:pt x="8825831" y="59690"/>
                  </a:moveTo>
                  <a:cubicBezTo>
                    <a:pt x="8861392" y="59690"/>
                    <a:pt x="8890602" y="88900"/>
                    <a:pt x="8890602" y="124460"/>
                  </a:cubicBezTo>
                  <a:lnTo>
                    <a:pt x="8890602" y="8836454"/>
                  </a:lnTo>
                  <a:cubicBezTo>
                    <a:pt x="8890602" y="8872014"/>
                    <a:pt x="8861392" y="8901223"/>
                    <a:pt x="8825831" y="8901223"/>
                  </a:cubicBezTo>
                  <a:lnTo>
                    <a:pt x="124460" y="8901223"/>
                  </a:lnTo>
                  <a:cubicBezTo>
                    <a:pt x="88900" y="8901223"/>
                    <a:pt x="59690" y="8872014"/>
                    <a:pt x="59690" y="8836454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8825831" y="59690"/>
                  </a:lnTo>
                  <a:moveTo>
                    <a:pt x="882583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8836454"/>
                  </a:lnTo>
                  <a:cubicBezTo>
                    <a:pt x="0" y="8905034"/>
                    <a:pt x="55880" y="8960914"/>
                    <a:pt x="124460" y="8960914"/>
                  </a:cubicBezTo>
                  <a:lnTo>
                    <a:pt x="8825832" y="8960914"/>
                  </a:lnTo>
                  <a:cubicBezTo>
                    <a:pt x="8894411" y="8960914"/>
                    <a:pt x="8950292" y="8905034"/>
                    <a:pt x="8950292" y="8836454"/>
                  </a:cubicBezTo>
                  <a:lnTo>
                    <a:pt x="8950292" y="124460"/>
                  </a:lnTo>
                  <a:cubicBezTo>
                    <a:pt x="8950292" y="55880"/>
                    <a:pt x="8894411" y="0"/>
                    <a:pt x="8825831" y="0"/>
                  </a:cubicBezTo>
                  <a:close/>
                </a:path>
              </a:pathLst>
            </a:custGeom>
            <a:solidFill>
              <a:srgbClr val="008037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8002538" y="972761"/>
            <a:ext cx="5385080" cy="778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40"/>
              </a:lnSpc>
            </a:pPr>
            <a:r>
              <a:rPr lang="en-US" sz="4600">
                <a:solidFill>
                  <a:srgbClr val="000000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FAST FOOD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002538" y="1825409"/>
            <a:ext cx="9785434" cy="7322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800"/>
              </a:lnSpc>
            </a:pPr>
            <a:r>
              <a:rPr lang="en-US" sz="3200">
                <a:solidFill>
                  <a:srgbClr val="FF3131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fast food</a:t>
            </a:r>
            <a:r>
              <a:rPr lang="en-US" sz="3200">
                <a:solidFill>
                  <a:srgbClr val="FF3131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3200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tez bir zamanda hazırlanan və istehlak edilən, </a:t>
            </a:r>
            <a:r>
              <a:rPr lang="en-US" sz="3200">
                <a:solidFill>
                  <a:srgbClr val="FF3131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junk food </a:t>
            </a:r>
            <a:r>
              <a:rPr lang="en-US" sz="3200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isə nisbətən az da olsa müəyyən qida dəyərinə malik qida məhsullarıdır.</a:t>
            </a:r>
          </a:p>
          <a:p>
            <a:pPr algn="l">
              <a:lnSpc>
                <a:spcPts val="4800"/>
              </a:lnSpc>
            </a:pPr>
            <a:endParaRPr lang="en-US" sz="3200">
              <a:solidFill>
                <a:srgbClr val="000000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690881" lvl="1" indent="-345440" algn="l">
              <a:lnSpc>
                <a:spcPts val="4800"/>
              </a:lnSpc>
              <a:buFont typeface="Arial"/>
              <a:buChar char="•"/>
            </a:pPr>
            <a:r>
              <a:rPr lang="en-US" sz="3200">
                <a:solidFill>
                  <a:srgbClr val="737373"/>
                </a:solidFill>
                <a:latin typeface="Poppins Light"/>
                <a:ea typeface="Poppins Light"/>
                <a:cs typeface="Poppins Light"/>
                <a:sym typeface="Poppins Light"/>
              </a:rPr>
              <a:t>kartof çipsiləri</a:t>
            </a:r>
          </a:p>
          <a:p>
            <a:pPr marL="690881" lvl="1" indent="-345440" algn="l">
              <a:lnSpc>
                <a:spcPts val="4800"/>
              </a:lnSpc>
              <a:buFont typeface="Arial"/>
              <a:buChar char="•"/>
            </a:pPr>
            <a:r>
              <a:rPr lang="en-US" sz="3200">
                <a:solidFill>
                  <a:srgbClr val="737373"/>
                </a:solidFill>
                <a:latin typeface="Poppins Light"/>
                <a:ea typeface="Poppins Light"/>
                <a:cs typeface="Poppins Light"/>
                <a:sym typeface="Poppins Light"/>
              </a:rPr>
              <a:t>peçenyelər</a:t>
            </a:r>
          </a:p>
          <a:p>
            <a:pPr marL="690881" lvl="1" indent="-345440" algn="l">
              <a:lnSpc>
                <a:spcPts val="4800"/>
              </a:lnSpc>
              <a:buFont typeface="Arial"/>
              <a:buChar char="•"/>
            </a:pPr>
            <a:r>
              <a:rPr lang="en-US" sz="3200">
                <a:solidFill>
                  <a:srgbClr val="737373"/>
                </a:solidFill>
                <a:latin typeface="Poppins Light"/>
                <a:ea typeface="Poppins Light"/>
                <a:cs typeface="Poppins Light"/>
                <a:sym typeface="Poppins Light"/>
              </a:rPr>
              <a:t>şəkər lopaları</a:t>
            </a:r>
          </a:p>
          <a:p>
            <a:pPr marL="690881" lvl="1" indent="-345440" algn="l">
              <a:lnSpc>
                <a:spcPts val="4800"/>
              </a:lnSpc>
              <a:buFont typeface="Arial"/>
              <a:buChar char="•"/>
            </a:pPr>
            <a:r>
              <a:rPr lang="en-US" sz="3200">
                <a:solidFill>
                  <a:srgbClr val="737373"/>
                </a:solidFill>
                <a:latin typeface="Poppins Light"/>
                <a:ea typeface="Poppins Light"/>
                <a:cs typeface="Poppins Light"/>
                <a:sym typeface="Poppins Light"/>
              </a:rPr>
              <a:t>şokolad və konfetlər</a:t>
            </a:r>
          </a:p>
          <a:p>
            <a:pPr marL="690881" lvl="1" indent="-345440" algn="l">
              <a:lnSpc>
                <a:spcPts val="4800"/>
              </a:lnSpc>
              <a:buFont typeface="Arial"/>
              <a:buChar char="•"/>
            </a:pPr>
            <a:r>
              <a:rPr lang="en-US" sz="3200">
                <a:solidFill>
                  <a:srgbClr val="737373"/>
                </a:solidFill>
                <a:latin typeface="Poppins Light"/>
                <a:ea typeface="Poppins Light"/>
                <a:cs typeface="Poppins Light"/>
                <a:sym typeface="Poppins Light"/>
              </a:rPr>
              <a:t>şəkərli içki növləri</a:t>
            </a:r>
          </a:p>
          <a:p>
            <a:pPr marL="690881" lvl="1" indent="-345440" algn="l">
              <a:lnSpc>
                <a:spcPts val="4800"/>
              </a:lnSpc>
              <a:buFont typeface="Arial"/>
              <a:buChar char="•"/>
            </a:pPr>
            <a:r>
              <a:rPr lang="en-US" sz="3200">
                <a:solidFill>
                  <a:srgbClr val="737373"/>
                </a:solidFill>
                <a:latin typeface="Poppins Light"/>
                <a:ea typeface="Poppins Light"/>
                <a:cs typeface="Poppins Light"/>
                <a:sym typeface="Poppins Light"/>
              </a:rPr>
              <a:t>qızartma atışdırma qida məhsulları (məsələn, pendirli çubuqlar) və s.</a:t>
            </a:r>
          </a:p>
          <a:p>
            <a:pPr algn="l">
              <a:lnSpc>
                <a:spcPts val="5099"/>
              </a:lnSpc>
            </a:pPr>
            <a:endParaRPr lang="en-US" sz="3200">
              <a:solidFill>
                <a:srgbClr val="737373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1927610" y="972761"/>
            <a:ext cx="4086475" cy="778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39"/>
              </a:lnSpc>
              <a:spcBef>
                <a:spcPct val="0"/>
              </a:spcBef>
            </a:pPr>
            <a:r>
              <a:rPr lang="en-US" sz="4599">
                <a:solidFill>
                  <a:srgbClr val="FF3131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JUNK FOOD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635967" y="-443457"/>
            <a:ext cx="19559933" cy="11173914"/>
            <a:chOff x="0" y="0"/>
            <a:chExt cx="6339713" cy="3621659"/>
          </a:xfrm>
        </p:grpSpPr>
        <p:sp>
          <p:nvSpPr>
            <p:cNvPr id="3" name="Freeform 3"/>
            <p:cNvSpPr/>
            <p:nvPr/>
          </p:nvSpPr>
          <p:spPr>
            <a:xfrm>
              <a:off x="63500" y="63500"/>
              <a:ext cx="6212713" cy="3494659"/>
            </a:xfrm>
            <a:custGeom>
              <a:avLst/>
              <a:gdLst/>
              <a:ahLst/>
              <a:cxnLst/>
              <a:rect l="l" t="t" r="r" b="b"/>
              <a:pathLst>
                <a:path w="6212713" h="3494659">
                  <a:moveTo>
                    <a:pt x="6212713" y="0"/>
                  </a:moveTo>
                  <a:lnTo>
                    <a:pt x="6212713" y="3494659"/>
                  </a:lnTo>
                  <a:lnTo>
                    <a:pt x="0" y="3494659"/>
                  </a:lnTo>
                  <a:lnTo>
                    <a:pt x="0" y="0"/>
                  </a:lnTo>
                  <a:lnTo>
                    <a:pt x="6212713" y="0"/>
                  </a:lnTo>
                  <a:close/>
                </a:path>
              </a:pathLst>
            </a:custGeom>
            <a:blipFill>
              <a:blip r:embed="rId2"/>
              <a:stretch>
                <a:fillRect t="-16666" b="-16666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339713" cy="3621659"/>
            </a:xfrm>
            <a:custGeom>
              <a:avLst/>
              <a:gdLst/>
              <a:ahLst/>
              <a:cxnLst/>
              <a:rect l="l" t="t" r="r" b="b"/>
              <a:pathLst>
                <a:path w="6339713" h="3621659">
                  <a:moveTo>
                    <a:pt x="6339713" y="0"/>
                  </a:moveTo>
                  <a:lnTo>
                    <a:pt x="6339713" y="3621659"/>
                  </a:lnTo>
                  <a:lnTo>
                    <a:pt x="0" y="3621659"/>
                  </a:lnTo>
                  <a:lnTo>
                    <a:pt x="0" y="0"/>
                  </a:lnTo>
                  <a:lnTo>
                    <a:pt x="6339713" y="0"/>
                  </a:lnTo>
                  <a:close/>
                </a:path>
              </a:pathLst>
            </a:custGeom>
            <a:blipFill>
              <a:blip r:embed="rId3"/>
              <a:stretch>
                <a:fillRect l="-1" r="-1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6116638" y="0"/>
            <a:ext cx="6054725" cy="10287000"/>
            <a:chOff x="0" y="0"/>
            <a:chExt cx="2048142" cy="3479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48141" cy="3479800"/>
            </a:xfrm>
            <a:custGeom>
              <a:avLst/>
              <a:gdLst/>
              <a:ahLst/>
              <a:cxnLst/>
              <a:rect l="l" t="t" r="r" b="b"/>
              <a:pathLst>
                <a:path w="2048141" h="3479800">
                  <a:moveTo>
                    <a:pt x="0" y="0"/>
                  </a:moveTo>
                  <a:lnTo>
                    <a:pt x="2048141" y="0"/>
                  </a:lnTo>
                  <a:lnTo>
                    <a:pt x="2048141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3605476" y="2028119"/>
            <a:ext cx="11077047" cy="6230761"/>
            <a:chOff x="0" y="0"/>
            <a:chExt cx="1128903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287760" cy="6350000"/>
            </a:xfrm>
            <a:custGeom>
              <a:avLst/>
              <a:gdLst/>
              <a:ahLst/>
              <a:cxnLst/>
              <a:rect l="l" t="t" r="r" b="b"/>
              <a:pathLst>
                <a:path w="11287760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0" y="0"/>
                    <a:pt x="11287760" y="234950"/>
                    <a:pt x="11287760" y="525780"/>
                  </a:cubicBezTo>
                  <a:lnTo>
                    <a:pt x="11287760" y="5822950"/>
                  </a:lnTo>
                  <a:cubicBezTo>
                    <a:pt x="11287760" y="6113780"/>
                    <a:pt x="11052810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lose/>
                </a:path>
              </a:pathLst>
            </a:custGeom>
            <a:blipFill>
              <a:blip r:embed="rId4"/>
              <a:stretch>
                <a:fillRect t="-16673" b="-16673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4037355" y="2297539"/>
            <a:ext cx="10911790" cy="6174185"/>
            <a:chOff x="0" y="0"/>
            <a:chExt cx="17824089" cy="1008535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7824090" cy="10085350"/>
            </a:xfrm>
            <a:custGeom>
              <a:avLst/>
              <a:gdLst/>
              <a:ahLst/>
              <a:cxnLst/>
              <a:rect l="l" t="t" r="r" b="b"/>
              <a:pathLst>
                <a:path w="17824090" h="10085350">
                  <a:moveTo>
                    <a:pt x="17699630" y="59690"/>
                  </a:moveTo>
                  <a:cubicBezTo>
                    <a:pt x="17735189" y="59690"/>
                    <a:pt x="17764399" y="88900"/>
                    <a:pt x="17764399" y="124460"/>
                  </a:cubicBezTo>
                  <a:lnTo>
                    <a:pt x="17764399" y="9960890"/>
                  </a:lnTo>
                  <a:cubicBezTo>
                    <a:pt x="17764399" y="9996450"/>
                    <a:pt x="17735189" y="10025660"/>
                    <a:pt x="17699630" y="10025660"/>
                  </a:cubicBezTo>
                  <a:lnTo>
                    <a:pt x="124460" y="10025660"/>
                  </a:lnTo>
                  <a:cubicBezTo>
                    <a:pt x="88900" y="10025660"/>
                    <a:pt x="59690" y="9996450"/>
                    <a:pt x="59690" y="9960890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7699630" y="59690"/>
                  </a:lnTo>
                  <a:moveTo>
                    <a:pt x="1769963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9960890"/>
                  </a:lnTo>
                  <a:cubicBezTo>
                    <a:pt x="0" y="10029470"/>
                    <a:pt x="55880" y="10085350"/>
                    <a:pt x="124460" y="10085350"/>
                  </a:cubicBezTo>
                  <a:lnTo>
                    <a:pt x="17699630" y="10085350"/>
                  </a:lnTo>
                  <a:cubicBezTo>
                    <a:pt x="17768210" y="10085350"/>
                    <a:pt x="17824090" y="10029470"/>
                    <a:pt x="17824090" y="9960890"/>
                  </a:cubicBezTo>
                  <a:lnTo>
                    <a:pt x="17824090" y="124460"/>
                  </a:lnTo>
                  <a:cubicBezTo>
                    <a:pt x="17824089" y="55880"/>
                    <a:pt x="17768210" y="0"/>
                    <a:pt x="17699630" y="0"/>
                  </a:cubicBezTo>
                  <a:close/>
                </a:path>
              </a:pathLst>
            </a:custGeom>
            <a:solidFill>
              <a:srgbClr val="D6AE41"/>
            </a:solidFill>
          </p:spPr>
        </p:sp>
      </p:grpSp>
      <p:sp>
        <p:nvSpPr>
          <p:cNvPr id="11" name="Freeform 11"/>
          <p:cNvSpPr/>
          <p:nvPr/>
        </p:nvSpPr>
        <p:spPr>
          <a:xfrm>
            <a:off x="7708186" y="221055"/>
            <a:ext cx="2871628" cy="1615291"/>
          </a:xfrm>
          <a:custGeom>
            <a:avLst/>
            <a:gdLst/>
            <a:ahLst/>
            <a:cxnLst/>
            <a:rect l="l" t="t" r="r" b="b"/>
            <a:pathLst>
              <a:path w="2871628" h="1615291">
                <a:moveTo>
                  <a:pt x="0" y="0"/>
                </a:moveTo>
                <a:lnTo>
                  <a:pt x="2871628" y="0"/>
                </a:lnTo>
                <a:lnTo>
                  <a:pt x="2871628" y="1615290"/>
                </a:lnTo>
                <a:lnTo>
                  <a:pt x="0" y="161529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4652508" y="3272628"/>
            <a:ext cx="8982985" cy="2112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40"/>
              </a:lnSpc>
            </a:pPr>
            <a:r>
              <a:rPr lang="en-US" sz="6100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DİQQƏTİNİZƏ GÖRƏ MİNNƏTDARAM!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806" y="8245190"/>
            <a:ext cx="18288000" cy="2041810"/>
            <a:chOff x="0" y="0"/>
            <a:chExt cx="6186311" cy="69068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690686"/>
            </a:xfrm>
            <a:custGeom>
              <a:avLst/>
              <a:gdLst/>
              <a:ahLst/>
              <a:cxnLst/>
              <a:rect l="l" t="t" r="r" b="b"/>
              <a:pathLst>
                <a:path w="6186311" h="690686">
                  <a:moveTo>
                    <a:pt x="0" y="0"/>
                  </a:moveTo>
                  <a:lnTo>
                    <a:pt x="6186311" y="0"/>
                  </a:lnTo>
                  <a:lnTo>
                    <a:pt x="6186311" y="690686"/>
                  </a:lnTo>
                  <a:lnTo>
                    <a:pt x="0" y="690686"/>
                  </a:lnTo>
                  <a:close/>
                </a:path>
              </a:pathLst>
            </a:custGeom>
            <a:solidFill>
              <a:srgbClr val="6FA82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741265" y="1442132"/>
            <a:ext cx="7402735" cy="7402735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2"/>
              <a:stretch>
                <a:fillRect l="-16447" r="-10973" b="-4488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1270611" y="2045535"/>
            <a:ext cx="7311250" cy="7319927"/>
            <a:chOff x="0" y="0"/>
            <a:chExt cx="8950291" cy="896091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950292" cy="8960914"/>
            </a:xfrm>
            <a:custGeom>
              <a:avLst/>
              <a:gdLst/>
              <a:ahLst/>
              <a:cxnLst/>
              <a:rect l="l" t="t" r="r" b="b"/>
              <a:pathLst>
                <a:path w="8950292" h="8960914">
                  <a:moveTo>
                    <a:pt x="8825831" y="59690"/>
                  </a:moveTo>
                  <a:cubicBezTo>
                    <a:pt x="8861392" y="59690"/>
                    <a:pt x="8890602" y="88900"/>
                    <a:pt x="8890602" y="124460"/>
                  </a:cubicBezTo>
                  <a:lnTo>
                    <a:pt x="8890602" y="8836454"/>
                  </a:lnTo>
                  <a:cubicBezTo>
                    <a:pt x="8890602" y="8872014"/>
                    <a:pt x="8861392" y="8901223"/>
                    <a:pt x="8825831" y="8901223"/>
                  </a:cubicBezTo>
                  <a:lnTo>
                    <a:pt x="124460" y="8901223"/>
                  </a:lnTo>
                  <a:cubicBezTo>
                    <a:pt x="88900" y="8901223"/>
                    <a:pt x="59690" y="8872014"/>
                    <a:pt x="59690" y="8836454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8825831" y="59690"/>
                  </a:lnTo>
                  <a:moveTo>
                    <a:pt x="882583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8836454"/>
                  </a:lnTo>
                  <a:cubicBezTo>
                    <a:pt x="0" y="8905034"/>
                    <a:pt x="55880" y="8960914"/>
                    <a:pt x="124460" y="8960914"/>
                  </a:cubicBezTo>
                  <a:lnTo>
                    <a:pt x="8825832" y="8960914"/>
                  </a:lnTo>
                  <a:cubicBezTo>
                    <a:pt x="8894411" y="8960914"/>
                    <a:pt x="8950292" y="8905034"/>
                    <a:pt x="8950292" y="8836454"/>
                  </a:cubicBezTo>
                  <a:lnTo>
                    <a:pt x="8950292" y="124460"/>
                  </a:lnTo>
                  <a:cubicBezTo>
                    <a:pt x="8950292" y="55880"/>
                    <a:pt x="8894411" y="0"/>
                    <a:pt x="8825831" y="0"/>
                  </a:cubicBezTo>
                  <a:close/>
                </a:path>
              </a:pathLst>
            </a:custGeom>
            <a:solidFill>
              <a:srgbClr val="008037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9587224" y="1052877"/>
            <a:ext cx="6746766" cy="778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40"/>
              </a:lnSpc>
            </a:pPr>
            <a:r>
              <a:rPr lang="en-US" sz="4600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SƏHƏR YEMƏYİ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587224" y="2958488"/>
            <a:ext cx="8243576" cy="43473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5441" lvl="1" algn="just">
              <a:lnSpc>
                <a:spcPts val="4800"/>
              </a:lnSpc>
            </a:pPr>
            <a:r>
              <a:rPr lang="en-US" sz="3200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Əlavə</a:t>
            </a:r>
            <a:r>
              <a:rPr lang="en-US" sz="3200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edilmiş</a:t>
            </a:r>
            <a:r>
              <a:rPr lang="en-US" sz="3200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şəkər</a:t>
            </a:r>
            <a:r>
              <a:rPr lang="en-US" sz="3200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çaya</a:t>
            </a:r>
            <a:r>
              <a:rPr lang="en-US" sz="3200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sadəcə</a:t>
            </a:r>
            <a:r>
              <a:rPr lang="en-US" sz="3200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boş</a:t>
            </a:r>
            <a:r>
              <a:rPr lang="en-US" sz="3200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kalori</a:t>
            </a:r>
            <a:r>
              <a:rPr lang="en-US" sz="3200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yükləyərək</a:t>
            </a:r>
            <a:r>
              <a:rPr lang="en-US" sz="3200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çayın</a:t>
            </a:r>
            <a:r>
              <a:rPr lang="en-US" sz="3200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bütün</a:t>
            </a:r>
            <a:r>
              <a:rPr lang="en-US" sz="3200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faydalarının</a:t>
            </a:r>
            <a:r>
              <a:rPr lang="en-US" sz="3200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itirilməsinə</a:t>
            </a:r>
            <a:r>
              <a:rPr lang="en-US" sz="3200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səbəb</a:t>
            </a:r>
            <a:r>
              <a:rPr lang="en-US" sz="3200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olur</a:t>
            </a:r>
            <a:r>
              <a:rPr lang="en-US" sz="3200" dirty="0" smtClean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.</a:t>
            </a:r>
            <a:endParaRPr lang="az-Latn-AZ" sz="3200" dirty="0" smtClean="0">
              <a:solidFill>
                <a:srgbClr val="C00000"/>
              </a:solidFill>
              <a:latin typeface="+mj-lt"/>
              <a:ea typeface="Poppins Light"/>
              <a:cs typeface="Poppins Light"/>
              <a:sym typeface="Poppins Light"/>
            </a:endParaRPr>
          </a:p>
          <a:p>
            <a:pPr marL="345441" lvl="1" algn="just">
              <a:lnSpc>
                <a:spcPts val="4800"/>
              </a:lnSpc>
            </a:pPr>
            <a:endParaRPr lang="en-US" sz="3200" dirty="0">
              <a:solidFill>
                <a:srgbClr val="737373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690881" lvl="1" indent="-345440" algn="l">
              <a:lnSpc>
                <a:spcPts val="4800"/>
              </a:lnSpc>
              <a:buFont typeface="Arial"/>
              <a:buChar char="•"/>
            </a:pPr>
            <a:r>
              <a:rPr lang="en-US" sz="3200" b="1" dirty="0" err="1" smtClean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diş</a:t>
            </a:r>
            <a:r>
              <a:rPr lang="en-US" sz="3200" b="1" dirty="0" smtClean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çürüməsi</a:t>
            </a:r>
            <a:r>
              <a:rPr lang="en-US" sz="3200" dirty="0" smtClean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endParaRPr lang="en-US" sz="3200" dirty="0">
              <a:solidFill>
                <a:srgbClr val="737373"/>
              </a:solidFill>
              <a:latin typeface="+mj-lt"/>
              <a:ea typeface="Poppins Light"/>
              <a:cs typeface="Poppins Light"/>
              <a:sym typeface="Poppins Light"/>
            </a:endParaRPr>
          </a:p>
          <a:p>
            <a:pPr marL="690881" lvl="1" indent="-345440" algn="l">
              <a:lnSpc>
                <a:spcPts val="4800"/>
              </a:lnSpc>
              <a:buFont typeface="Arial"/>
              <a:buChar char="•"/>
            </a:pPr>
            <a:r>
              <a:rPr lang="en-US" sz="3200" b="1" dirty="0" err="1" smtClean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çəki</a:t>
            </a:r>
            <a:r>
              <a:rPr lang="en-US" sz="3200" b="1" dirty="0" smtClean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artımı</a:t>
            </a:r>
            <a:endParaRPr lang="en-US" sz="3200" b="1" dirty="0">
              <a:solidFill>
                <a:srgbClr val="C00000"/>
              </a:solidFill>
              <a:latin typeface="+mj-lt"/>
              <a:ea typeface="Poppins Light"/>
              <a:cs typeface="Poppins Light"/>
              <a:sym typeface="Poppins Light"/>
            </a:endParaRPr>
          </a:p>
          <a:p>
            <a:pPr algn="l">
              <a:lnSpc>
                <a:spcPts val="5099"/>
              </a:lnSpc>
            </a:pPr>
            <a:endParaRPr lang="en-US" sz="3200" dirty="0">
              <a:solidFill>
                <a:srgbClr val="737373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9587224" y="1959810"/>
            <a:ext cx="3546219" cy="778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40"/>
              </a:lnSpc>
            </a:pPr>
            <a:r>
              <a:rPr lang="en-US" sz="4600" dirty="0">
                <a:solidFill>
                  <a:srgbClr val="FF3131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ŞİRİNÇAY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81000" y="9527387"/>
            <a:ext cx="17221199" cy="37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az-Latn-AZ" sz="2800" b="1" dirty="0">
                <a:solidFill>
                  <a:srgbClr val="FFFFFF"/>
                </a:solidFill>
                <a:latin typeface="+mj-lt"/>
                <a:ea typeface="Poppins Medium Bold"/>
                <a:cs typeface="Poppins Medium Bold"/>
                <a:sym typeface="Poppins Medium Bold"/>
              </a:rPr>
              <a:t>ş</a:t>
            </a:r>
            <a:r>
              <a:rPr lang="az-Latn-AZ" sz="2800" b="1" dirty="0" smtClean="0">
                <a:solidFill>
                  <a:srgbClr val="FFFFFF"/>
                </a:solidFill>
                <a:latin typeface="+mj-lt"/>
                <a:ea typeface="Poppins Medium Bold"/>
                <a:cs typeface="Poppins Medium Bold"/>
                <a:sym typeface="Poppins Medium Bold"/>
              </a:rPr>
              <a:t>əkərin normadan artıq istifadə edilməsi </a:t>
            </a:r>
            <a:r>
              <a:rPr lang="en-US" sz="2800" b="1" dirty="0" err="1" smtClean="0">
                <a:solidFill>
                  <a:srgbClr val="FFFFFF"/>
                </a:solidFill>
                <a:latin typeface="+mj-lt"/>
                <a:ea typeface="Poppins Medium Bold"/>
                <a:cs typeface="Poppins Medium Bold"/>
                <a:sym typeface="Poppins Medium Bold"/>
              </a:rPr>
              <a:t>zamanla</a:t>
            </a:r>
            <a:r>
              <a:rPr lang="en-US" sz="2800" b="1" dirty="0" smtClean="0">
                <a:solidFill>
                  <a:srgbClr val="FFFFFF"/>
                </a:solidFill>
                <a:latin typeface="+mj-lt"/>
                <a:ea typeface="Poppins Medium Bold"/>
                <a:cs typeface="Poppins Medium Bold"/>
                <a:sym typeface="Poppins Medium Bold"/>
              </a:rPr>
              <a:t> b</a:t>
            </a:r>
            <a:r>
              <a:rPr lang="az-Latn-AZ" sz="2800" b="1" dirty="0" smtClean="0">
                <a:solidFill>
                  <a:srgbClr val="FFFFFF"/>
                </a:solidFill>
                <a:latin typeface="+mj-lt"/>
                <a:ea typeface="Poppins Medium Bold"/>
                <a:cs typeface="Poppins Medium Bold"/>
                <a:sym typeface="Poppins Medium Bold"/>
              </a:rPr>
              <a:t>ir</a:t>
            </a:r>
            <a:r>
              <a:rPr lang="en-US" sz="2800" b="1" dirty="0" smtClean="0">
                <a:solidFill>
                  <a:srgbClr val="FFFFFF"/>
                </a:solidFill>
                <a:latin typeface="+mj-lt"/>
                <a:ea typeface="Poppins Medium Bold"/>
                <a:cs typeface="Poppins Medium Bold"/>
                <a:sym typeface="Poppins Medium Bold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+mj-lt"/>
                <a:ea typeface="Poppins Medium Bold"/>
                <a:cs typeface="Poppins Medium Bold"/>
                <a:sym typeface="Poppins Medium Bold"/>
              </a:rPr>
              <a:t>sıra</a:t>
            </a:r>
            <a:r>
              <a:rPr lang="en-US" sz="2800" b="1" dirty="0">
                <a:solidFill>
                  <a:srgbClr val="FFFFFF"/>
                </a:solidFill>
                <a:latin typeface="+mj-lt"/>
                <a:ea typeface="Poppins Medium Bold"/>
                <a:cs typeface="Poppins Medium Bold"/>
                <a:sym typeface="Poppins Medium Bold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+mj-lt"/>
                <a:ea typeface="Poppins Medium Bold"/>
                <a:cs typeface="Poppins Medium Bold"/>
                <a:sym typeface="Poppins Medium Bold"/>
              </a:rPr>
              <a:t>sağlamlıq</a:t>
            </a:r>
            <a:r>
              <a:rPr lang="en-US" sz="2800" b="1" dirty="0">
                <a:solidFill>
                  <a:srgbClr val="FFFFFF"/>
                </a:solidFill>
                <a:latin typeface="+mj-lt"/>
                <a:ea typeface="Poppins Medium Bold"/>
                <a:cs typeface="Poppins Medium Bold"/>
                <a:sym typeface="Poppins Medium Bold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+mj-lt"/>
                <a:ea typeface="Poppins Medium Bold"/>
                <a:cs typeface="Poppins Medium Bold"/>
                <a:sym typeface="Poppins Medium Bold"/>
              </a:rPr>
              <a:t>problemlərinin</a:t>
            </a:r>
            <a:r>
              <a:rPr lang="en-US" sz="2800" b="1" dirty="0">
                <a:solidFill>
                  <a:srgbClr val="FFFFFF"/>
                </a:solidFill>
                <a:latin typeface="+mj-lt"/>
                <a:ea typeface="Poppins Medium Bold"/>
                <a:cs typeface="Poppins Medium Bold"/>
                <a:sym typeface="Poppins Medium Bold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+mj-lt"/>
                <a:ea typeface="Poppins Medium Bold"/>
                <a:cs typeface="Poppins Medium Bold"/>
                <a:sym typeface="Poppins Medium Bold"/>
              </a:rPr>
              <a:t>yaranmasına</a:t>
            </a:r>
            <a:r>
              <a:rPr lang="en-US" sz="2800" b="1" dirty="0">
                <a:solidFill>
                  <a:srgbClr val="FFFFFF"/>
                </a:solidFill>
                <a:latin typeface="+mj-lt"/>
                <a:ea typeface="Poppins Medium Bold"/>
                <a:cs typeface="Poppins Medium Bold"/>
                <a:sym typeface="Poppins Medium Bold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latin typeface="+mj-lt"/>
                <a:ea typeface="Poppins Medium Bold"/>
                <a:cs typeface="Poppins Medium Bold"/>
                <a:sym typeface="Poppins Medium Bold"/>
              </a:rPr>
              <a:t>gət</a:t>
            </a:r>
            <a:r>
              <a:rPr lang="az-Latn-AZ" sz="2800" b="1" dirty="0" smtClean="0">
                <a:solidFill>
                  <a:srgbClr val="FFFFFF"/>
                </a:solidFill>
                <a:latin typeface="+mj-lt"/>
                <a:ea typeface="Poppins Medium Bold"/>
                <a:cs typeface="Poppins Medium Bold"/>
                <a:sym typeface="Poppins Medium Bold"/>
              </a:rPr>
              <a:t>irib</a:t>
            </a:r>
            <a:r>
              <a:rPr lang="en-US" sz="2800" b="1" dirty="0" smtClean="0">
                <a:solidFill>
                  <a:srgbClr val="FFFFFF"/>
                </a:solidFill>
                <a:latin typeface="+mj-lt"/>
                <a:ea typeface="Poppins Medium Bold"/>
                <a:cs typeface="Poppins Medium Bold"/>
                <a:sym typeface="Poppins Medium Bold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latin typeface="+mj-lt"/>
                <a:ea typeface="Poppins Medium Bold"/>
                <a:cs typeface="Poppins Medium Bold"/>
                <a:sym typeface="Poppins Medium Bold"/>
              </a:rPr>
              <a:t>çıxarır</a:t>
            </a:r>
            <a:endParaRPr lang="en-US" sz="2800" b="1" dirty="0">
              <a:solidFill>
                <a:srgbClr val="FFFFFF"/>
              </a:solidFill>
              <a:latin typeface="+mj-lt"/>
              <a:ea typeface="Poppins Medium Bold"/>
              <a:cs typeface="Poppins Medium Bold"/>
              <a:sym typeface="Poppins Medium Bo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80285" y="0"/>
            <a:ext cx="4353345" cy="10287000"/>
            <a:chOff x="0" y="0"/>
            <a:chExt cx="1472613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72613" cy="3479800"/>
            </a:xfrm>
            <a:custGeom>
              <a:avLst/>
              <a:gdLst/>
              <a:ahLst/>
              <a:cxnLst/>
              <a:rect l="l" t="t" r="r" b="b"/>
              <a:pathLst>
                <a:path w="1472613" h="3479800">
                  <a:moveTo>
                    <a:pt x="0" y="0"/>
                  </a:moveTo>
                  <a:lnTo>
                    <a:pt x="1472613" y="0"/>
                  </a:lnTo>
                  <a:lnTo>
                    <a:pt x="1472613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6FA82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214282" y="1655855"/>
            <a:ext cx="9202201" cy="7183631"/>
            <a:chOff x="0" y="0"/>
            <a:chExt cx="6397881" cy="499445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97881" cy="4994459"/>
            </a:xfrm>
            <a:custGeom>
              <a:avLst/>
              <a:gdLst/>
              <a:ahLst/>
              <a:cxnLst/>
              <a:rect l="l" t="t" r="r" b="b"/>
              <a:pathLst>
                <a:path w="6397881" h="4994459">
                  <a:moveTo>
                    <a:pt x="4935508" y="4994459"/>
                  </a:moveTo>
                  <a:lnTo>
                    <a:pt x="1462373" y="4994459"/>
                  </a:lnTo>
                  <a:cubicBezTo>
                    <a:pt x="654412" y="4994459"/>
                    <a:pt x="0" y="4636856"/>
                    <a:pt x="0" y="4195345"/>
                  </a:cubicBezTo>
                  <a:lnTo>
                    <a:pt x="0" y="799113"/>
                  </a:lnTo>
                  <a:cubicBezTo>
                    <a:pt x="0" y="357603"/>
                    <a:pt x="654412" y="0"/>
                    <a:pt x="1462373" y="0"/>
                  </a:cubicBezTo>
                  <a:lnTo>
                    <a:pt x="4935508" y="0"/>
                  </a:lnTo>
                  <a:cubicBezTo>
                    <a:pt x="5743469" y="0"/>
                    <a:pt x="6397881" y="357603"/>
                    <a:pt x="6397881" y="799113"/>
                  </a:cubicBezTo>
                  <a:lnTo>
                    <a:pt x="6397881" y="4195345"/>
                  </a:lnTo>
                  <a:cubicBezTo>
                    <a:pt x="6397881" y="4636856"/>
                    <a:pt x="5743469" y="4994459"/>
                    <a:pt x="4935508" y="4994459"/>
                  </a:cubicBezTo>
                  <a:close/>
                </a:path>
              </a:pathLst>
            </a:custGeom>
            <a:blipFill>
              <a:blip r:embed="rId2"/>
              <a:stretch>
                <a:fillRect l="-5929" r="-5929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10756172" y="1029309"/>
            <a:ext cx="6503128" cy="778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40"/>
              </a:lnSpc>
            </a:pPr>
            <a:r>
              <a:rPr lang="en-US" sz="4600">
                <a:solidFill>
                  <a:srgbClr val="000000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SƏHƏR YEMƏYİ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756172" y="1938973"/>
            <a:ext cx="5844390" cy="1588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40"/>
              </a:lnSpc>
              <a:spcBef>
                <a:spcPct val="0"/>
              </a:spcBef>
            </a:pPr>
            <a:r>
              <a:rPr lang="en-US" sz="4600">
                <a:solidFill>
                  <a:srgbClr val="FF3131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AĞARTI MƏHSULLARI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63462" y="3689033"/>
            <a:ext cx="6995838" cy="311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60"/>
              </a:lnSpc>
            </a:pPr>
            <a:endParaRPr dirty="0"/>
          </a:p>
          <a:p>
            <a:pPr algn="just">
              <a:lnSpc>
                <a:spcPts val="2660"/>
              </a:lnSpc>
              <a:spcBef>
                <a:spcPct val="0"/>
              </a:spcBef>
            </a:pPr>
            <a:r>
              <a:rPr lang="en-US" sz="1900" dirty="0" smtClean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BALANSLAŞDIRILMIŞ SƏHƏR YEMƏYI ORQAN</a:t>
            </a:r>
            <a:r>
              <a:rPr lang="az-Latn-AZ" sz="1900" dirty="0" smtClean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İ</a:t>
            </a:r>
            <a:r>
              <a:rPr lang="en-US" sz="1900" dirty="0" smtClean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ZMDƏ YALNIZ ACLIĞI TƏM</a:t>
            </a:r>
            <a:r>
              <a:rPr lang="az-Latn-AZ" sz="1900" dirty="0" smtClean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İ</a:t>
            </a:r>
            <a:r>
              <a:rPr lang="en-US" sz="1900" dirty="0" smtClean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N ETM</a:t>
            </a:r>
            <a:r>
              <a:rPr lang="az-Latn-AZ" sz="1900" dirty="0" smtClean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İ</a:t>
            </a:r>
            <a:r>
              <a:rPr lang="en-US" sz="1900" dirty="0" smtClean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R, EYN</a:t>
            </a:r>
            <a:r>
              <a:rPr lang="az-Latn-AZ" sz="1900" dirty="0" smtClean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İ </a:t>
            </a:r>
            <a:r>
              <a:rPr lang="en-US" sz="1900" dirty="0" smtClean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ZAMANDA GÜNÜN TONUNU TƏY</a:t>
            </a:r>
            <a:r>
              <a:rPr lang="az-Latn-AZ" sz="1900" dirty="0" smtClean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İ</a:t>
            </a:r>
            <a:r>
              <a:rPr lang="en-US" sz="1900" dirty="0" smtClean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N ED</a:t>
            </a:r>
            <a:r>
              <a:rPr lang="az-Latn-AZ" sz="1900" dirty="0" smtClean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İ</a:t>
            </a:r>
            <a:r>
              <a:rPr lang="en-US" sz="1900" dirty="0" smtClean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</a:t>
            </a:r>
            <a:r>
              <a:rPr lang="az-Latn-AZ" sz="1900" dirty="0" smtClean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:</a:t>
            </a:r>
          </a:p>
          <a:p>
            <a:pPr algn="just">
              <a:lnSpc>
                <a:spcPts val="2660"/>
              </a:lnSpc>
              <a:spcBef>
                <a:spcPct val="0"/>
              </a:spcBef>
            </a:pPr>
            <a:endParaRPr lang="az-Latn-AZ" sz="1900" dirty="0" smtClean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342900" indent="-342900" algn="just">
              <a:lnSpc>
                <a:spcPts val="2660"/>
              </a:lnSpc>
              <a:spcBef>
                <a:spcPct val="0"/>
              </a:spcBef>
              <a:buFont typeface="Arial" pitchFamily="34" charset="0"/>
              <a:buChar char="•"/>
            </a:pPr>
            <a:r>
              <a:rPr lang="en-US" sz="1900" dirty="0" smtClean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SƏHƏR YEMƏY</a:t>
            </a:r>
            <a:r>
              <a:rPr lang="az-Latn-AZ" sz="1900" dirty="0" smtClean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İ</a:t>
            </a:r>
            <a:r>
              <a:rPr lang="en-US" sz="1900" dirty="0" smtClean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ZAMANI </a:t>
            </a:r>
            <a:r>
              <a:rPr lang="en-US" sz="1900" b="1" dirty="0" smtClean="0">
                <a:solidFill>
                  <a:srgbClr val="C00000"/>
                </a:solidFill>
                <a:latin typeface="Poppins"/>
                <a:ea typeface="Poppins"/>
                <a:cs typeface="Poppins"/>
                <a:sym typeface="Poppins"/>
              </a:rPr>
              <a:t>Q</a:t>
            </a:r>
            <a:r>
              <a:rPr lang="az-Latn-AZ" sz="1900" b="1" dirty="0" smtClean="0">
                <a:solidFill>
                  <a:srgbClr val="C00000"/>
                </a:solidFill>
                <a:latin typeface="Poppins"/>
                <a:ea typeface="Poppins"/>
                <a:cs typeface="Poppins"/>
                <a:sym typeface="Poppins"/>
              </a:rPr>
              <a:t>İ</a:t>
            </a:r>
            <a:r>
              <a:rPr lang="en-US" sz="1900" b="1" dirty="0" smtClean="0">
                <a:solidFill>
                  <a:srgbClr val="C00000"/>
                </a:solidFill>
                <a:latin typeface="Poppins"/>
                <a:ea typeface="Poppins"/>
                <a:cs typeface="Poppins"/>
                <a:sym typeface="Poppins"/>
              </a:rPr>
              <a:t>DA RAS</a:t>
            </a:r>
            <a:r>
              <a:rPr lang="az-Latn-AZ" sz="1900" b="1" dirty="0" smtClean="0">
                <a:solidFill>
                  <a:srgbClr val="C00000"/>
                </a:solidFill>
                <a:latin typeface="Poppins"/>
                <a:ea typeface="Poppins"/>
                <a:cs typeface="Poppins"/>
                <a:sym typeface="Poppins"/>
              </a:rPr>
              <a:t>İ</a:t>
            </a:r>
            <a:r>
              <a:rPr lang="en-US" sz="1900" b="1" dirty="0" smtClean="0">
                <a:solidFill>
                  <a:srgbClr val="C00000"/>
                </a:solidFill>
                <a:latin typeface="Poppins"/>
                <a:ea typeface="Poppins"/>
                <a:cs typeface="Poppins"/>
                <a:sym typeface="Poppins"/>
              </a:rPr>
              <a:t>ONUNA AĞARTI MƏHSULLARININ </a:t>
            </a:r>
            <a:r>
              <a:rPr lang="en-US" sz="1900" dirty="0" smtClean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(SÜD VƏ SÜD MƏHSULLARI) </a:t>
            </a:r>
            <a:r>
              <a:rPr lang="en-US" sz="1900" b="1" dirty="0" smtClean="0">
                <a:solidFill>
                  <a:srgbClr val="C00000"/>
                </a:solidFill>
                <a:latin typeface="Poppins"/>
                <a:ea typeface="Poppins"/>
                <a:cs typeface="Poppins"/>
                <a:sym typeface="Poppins"/>
              </a:rPr>
              <a:t>ƏLAVƏ ED</a:t>
            </a:r>
            <a:r>
              <a:rPr lang="az-Latn-AZ" sz="1900" b="1" dirty="0" smtClean="0">
                <a:solidFill>
                  <a:srgbClr val="C00000"/>
                </a:solidFill>
                <a:latin typeface="Poppins"/>
                <a:ea typeface="Poppins"/>
                <a:cs typeface="Poppins"/>
                <a:sym typeface="Poppins"/>
              </a:rPr>
              <a:t>İ</a:t>
            </a:r>
            <a:r>
              <a:rPr lang="en-US" sz="1900" b="1" dirty="0" smtClean="0">
                <a:solidFill>
                  <a:srgbClr val="C00000"/>
                </a:solidFill>
                <a:latin typeface="Poppins"/>
                <a:ea typeface="Poppins"/>
                <a:cs typeface="Poppins"/>
                <a:sym typeface="Poppins"/>
              </a:rPr>
              <a:t>LMƏS</a:t>
            </a:r>
            <a:r>
              <a:rPr lang="az-Latn-AZ" sz="1900" b="1" dirty="0" smtClean="0">
                <a:solidFill>
                  <a:srgbClr val="C00000"/>
                </a:solidFill>
                <a:latin typeface="Poppins"/>
                <a:ea typeface="Poppins"/>
                <a:cs typeface="Poppins"/>
                <a:sym typeface="Poppins"/>
              </a:rPr>
              <a:t>İ </a:t>
            </a:r>
            <a:r>
              <a:rPr lang="en-US" sz="1900" b="1" dirty="0" smtClean="0">
                <a:solidFill>
                  <a:srgbClr val="C00000"/>
                </a:solidFill>
                <a:latin typeface="Poppins"/>
                <a:ea typeface="Poppins"/>
                <a:cs typeface="Poppins"/>
                <a:sym typeface="Poppins"/>
              </a:rPr>
              <a:t>ÖNƏML</a:t>
            </a:r>
            <a:r>
              <a:rPr lang="az-Latn-AZ" sz="1900" b="1" dirty="0" smtClean="0">
                <a:solidFill>
                  <a:srgbClr val="C00000"/>
                </a:solidFill>
                <a:latin typeface="Poppins"/>
                <a:ea typeface="Poppins"/>
                <a:cs typeface="Poppins"/>
                <a:sym typeface="Poppins"/>
              </a:rPr>
              <a:t>İ</a:t>
            </a:r>
            <a:r>
              <a:rPr lang="en-US" sz="1900" b="1" dirty="0" smtClean="0">
                <a:solidFill>
                  <a:srgbClr val="C00000"/>
                </a:solidFill>
                <a:latin typeface="Poppins"/>
                <a:ea typeface="Poppins"/>
                <a:cs typeface="Poppins"/>
                <a:sym typeface="Poppins"/>
              </a:rPr>
              <a:t>D</a:t>
            </a:r>
            <a:r>
              <a:rPr lang="az-Latn-AZ" sz="1900" b="1" dirty="0" smtClean="0">
                <a:solidFill>
                  <a:srgbClr val="C00000"/>
                </a:solidFill>
                <a:latin typeface="Poppins"/>
                <a:ea typeface="Poppins"/>
                <a:cs typeface="Poppins"/>
                <a:sym typeface="Poppins"/>
              </a:rPr>
              <a:t>İ</a:t>
            </a:r>
            <a:r>
              <a:rPr lang="en-US" sz="1900" b="1" dirty="0" smtClean="0">
                <a:solidFill>
                  <a:srgbClr val="C00000"/>
                </a:solidFill>
                <a:latin typeface="Poppins"/>
                <a:ea typeface="Poppins"/>
                <a:cs typeface="Poppins"/>
                <a:sym typeface="Poppins"/>
              </a:rPr>
              <a:t>R.</a:t>
            </a:r>
          </a:p>
          <a:p>
            <a:pPr algn="just">
              <a:lnSpc>
                <a:spcPts val="2660"/>
              </a:lnSpc>
              <a:spcBef>
                <a:spcPct val="0"/>
              </a:spcBef>
            </a:pPr>
            <a:endParaRPr lang="en-US" sz="1900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796458"/>
            <a:ext cx="18288000" cy="4445911"/>
            <a:chOff x="0" y="0"/>
            <a:chExt cx="6186311" cy="15039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1503925"/>
            </a:xfrm>
            <a:custGeom>
              <a:avLst/>
              <a:gdLst/>
              <a:ahLst/>
              <a:cxnLst/>
              <a:rect l="l" t="t" r="r" b="b"/>
              <a:pathLst>
                <a:path w="6186311" h="1503925">
                  <a:moveTo>
                    <a:pt x="0" y="0"/>
                  </a:moveTo>
                  <a:lnTo>
                    <a:pt x="6186311" y="0"/>
                  </a:lnTo>
                  <a:lnTo>
                    <a:pt x="6186311" y="1503925"/>
                  </a:lnTo>
                  <a:lnTo>
                    <a:pt x="0" y="1503925"/>
                  </a:lnTo>
                  <a:close/>
                </a:path>
              </a:pathLst>
            </a:custGeom>
            <a:solidFill>
              <a:srgbClr val="6FA82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8753815" y="1071430"/>
            <a:ext cx="8144139" cy="8144139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2"/>
              <a:stretch>
                <a:fillRect l="-25000" r="-25000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9324984" y="1577232"/>
            <a:ext cx="8000991" cy="8075358"/>
            <a:chOff x="0" y="0"/>
            <a:chExt cx="9794659" cy="988569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794660" cy="9885698"/>
            </a:xfrm>
            <a:custGeom>
              <a:avLst/>
              <a:gdLst/>
              <a:ahLst/>
              <a:cxnLst/>
              <a:rect l="l" t="t" r="r" b="b"/>
              <a:pathLst>
                <a:path w="9794660" h="9885698">
                  <a:moveTo>
                    <a:pt x="9670200" y="59690"/>
                  </a:moveTo>
                  <a:cubicBezTo>
                    <a:pt x="9705760" y="59690"/>
                    <a:pt x="9734969" y="88900"/>
                    <a:pt x="9734969" y="124460"/>
                  </a:cubicBezTo>
                  <a:lnTo>
                    <a:pt x="9734969" y="9761238"/>
                  </a:lnTo>
                  <a:cubicBezTo>
                    <a:pt x="9734969" y="9796798"/>
                    <a:pt x="9705760" y="9826008"/>
                    <a:pt x="9670200" y="9826008"/>
                  </a:cubicBezTo>
                  <a:lnTo>
                    <a:pt x="124460" y="9826008"/>
                  </a:lnTo>
                  <a:cubicBezTo>
                    <a:pt x="88900" y="9826008"/>
                    <a:pt x="59690" y="9796798"/>
                    <a:pt x="59690" y="9761238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9670200" y="59690"/>
                  </a:lnTo>
                  <a:moveTo>
                    <a:pt x="967020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9761238"/>
                  </a:lnTo>
                  <a:cubicBezTo>
                    <a:pt x="0" y="9829818"/>
                    <a:pt x="55880" y="9885698"/>
                    <a:pt x="124460" y="9885698"/>
                  </a:cubicBezTo>
                  <a:lnTo>
                    <a:pt x="9670200" y="9885698"/>
                  </a:lnTo>
                  <a:cubicBezTo>
                    <a:pt x="9738779" y="9885698"/>
                    <a:pt x="9794660" y="9829818"/>
                    <a:pt x="9794660" y="9761238"/>
                  </a:cubicBezTo>
                  <a:lnTo>
                    <a:pt x="9794660" y="124460"/>
                  </a:lnTo>
                  <a:cubicBezTo>
                    <a:pt x="9794660" y="55880"/>
                    <a:pt x="9738779" y="0"/>
                    <a:pt x="9670200" y="0"/>
                  </a:cubicBezTo>
                  <a:close/>
                </a:path>
              </a:pathLst>
            </a:custGeom>
            <a:solidFill>
              <a:srgbClr val="008037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1301141" y="1233645"/>
            <a:ext cx="6503128" cy="778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40"/>
              </a:lnSpc>
            </a:pPr>
            <a:r>
              <a:rPr lang="en-US" sz="46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NAHAR YEMƏYİ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54619" y="3980863"/>
            <a:ext cx="8279781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8165" lvl="1" indent="-259082" algn="just">
              <a:lnSpc>
                <a:spcPts val="3600"/>
              </a:lnSpc>
              <a:buFont typeface="Arial"/>
              <a:buChar char="•"/>
            </a:pPr>
            <a:r>
              <a:rPr lang="en-US" sz="2400" dirty="0" err="1">
                <a:solidFill>
                  <a:srgbClr val="014920"/>
                </a:solidFill>
                <a:latin typeface="+mj-lt"/>
                <a:ea typeface="Poppins Light"/>
                <a:cs typeface="Poppins Light"/>
                <a:sym typeface="Poppins Light"/>
              </a:rPr>
              <a:t>Çörəyin</a:t>
            </a:r>
            <a:r>
              <a:rPr lang="en-US" sz="2400" dirty="0">
                <a:solidFill>
                  <a:srgbClr val="01492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400" dirty="0" err="1">
                <a:solidFill>
                  <a:srgbClr val="014920"/>
                </a:solidFill>
                <a:latin typeface="+mj-lt"/>
                <a:ea typeface="Poppins Light"/>
                <a:cs typeface="Poppins Light"/>
                <a:sym typeface="Poppins Light"/>
              </a:rPr>
              <a:t>metabolik</a:t>
            </a:r>
            <a:r>
              <a:rPr lang="en-US" sz="2400" dirty="0">
                <a:solidFill>
                  <a:srgbClr val="01492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400" dirty="0" err="1">
                <a:solidFill>
                  <a:srgbClr val="014920"/>
                </a:solidFill>
                <a:latin typeface="+mj-lt"/>
                <a:ea typeface="Poppins Light"/>
                <a:cs typeface="Poppins Light"/>
                <a:sym typeface="Poppins Light"/>
              </a:rPr>
              <a:t>təsiri</a:t>
            </a:r>
            <a:r>
              <a:rPr lang="en-US" sz="2400" dirty="0">
                <a:solidFill>
                  <a:srgbClr val="01492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400" dirty="0" err="1">
                <a:solidFill>
                  <a:srgbClr val="014920"/>
                </a:solidFill>
                <a:latin typeface="+mj-lt"/>
                <a:ea typeface="Poppins Light"/>
                <a:cs typeface="Poppins Light"/>
                <a:sym typeface="Poppins Light"/>
              </a:rPr>
              <a:t>taxılın</a:t>
            </a:r>
            <a:r>
              <a:rPr lang="en-US" sz="2400" dirty="0">
                <a:solidFill>
                  <a:srgbClr val="01492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400" dirty="0" err="1">
                <a:solidFill>
                  <a:srgbClr val="014920"/>
                </a:solidFill>
                <a:latin typeface="+mj-lt"/>
                <a:ea typeface="Poppins Light"/>
                <a:cs typeface="Poppins Light"/>
                <a:sym typeface="Poppins Light"/>
              </a:rPr>
              <a:t>növündən</a:t>
            </a:r>
            <a:r>
              <a:rPr lang="en-US" sz="2400" dirty="0">
                <a:solidFill>
                  <a:srgbClr val="014920"/>
                </a:solidFill>
                <a:latin typeface="+mj-lt"/>
                <a:ea typeface="Poppins Light"/>
                <a:cs typeface="Poppins Light"/>
                <a:sym typeface="Poppins Light"/>
              </a:rPr>
              <a:t>, </a:t>
            </a:r>
            <a:r>
              <a:rPr lang="en-US" sz="2400" dirty="0" err="1">
                <a:solidFill>
                  <a:srgbClr val="014920"/>
                </a:solidFill>
                <a:latin typeface="+mj-lt"/>
                <a:ea typeface="Poppins Light"/>
                <a:cs typeface="Poppins Light"/>
                <a:sym typeface="Poppins Light"/>
              </a:rPr>
              <a:t>tərkibindəki</a:t>
            </a:r>
            <a:r>
              <a:rPr lang="en-US" sz="2400" dirty="0">
                <a:solidFill>
                  <a:srgbClr val="01492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400" dirty="0" err="1">
                <a:solidFill>
                  <a:srgbClr val="014920"/>
                </a:solidFill>
                <a:latin typeface="+mj-lt"/>
                <a:ea typeface="Poppins Light"/>
                <a:cs typeface="Poppins Light"/>
                <a:sym typeface="Poppins Light"/>
              </a:rPr>
              <a:t>karbohidratlardan</a:t>
            </a:r>
            <a:r>
              <a:rPr lang="en-US" sz="2400" dirty="0">
                <a:solidFill>
                  <a:srgbClr val="01492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400" dirty="0" err="1">
                <a:solidFill>
                  <a:srgbClr val="014920"/>
                </a:solidFill>
                <a:latin typeface="+mj-lt"/>
                <a:ea typeface="Poppins Light"/>
                <a:cs typeface="Poppins Light"/>
                <a:sym typeface="Poppins Light"/>
              </a:rPr>
              <a:t>və</a:t>
            </a:r>
            <a:r>
              <a:rPr lang="en-US" sz="2400" dirty="0">
                <a:solidFill>
                  <a:srgbClr val="01492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400" dirty="0" err="1">
                <a:solidFill>
                  <a:srgbClr val="014920"/>
                </a:solidFill>
                <a:latin typeface="+mj-lt"/>
                <a:ea typeface="Poppins Light"/>
                <a:cs typeface="Poppins Light"/>
                <a:sym typeface="Poppins Light"/>
              </a:rPr>
              <a:t>digər</a:t>
            </a:r>
            <a:r>
              <a:rPr lang="en-US" sz="2400" dirty="0">
                <a:solidFill>
                  <a:srgbClr val="01492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400" dirty="0" err="1">
                <a:solidFill>
                  <a:srgbClr val="014920"/>
                </a:solidFill>
                <a:latin typeface="+mj-lt"/>
                <a:ea typeface="Poppins Light"/>
                <a:cs typeface="Poppins Light"/>
                <a:sym typeface="Poppins Light"/>
              </a:rPr>
              <a:t>qida</a:t>
            </a:r>
            <a:r>
              <a:rPr lang="en-US" sz="2400" dirty="0">
                <a:solidFill>
                  <a:srgbClr val="01492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400" dirty="0" err="1">
                <a:solidFill>
                  <a:srgbClr val="014920"/>
                </a:solidFill>
                <a:latin typeface="+mj-lt"/>
                <a:ea typeface="Poppins Light"/>
                <a:cs typeface="Poppins Light"/>
                <a:sym typeface="Poppins Light"/>
              </a:rPr>
              <a:t>maddələrindən</a:t>
            </a:r>
            <a:r>
              <a:rPr lang="en-US" sz="2400" dirty="0">
                <a:solidFill>
                  <a:srgbClr val="01492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400" dirty="0" err="1">
                <a:solidFill>
                  <a:srgbClr val="014920"/>
                </a:solidFill>
                <a:latin typeface="+mj-lt"/>
                <a:ea typeface="Poppins Light"/>
                <a:cs typeface="Poppins Light"/>
                <a:sym typeface="Poppins Light"/>
              </a:rPr>
              <a:t>tutmuş</a:t>
            </a:r>
            <a:r>
              <a:rPr lang="en-US" sz="2400" dirty="0">
                <a:solidFill>
                  <a:srgbClr val="01492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400" dirty="0" err="1">
                <a:solidFill>
                  <a:srgbClr val="014920"/>
                </a:solidFill>
                <a:latin typeface="+mj-lt"/>
                <a:ea typeface="Poppins Light"/>
                <a:cs typeface="Poppins Light"/>
                <a:sym typeface="Poppins Light"/>
              </a:rPr>
              <a:t>kimyəvi</a:t>
            </a:r>
            <a:r>
              <a:rPr lang="en-US" sz="2400" dirty="0">
                <a:solidFill>
                  <a:srgbClr val="01492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400" dirty="0" err="1">
                <a:solidFill>
                  <a:srgbClr val="014920"/>
                </a:solidFill>
                <a:latin typeface="+mj-lt"/>
                <a:ea typeface="Poppins Light"/>
                <a:cs typeface="Poppins Light"/>
                <a:sym typeface="Poppins Light"/>
              </a:rPr>
              <a:t>quruluşa</a:t>
            </a:r>
            <a:r>
              <a:rPr lang="en-US" sz="2400" dirty="0">
                <a:solidFill>
                  <a:srgbClr val="01492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400" dirty="0" err="1">
                <a:solidFill>
                  <a:srgbClr val="014920"/>
                </a:solidFill>
                <a:latin typeface="+mj-lt"/>
                <a:ea typeface="Poppins Light"/>
                <a:cs typeface="Poppins Light"/>
                <a:sym typeface="Poppins Light"/>
              </a:rPr>
              <a:t>və</a:t>
            </a:r>
            <a:r>
              <a:rPr lang="en-US" sz="2400" dirty="0">
                <a:solidFill>
                  <a:srgbClr val="01492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400" dirty="0" err="1">
                <a:solidFill>
                  <a:srgbClr val="014920"/>
                </a:solidFill>
                <a:latin typeface="+mj-lt"/>
                <a:ea typeface="Poppins Light"/>
                <a:cs typeface="Poppins Light"/>
                <a:sym typeface="Poppins Light"/>
              </a:rPr>
              <a:t>emala</a:t>
            </a:r>
            <a:r>
              <a:rPr lang="en-US" sz="2400" dirty="0">
                <a:solidFill>
                  <a:srgbClr val="01492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400" dirty="0" err="1">
                <a:solidFill>
                  <a:srgbClr val="014920"/>
                </a:solidFill>
                <a:latin typeface="+mj-lt"/>
                <a:ea typeface="Poppins Light"/>
                <a:cs typeface="Poppins Light"/>
                <a:sym typeface="Poppins Light"/>
              </a:rPr>
              <a:t>qədər</a:t>
            </a:r>
            <a:r>
              <a:rPr lang="en-US" sz="2400" dirty="0">
                <a:solidFill>
                  <a:srgbClr val="01492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400" dirty="0" err="1">
                <a:solidFill>
                  <a:srgbClr val="014920"/>
                </a:solidFill>
                <a:latin typeface="+mj-lt"/>
                <a:ea typeface="Poppins Light"/>
                <a:cs typeface="Poppins Light"/>
                <a:sym typeface="Poppins Light"/>
              </a:rPr>
              <a:t>bir</a:t>
            </a:r>
            <a:r>
              <a:rPr lang="en-US" sz="2400" dirty="0">
                <a:solidFill>
                  <a:srgbClr val="01492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400" dirty="0" err="1">
                <a:solidFill>
                  <a:srgbClr val="014920"/>
                </a:solidFill>
                <a:latin typeface="+mj-lt"/>
                <a:ea typeface="Poppins Light"/>
                <a:cs typeface="Poppins Light"/>
                <a:sym typeface="Poppins Light"/>
              </a:rPr>
              <a:t>sıra</a:t>
            </a:r>
            <a:r>
              <a:rPr lang="en-US" sz="2400" dirty="0">
                <a:solidFill>
                  <a:srgbClr val="01492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400" dirty="0" err="1">
                <a:solidFill>
                  <a:srgbClr val="014920"/>
                </a:solidFill>
                <a:latin typeface="+mj-lt"/>
                <a:ea typeface="Poppins Light"/>
                <a:cs typeface="Poppins Light"/>
                <a:sym typeface="Poppins Light"/>
              </a:rPr>
              <a:t>keyfiyyət</a:t>
            </a:r>
            <a:r>
              <a:rPr lang="en-US" sz="2400" dirty="0">
                <a:solidFill>
                  <a:srgbClr val="01492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400" dirty="0" err="1">
                <a:solidFill>
                  <a:srgbClr val="014920"/>
                </a:solidFill>
                <a:latin typeface="+mj-lt"/>
                <a:ea typeface="Poppins Light"/>
                <a:cs typeface="Poppins Light"/>
                <a:sym typeface="Poppins Light"/>
              </a:rPr>
              <a:t>aspektlərindən</a:t>
            </a:r>
            <a:r>
              <a:rPr lang="en-US" sz="2400" dirty="0">
                <a:solidFill>
                  <a:srgbClr val="01492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400" dirty="0" err="1">
                <a:solidFill>
                  <a:srgbClr val="014920"/>
                </a:solidFill>
                <a:latin typeface="+mj-lt"/>
                <a:ea typeface="Poppins Light"/>
                <a:cs typeface="Poppins Light"/>
                <a:sym typeface="Poppins Light"/>
              </a:rPr>
              <a:t>asılıdır</a:t>
            </a:r>
            <a:r>
              <a:rPr lang="en-US" sz="2400" dirty="0">
                <a:solidFill>
                  <a:srgbClr val="014920"/>
                </a:solidFill>
                <a:latin typeface="+mj-lt"/>
                <a:ea typeface="Poppins Light"/>
                <a:cs typeface="Poppins Light"/>
                <a:sym typeface="Poppins Light"/>
              </a:rPr>
              <a:t>. </a:t>
            </a:r>
          </a:p>
          <a:p>
            <a:pPr algn="just">
              <a:lnSpc>
                <a:spcPts val="3600"/>
              </a:lnSpc>
            </a:pPr>
            <a:endParaRPr lang="en-US" sz="2400" dirty="0">
              <a:solidFill>
                <a:srgbClr val="014920"/>
              </a:solidFill>
              <a:latin typeface="+mj-lt"/>
              <a:ea typeface="Poppins Light"/>
              <a:cs typeface="Poppins Light"/>
              <a:sym typeface="Poppins Light"/>
            </a:endParaRPr>
          </a:p>
          <a:p>
            <a:pPr marL="518165" lvl="1" indent="-259082" algn="just">
              <a:lnSpc>
                <a:spcPts val="3600"/>
              </a:lnSpc>
              <a:buFont typeface="Arial"/>
              <a:buChar char="•"/>
            </a:pPr>
            <a:r>
              <a:rPr lang="en-US" sz="2400" dirty="0" err="1">
                <a:solidFill>
                  <a:srgbClr val="014920"/>
                </a:solidFill>
                <a:latin typeface="+mj-lt"/>
                <a:ea typeface="Poppins Light"/>
                <a:cs typeface="Poppins Light"/>
                <a:sym typeface="Poppins Light"/>
              </a:rPr>
              <a:t>Çörəyin</a:t>
            </a:r>
            <a:r>
              <a:rPr lang="en-US" sz="2400" dirty="0">
                <a:solidFill>
                  <a:srgbClr val="01492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400" dirty="0" err="1">
                <a:solidFill>
                  <a:srgbClr val="014920"/>
                </a:solidFill>
                <a:latin typeface="+mj-lt"/>
                <a:ea typeface="Poppins Light"/>
                <a:cs typeface="Poppins Light"/>
                <a:sym typeface="Poppins Light"/>
              </a:rPr>
              <a:t>keyfiyyət</a:t>
            </a:r>
            <a:r>
              <a:rPr lang="en-US" sz="2400" dirty="0">
                <a:solidFill>
                  <a:srgbClr val="01492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400" dirty="0" err="1">
                <a:solidFill>
                  <a:srgbClr val="014920"/>
                </a:solidFill>
                <a:latin typeface="+mj-lt"/>
                <a:ea typeface="Poppins Light"/>
                <a:cs typeface="Poppins Light"/>
                <a:sym typeface="Poppins Light"/>
              </a:rPr>
              <a:t>aspektlərini</a:t>
            </a:r>
            <a:r>
              <a:rPr lang="en-US" sz="2400" dirty="0">
                <a:solidFill>
                  <a:srgbClr val="01492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400" dirty="0" err="1">
                <a:solidFill>
                  <a:srgbClr val="014920"/>
                </a:solidFill>
                <a:latin typeface="+mj-lt"/>
                <a:ea typeface="Poppins Light"/>
                <a:cs typeface="Poppins Light"/>
                <a:sym typeface="Poppins Light"/>
              </a:rPr>
              <a:t>daha</a:t>
            </a:r>
            <a:r>
              <a:rPr lang="en-US" sz="2400" dirty="0">
                <a:solidFill>
                  <a:srgbClr val="01492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400" dirty="0" err="1">
                <a:solidFill>
                  <a:srgbClr val="014920"/>
                </a:solidFill>
                <a:latin typeface="+mj-lt"/>
                <a:ea typeface="Poppins Light"/>
                <a:cs typeface="Poppins Light"/>
                <a:sym typeface="Poppins Light"/>
              </a:rPr>
              <a:t>çox</a:t>
            </a:r>
            <a:r>
              <a:rPr lang="en-US" sz="2400" dirty="0">
                <a:solidFill>
                  <a:srgbClr val="01492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400" dirty="0" err="1">
                <a:solidFill>
                  <a:srgbClr val="014920"/>
                </a:solidFill>
                <a:latin typeface="+mj-lt"/>
                <a:ea typeface="Poppins Light"/>
                <a:cs typeface="Poppins Light"/>
                <a:sym typeface="Poppins Light"/>
              </a:rPr>
              <a:t>onun</a:t>
            </a:r>
            <a:r>
              <a:rPr lang="en-US" sz="2400" dirty="0">
                <a:solidFill>
                  <a:srgbClr val="01492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400" dirty="0" err="1">
                <a:solidFill>
                  <a:srgbClr val="014920"/>
                </a:solidFill>
                <a:latin typeface="+mj-lt"/>
                <a:ea typeface="Poppins Light"/>
                <a:cs typeface="Poppins Light"/>
                <a:sym typeface="Poppins Light"/>
              </a:rPr>
              <a:t>qida</a:t>
            </a:r>
            <a:r>
              <a:rPr lang="en-US" sz="2400" dirty="0">
                <a:solidFill>
                  <a:srgbClr val="01492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400" dirty="0" err="1">
                <a:solidFill>
                  <a:srgbClr val="014920"/>
                </a:solidFill>
                <a:latin typeface="+mj-lt"/>
                <a:ea typeface="Poppins Light"/>
                <a:cs typeface="Poppins Light"/>
                <a:sym typeface="Poppins Light"/>
              </a:rPr>
              <a:t>lifi</a:t>
            </a:r>
            <a:r>
              <a:rPr lang="en-US" sz="2400" dirty="0">
                <a:solidFill>
                  <a:srgbClr val="014920"/>
                </a:solidFill>
                <a:latin typeface="+mj-lt"/>
                <a:ea typeface="Poppins Light"/>
                <a:cs typeface="Poppins Light"/>
                <a:sym typeface="Poppins Light"/>
              </a:rPr>
              <a:t>, tam </a:t>
            </a:r>
            <a:r>
              <a:rPr lang="en-US" sz="2400" dirty="0" err="1">
                <a:solidFill>
                  <a:srgbClr val="014920"/>
                </a:solidFill>
                <a:latin typeface="+mj-lt"/>
                <a:ea typeface="Poppins Light"/>
                <a:cs typeface="Poppins Light"/>
                <a:sym typeface="Poppins Light"/>
              </a:rPr>
              <a:t>taxıl</a:t>
            </a:r>
            <a:r>
              <a:rPr lang="en-US" sz="2400" dirty="0">
                <a:solidFill>
                  <a:srgbClr val="014920"/>
                </a:solidFill>
                <a:latin typeface="+mj-lt"/>
                <a:ea typeface="Poppins Light"/>
                <a:cs typeface="Poppins Light"/>
                <a:sym typeface="Poppins Light"/>
              </a:rPr>
              <a:t>, </a:t>
            </a:r>
            <a:r>
              <a:rPr lang="en-US" sz="2400" dirty="0" err="1">
                <a:solidFill>
                  <a:srgbClr val="014920"/>
                </a:solidFill>
                <a:latin typeface="+mj-lt"/>
                <a:ea typeface="Poppins Light"/>
                <a:cs typeface="Poppins Light"/>
                <a:sym typeface="Poppins Light"/>
              </a:rPr>
              <a:t>özək</a:t>
            </a:r>
            <a:r>
              <a:rPr lang="en-US" sz="2400" dirty="0">
                <a:solidFill>
                  <a:srgbClr val="01492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400" dirty="0" err="1">
                <a:solidFill>
                  <a:srgbClr val="014920"/>
                </a:solidFill>
                <a:latin typeface="+mj-lt"/>
                <a:ea typeface="Poppins Light"/>
                <a:cs typeface="Poppins Light"/>
                <a:sym typeface="Poppins Light"/>
              </a:rPr>
              <a:t>və</a:t>
            </a:r>
            <a:r>
              <a:rPr lang="en-US" sz="2400" dirty="0">
                <a:solidFill>
                  <a:srgbClr val="01492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400" dirty="0" err="1">
                <a:solidFill>
                  <a:srgbClr val="014920"/>
                </a:solidFill>
                <a:latin typeface="+mj-lt"/>
                <a:ea typeface="Poppins Light"/>
                <a:cs typeface="Poppins Light"/>
                <a:sym typeface="Poppins Light"/>
              </a:rPr>
              <a:t>əlavə</a:t>
            </a:r>
            <a:r>
              <a:rPr lang="en-US" sz="2400" dirty="0">
                <a:solidFill>
                  <a:srgbClr val="01492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400" dirty="0" err="1">
                <a:solidFill>
                  <a:srgbClr val="014920"/>
                </a:solidFill>
                <a:latin typeface="+mj-lt"/>
                <a:ea typeface="Poppins Light"/>
                <a:cs typeface="Poppins Light"/>
                <a:sym typeface="Poppins Light"/>
              </a:rPr>
              <a:t>edilmiş</a:t>
            </a:r>
            <a:r>
              <a:rPr lang="en-US" sz="2400" dirty="0">
                <a:solidFill>
                  <a:srgbClr val="01492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400" dirty="0" err="1">
                <a:solidFill>
                  <a:srgbClr val="014920"/>
                </a:solidFill>
                <a:latin typeface="+mj-lt"/>
                <a:ea typeface="Poppins Light"/>
                <a:cs typeface="Poppins Light"/>
                <a:sym typeface="Poppins Light"/>
              </a:rPr>
              <a:t>şəkər</a:t>
            </a:r>
            <a:r>
              <a:rPr lang="en-US" sz="2400" dirty="0">
                <a:solidFill>
                  <a:srgbClr val="01492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400" dirty="0" err="1">
                <a:solidFill>
                  <a:srgbClr val="014920"/>
                </a:solidFill>
                <a:latin typeface="+mj-lt"/>
                <a:ea typeface="Poppins Light"/>
                <a:cs typeface="Poppins Light"/>
                <a:sym typeface="Poppins Light"/>
              </a:rPr>
              <a:t>tərkib</a:t>
            </a:r>
            <a:r>
              <a:rPr lang="en-US" sz="2400" dirty="0">
                <a:solidFill>
                  <a:srgbClr val="01492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400" dirty="0" err="1">
                <a:solidFill>
                  <a:srgbClr val="014920"/>
                </a:solidFill>
                <a:latin typeface="+mj-lt"/>
                <a:ea typeface="Poppins Light"/>
                <a:cs typeface="Poppins Light"/>
                <a:sym typeface="Poppins Light"/>
              </a:rPr>
              <a:t>hissələri</a:t>
            </a:r>
            <a:r>
              <a:rPr lang="en-US" sz="2400" dirty="0">
                <a:solidFill>
                  <a:srgbClr val="01492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400" dirty="0" err="1">
                <a:solidFill>
                  <a:srgbClr val="014920"/>
                </a:solidFill>
                <a:latin typeface="+mj-lt"/>
                <a:ea typeface="Poppins Light"/>
                <a:cs typeface="Poppins Light"/>
                <a:sym typeface="Poppins Light"/>
              </a:rPr>
              <a:t>xarakterizə</a:t>
            </a:r>
            <a:r>
              <a:rPr lang="en-US" sz="2400" dirty="0">
                <a:solidFill>
                  <a:srgbClr val="01492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400" dirty="0" err="1">
                <a:solidFill>
                  <a:srgbClr val="014920"/>
                </a:solidFill>
                <a:latin typeface="+mj-lt"/>
                <a:ea typeface="Poppins Light"/>
                <a:cs typeface="Poppins Light"/>
                <a:sym typeface="Poppins Light"/>
              </a:rPr>
              <a:t>edir</a:t>
            </a:r>
            <a:r>
              <a:rPr lang="en-US" sz="2400" dirty="0">
                <a:solidFill>
                  <a:srgbClr val="014920"/>
                </a:solidFill>
                <a:latin typeface="+mj-lt"/>
                <a:ea typeface="Poppins Light"/>
                <a:cs typeface="Poppins Light"/>
                <a:sym typeface="Poppins Light"/>
              </a:rPr>
              <a:t>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01141" y="2102391"/>
            <a:ext cx="6254669" cy="778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40"/>
              </a:lnSpc>
              <a:spcBef>
                <a:spcPct val="0"/>
              </a:spcBef>
            </a:pPr>
            <a:r>
              <a:rPr lang="en-US" sz="4600" dirty="0">
                <a:solidFill>
                  <a:srgbClr val="FF3131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ÇÖRƏK İSTEHLAKI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8640440" cy="10287000"/>
            <a:chOff x="0" y="0"/>
            <a:chExt cx="2922815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22815" cy="3479800"/>
            </a:xfrm>
            <a:custGeom>
              <a:avLst/>
              <a:gdLst/>
              <a:ahLst/>
              <a:cxnLst/>
              <a:rect l="l" t="t" r="r" b="b"/>
              <a:pathLst>
                <a:path w="2922815" h="3479800">
                  <a:moveTo>
                    <a:pt x="0" y="0"/>
                  </a:moveTo>
                  <a:lnTo>
                    <a:pt x="2922815" y="0"/>
                  </a:lnTo>
                  <a:lnTo>
                    <a:pt x="2922815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6FA82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437492" y="3432299"/>
            <a:ext cx="9378907" cy="5826001"/>
            <a:chOff x="0" y="0"/>
            <a:chExt cx="6350000" cy="39445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3944501"/>
            </a:xfrm>
            <a:custGeom>
              <a:avLst/>
              <a:gdLst/>
              <a:ahLst/>
              <a:cxnLst/>
              <a:rect l="l" t="t" r="r" b="b"/>
              <a:pathLst>
                <a:path w="6350000" h="3944501">
                  <a:moveTo>
                    <a:pt x="5715000" y="3944501"/>
                  </a:moveTo>
                  <a:lnTo>
                    <a:pt x="635000" y="3944501"/>
                  </a:lnTo>
                  <a:cubicBezTo>
                    <a:pt x="284480" y="3944501"/>
                    <a:pt x="0" y="3767787"/>
                    <a:pt x="0" y="3550051"/>
                  </a:cubicBezTo>
                  <a:lnTo>
                    <a:pt x="0" y="394450"/>
                  </a:lnTo>
                  <a:cubicBezTo>
                    <a:pt x="0" y="176714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176714"/>
                    <a:pt x="6350000" y="394450"/>
                  </a:cubicBezTo>
                  <a:lnTo>
                    <a:pt x="6350000" y="3550051"/>
                  </a:lnTo>
                  <a:cubicBezTo>
                    <a:pt x="6350000" y="3767787"/>
                    <a:pt x="6065520" y="3944501"/>
                    <a:pt x="5715000" y="3944501"/>
                  </a:cubicBezTo>
                  <a:close/>
                </a:path>
              </a:pathLst>
            </a:custGeom>
            <a:blipFill>
              <a:blip r:embed="rId2"/>
              <a:stretch>
                <a:fillRect l="-9160" r="-9160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5296034" y="2991606"/>
            <a:ext cx="4778251" cy="4822663"/>
            <a:chOff x="0" y="0"/>
            <a:chExt cx="9794659" cy="988569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794660" cy="9885698"/>
            </a:xfrm>
            <a:custGeom>
              <a:avLst/>
              <a:gdLst/>
              <a:ahLst/>
              <a:cxnLst/>
              <a:rect l="l" t="t" r="r" b="b"/>
              <a:pathLst>
                <a:path w="9794660" h="9885698">
                  <a:moveTo>
                    <a:pt x="9670200" y="59690"/>
                  </a:moveTo>
                  <a:cubicBezTo>
                    <a:pt x="9705760" y="59690"/>
                    <a:pt x="9734969" y="88900"/>
                    <a:pt x="9734969" y="124460"/>
                  </a:cubicBezTo>
                  <a:lnTo>
                    <a:pt x="9734969" y="9761238"/>
                  </a:lnTo>
                  <a:cubicBezTo>
                    <a:pt x="9734969" y="9796798"/>
                    <a:pt x="9705760" y="9826008"/>
                    <a:pt x="9670200" y="9826008"/>
                  </a:cubicBezTo>
                  <a:lnTo>
                    <a:pt x="124460" y="9826008"/>
                  </a:lnTo>
                  <a:cubicBezTo>
                    <a:pt x="88900" y="9826008"/>
                    <a:pt x="59690" y="9796798"/>
                    <a:pt x="59690" y="9761238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9670200" y="59690"/>
                  </a:lnTo>
                  <a:moveTo>
                    <a:pt x="967020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9761238"/>
                  </a:lnTo>
                  <a:cubicBezTo>
                    <a:pt x="0" y="9829818"/>
                    <a:pt x="55880" y="9885698"/>
                    <a:pt x="124460" y="9885698"/>
                  </a:cubicBezTo>
                  <a:lnTo>
                    <a:pt x="9670200" y="9885698"/>
                  </a:lnTo>
                  <a:cubicBezTo>
                    <a:pt x="9738779" y="9885698"/>
                    <a:pt x="9794660" y="9829818"/>
                    <a:pt x="9794660" y="9761238"/>
                  </a:cubicBezTo>
                  <a:lnTo>
                    <a:pt x="9794660" y="124460"/>
                  </a:lnTo>
                  <a:cubicBezTo>
                    <a:pt x="9794660" y="55880"/>
                    <a:pt x="9738779" y="0"/>
                    <a:pt x="9670200" y="0"/>
                  </a:cubicBezTo>
                  <a:close/>
                </a:path>
              </a:pathLst>
            </a:custGeom>
            <a:solidFill>
              <a:srgbClr val="008037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10335004" y="375410"/>
            <a:ext cx="6725457" cy="2397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40"/>
              </a:lnSpc>
            </a:pPr>
            <a:r>
              <a:rPr lang="en-US" sz="4600">
                <a:solidFill>
                  <a:srgbClr val="000000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ƏT MƏHSULLARININ NORMADAN ARTIQ İSTEHLAKI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335004" y="3346574"/>
            <a:ext cx="6725457" cy="6463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23" lvl="1" indent="-302261" algn="just">
              <a:lnSpc>
                <a:spcPts val="4200"/>
              </a:lnSpc>
              <a:buFont typeface="Arial"/>
              <a:buChar char="•"/>
            </a:pPr>
            <a:r>
              <a:rPr lang="en-US" sz="2800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həddən</a:t>
            </a:r>
            <a:r>
              <a:rPr lang="en-US" sz="2800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800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artıq</a:t>
            </a:r>
            <a:r>
              <a:rPr lang="en-US" sz="2800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800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ət</a:t>
            </a:r>
            <a:r>
              <a:rPr lang="en-US" sz="2800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800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istehlakının</a:t>
            </a:r>
            <a:r>
              <a:rPr lang="en-US" sz="2800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800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yaratdığı</a:t>
            </a:r>
            <a:r>
              <a:rPr lang="en-US" sz="2800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800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fəsadları</a:t>
            </a:r>
            <a:r>
              <a:rPr lang="en-US" sz="2800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800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nəzərə</a:t>
            </a:r>
            <a:r>
              <a:rPr lang="en-US" sz="2800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800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alaraq</a:t>
            </a:r>
            <a:r>
              <a:rPr lang="en-US" sz="2800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, </a:t>
            </a:r>
            <a:r>
              <a:rPr lang="en-US" sz="2800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həftəlik</a:t>
            </a:r>
            <a:r>
              <a:rPr lang="en-US" sz="2800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800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istehlak</a:t>
            </a:r>
            <a:r>
              <a:rPr lang="en-US" sz="2800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800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edilməli</a:t>
            </a:r>
            <a:r>
              <a:rPr lang="en-US" sz="2800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800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olan</a:t>
            </a:r>
            <a:r>
              <a:rPr lang="en-US" sz="2800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ətin</a:t>
            </a:r>
            <a:r>
              <a:rPr lang="en-US" sz="2800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ümumi</a:t>
            </a:r>
            <a:r>
              <a:rPr lang="en-US" sz="2800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miqdarı</a:t>
            </a:r>
            <a:r>
              <a:rPr lang="en-US" sz="2800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800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balanslaşdırılmış</a:t>
            </a:r>
            <a:r>
              <a:rPr lang="en-US" sz="2800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800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şəkildə</a:t>
            </a:r>
            <a:r>
              <a:rPr lang="en-US" sz="2800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günlərə</a:t>
            </a:r>
            <a:r>
              <a:rPr lang="en-US" sz="2800" b="1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bölünməlidir</a:t>
            </a:r>
            <a:r>
              <a:rPr lang="en-US" sz="2800" b="1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.</a:t>
            </a:r>
          </a:p>
          <a:p>
            <a:pPr algn="just">
              <a:lnSpc>
                <a:spcPts val="4200"/>
              </a:lnSpc>
            </a:pPr>
            <a:r>
              <a:rPr lang="en-US" sz="2800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</a:p>
          <a:p>
            <a:pPr marL="604523" lvl="1" indent="-302261" algn="just">
              <a:lnSpc>
                <a:spcPts val="4200"/>
              </a:lnSpc>
              <a:buFont typeface="Arial"/>
              <a:buChar char="•"/>
            </a:pPr>
            <a:r>
              <a:rPr lang="en-US" sz="2800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daha</a:t>
            </a:r>
            <a:r>
              <a:rPr lang="en-US" sz="2800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800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çox</a:t>
            </a:r>
            <a:r>
              <a:rPr lang="en-US" sz="2800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qaynadılmış</a:t>
            </a:r>
            <a:r>
              <a:rPr lang="en-US" sz="2800" b="1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ətlərə</a:t>
            </a:r>
            <a:r>
              <a:rPr lang="en-US" sz="2800" b="1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üstünlük</a:t>
            </a:r>
            <a:r>
              <a:rPr lang="en-US" sz="2800" b="1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vermək</a:t>
            </a:r>
            <a:r>
              <a:rPr lang="en-US" sz="2800" b="1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,</a:t>
            </a:r>
            <a:r>
              <a:rPr lang="en-US" sz="2800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yatma</a:t>
            </a:r>
            <a:r>
              <a:rPr lang="az-Latn-AZ" sz="2800" dirty="0" smtClean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z</a:t>
            </a:r>
            <a:r>
              <a:rPr lang="en-US" sz="2800" dirty="0" err="1" smtClean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dan</a:t>
            </a:r>
            <a:r>
              <a:rPr lang="en-US" sz="2800" dirty="0" smtClean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800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4 </a:t>
            </a:r>
            <a:r>
              <a:rPr lang="en-US" sz="2800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saat</a:t>
            </a:r>
            <a:r>
              <a:rPr lang="en-US" sz="2800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əvvəl</a:t>
            </a:r>
            <a:r>
              <a:rPr lang="en-US" sz="2800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ət</a:t>
            </a:r>
            <a:r>
              <a:rPr lang="en-US" sz="2800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istehlak</a:t>
            </a:r>
            <a:r>
              <a:rPr lang="en-US" sz="2800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etməmək</a:t>
            </a:r>
            <a:r>
              <a:rPr lang="en-US" sz="2800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ətlə</a:t>
            </a:r>
            <a:r>
              <a:rPr lang="en-US" sz="2800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yüksək</a:t>
            </a:r>
            <a:r>
              <a:rPr lang="en-US" sz="2800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kalorili</a:t>
            </a:r>
            <a:r>
              <a:rPr lang="en-US" sz="2800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içki</a:t>
            </a:r>
            <a:r>
              <a:rPr lang="en-US" sz="2800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qəbul</a:t>
            </a:r>
            <a:r>
              <a:rPr lang="en-US" sz="2800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etməmək</a:t>
            </a:r>
            <a:r>
              <a:rPr lang="en-US" sz="2800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800" i="1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məsləhət</a:t>
            </a:r>
            <a:r>
              <a:rPr lang="en-US" sz="2800" i="1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800" i="1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görülür</a:t>
            </a:r>
            <a:r>
              <a:rPr lang="en-US" sz="2800" i="1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.</a:t>
            </a:r>
          </a:p>
          <a:p>
            <a:pPr algn="just">
              <a:lnSpc>
                <a:spcPts val="4200"/>
              </a:lnSpc>
            </a:pPr>
            <a:endParaRPr lang="en-US" sz="2800" dirty="0">
              <a:solidFill>
                <a:srgbClr val="737373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algn="just">
              <a:lnSpc>
                <a:spcPts val="4200"/>
              </a:lnSpc>
            </a:pPr>
            <a:endParaRPr lang="en-US" sz="2800" dirty="0">
              <a:solidFill>
                <a:srgbClr val="737373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65" y="-1581"/>
            <a:ext cx="5269079" cy="10288581"/>
            <a:chOff x="0" y="0"/>
            <a:chExt cx="1782380" cy="348033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82380" cy="3480335"/>
            </a:xfrm>
            <a:custGeom>
              <a:avLst/>
              <a:gdLst/>
              <a:ahLst/>
              <a:cxnLst/>
              <a:rect l="l" t="t" r="r" b="b"/>
              <a:pathLst>
                <a:path w="1782380" h="3480335">
                  <a:moveTo>
                    <a:pt x="0" y="0"/>
                  </a:moveTo>
                  <a:lnTo>
                    <a:pt x="1782380" y="0"/>
                  </a:lnTo>
                  <a:lnTo>
                    <a:pt x="1782380" y="3480335"/>
                  </a:lnTo>
                  <a:lnTo>
                    <a:pt x="0" y="3480335"/>
                  </a:lnTo>
                  <a:close/>
                </a:path>
              </a:pathLst>
            </a:custGeom>
            <a:solidFill>
              <a:srgbClr val="6FA82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784075" y="1569833"/>
            <a:ext cx="6507243" cy="6507243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2"/>
              <a:stretch>
                <a:fillRect l="-56824" r="-34258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372610" y="1028700"/>
            <a:ext cx="5454845" cy="5461319"/>
            <a:chOff x="0" y="0"/>
            <a:chExt cx="8950291" cy="896091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950292" cy="8960914"/>
            </a:xfrm>
            <a:custGeom>
              <a:avLst/>
              <a:gdLst/>
              <a:ahLst/>
              <a:cxnLst/>
              <a:rect l="l" t="t" r="r" b="b"/>
              <a:pathLst>
                <a:path w="8950292" h="8960914">
                  <a:moveTo>
                    <a:pt x="8825831" y="59690"/>
                  </a:moveTo>
                  <a:cubicBezTo>
                    <a:pt x="8861392" y="59690"/>
                    <a:pt x="8890602" y="88900"/>
                    <a:pt x="8890602" y="124460"/>
                  </a:cubicBezTo>
                  <a:lnTo>
                    <a:pt x="8890602" y="8836454"/>
                  </a:lnTo>
                  <a:cubicBezTo>
                    <a:pt x="8890602" y="8872014"/>
                    <a:pt x="8861392" y="8901223"/>
                    <a:pt x="8825831" y="8901223"/>
                  </a:cubicBezTo>
                  <a:lnTo>
                    <a:pt x="124460" y="8901223"/>
                  </a:lnTo>
                  <a:cubicBezTo>
                    <a:pt x="88900" y="8901223"/>
                    <a:pt x="59690" y="8872014"/>
                    <a:pt x="59690" y="8836454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8825831" y="59690"/>
                  </a:lnTo>
                  <a:moveTo>
                    <a:pt x="882583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8836454"/>
                  </a:lnTo>
                  <a:cubicBezTo>
                    <a:pt x="0" y="8905034"/>
                    <a:pt x="55880" y="8960914"/>
                    <a:pt x="124460" y="8960914"/>
                  </a:cubicBezTo>
                  <a:lnTo>
                    <a:pt x="8825832" y="8960914"/>
                  </a:lnTo>
                  <a:cubicBezTo>
                    <a:pt x="8894411" y="8960914"/>
                    <a:pt x="8950292" y="8905034"/>
                    <a:pt x="8950292" y="8836454"/>
                  </a:cubicBezTo>
                  <a:lnTo>
                    <a:pt x="8950292" y="124460"/>
                  </a:lnTo>
                  <a:cubicBezTo>
                    <a:pt x="8950292" y="55880"/>
                    <a:pt x="8894411" y="0"/>
                    <a:pt x="8825831" y="0"/>
                  </a:cubicBezTo>
                  <a:close/>
                </a:path>
              </a:pathLst>
            </a:custGeom>
            <a:solidFill>
              <a:srgbClr val="008037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10695078" y="791323"/>
            <a:ext cx="5385080" cy="778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40"/>
              </a:lnSpc>
            </a:pPr>
            <a:r>
              <a:rPr lang="en-US" sz="4600">
                <a:solidFill>
                  <a:srgbClr val="000000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ŞAM YEMƏYİ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762660" y="2545080"/>
            <a:ext cx="9315059" cy="6713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00"/>
              </a:lnSpc>
            </a:pPr>
            <a:r>
              <a:rPr lang="en-US" sz="3200" dirty="0">
                <a:solidFill>
                  <a:srgbClr val="FF3131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</a:p>
          <a:p>
            <a:pPr algn="l">
              <a:lnSpc>
                <a:spcPts val="4800"/>
              </a:lnSpc>
            </a:pPr>
            <a:r>
              <a:rPr lang="en-US" sz="3200" dirty="0" err="1">
                <a:latin typeface="+mj-lt"/>
                <a:ea typeface="Poppins Light"/>
                <a:cs typeface="Poppins Light"/>
                <a:sym typeface="Poppins Light"/>
              </a:rPr>
              <a:t>normadan</a:t>
            </a:r>
            <a:r>
              <a:rPr lang="en-US" sz="3200" dirty="0"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3200" dirty="0" err="1">
                <a:latin typeface="+mj-lt"/>
                <a:ea typeface="Poppins Light"/>
                <a:cs typeface="Poppins Light"/>
                <a:sym typeface="Poppins Light"/>
              </a:rPr>
              <a:t>artıq</a:t>
            </a:r>
            <a:r>
              <a:rPr lang="en-US" sz="3200" dirty="0">
                <a:latin typeface="+mj-lt"/>
                <a:ea typeface="Poppins Light"/>
                <a:cs typeface="Poppins Light"/>
                <a:sym typeface="Poppins Light"/>
              </a:rPr>
              <a:t> dessert </a:t>
            </a:r>
            <a:r>
              <a:rPr lang="en-US" sz="3200" dirty="0" err="1">
                <a:latin typeface="+mj-lt"/>
                <a:ea typeface="Poppins Light"/>
                <a:cs typeface="Poppins Light"/>
                <a:sym typeface="Poppins Light"/>
              </a:rPr>
              <a:t>istehlakı</a:t>
            </a:r>
            <a:r>
              <a:rPr lang="en-US" sz="3200" dirty="0"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3200" dirty="0" err="1">
                <a:latin typeface="+mj-lt"/>
                <a:ea typeface="Poppins Light"/>
                <a:cs typeface="Poppins Light"/>
                <a:sym typeface="Poppins Light"/>
              </a:rPr>
              <a:t>sağlamlıqla</a:t>
            </a:r>
            <a:r>
              <a:rPr lang="en-US" sz="3200" dirty="0">
                <a:latin typeface="+mj-lt"/>
                <a:ea typeface="Poppins Light"/>
                <a:cs typeface="Poppins Light"/>
                <a:sym typeface="Poppins Light"/>
              </a:rPr>
              <a:t>  </a:t>
            </a:r>
            <a:r>
              <a:rPr lang="en-US" sz="3200" dirty="0" err="1">
                <a:latin typeface="+mj-lt"/>
                <a:ea typeface="Poppins Light"/>
                <a:cs typeface="Poppins Light"/>
                <a:sym typeface="Poppins Light"/>
              </a:rPr>
              <a:t>əlaqəli</a:t>
            </a:r>
            <a:r>
              <a:rPr lang="en-US" sz="3200" dirty="0"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3200" dirty="0" err="1">
                <a:latin typeface="+mj-lt"/>
                <a:ea typeface="Poppins Light"/>
                <a:cs typeface="Poppins Light"/>
                <a:sym typeface="Poppins Light"/>
              </a:rPr>
              <a:t>aşağıdakı</a:t>
            </a:r>
            <a:r>
              <a:rPr lang="en-US" sz="3200" dirty="0"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3200" dirty="0" err="1">
                <a:latin typeface="+mj-lt"/>
                <a:ea typeface="Poppins Light"/>
                <a:cs typeface="Poppins Light"/>
                <a:sym typeface="Poppins Light"/>
              </a:rPr>
              <a:t>risklərə</a:t>
            </a:r>
            <a:r>
              <a:rPr lang="en-US" sz="3200" dirty="0"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3200" dirty="0" err="1">
                <a:latin typeface="+mj-lt"/>
                <a:ea typeface="Poppins Light"/>
                <a:cs typeface="Poppins Light"/>
                <a:sym typeface="Poppins Light"/>
              </a:rPr>
              <a:t>səbəb</a:t>
            </a:r>
            <a:r>
              <a:rPr lang="en-US" sz="3200" dirty="0"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3200" dirty="0" err="1">
                <a:latin typeface="+mj-lt"/>
                <a:ea typeface="Poppins Light"/>
                <a:cs typeface="Poppins Light"/>
                <a:sym typeface="Poppins Light"/>
              </a:rPr>
              <a:t>olur</a:t>
            </a:r>
            <a:r>
              <a:rPr lang="en-US" sz="3200" dirty="0">
                <a:latin typeface="+mj-lt"/>
                <a:ea typeface="Poppins Light"/>
                <a:cs typeface="Poppins Light"/>
                <a:sym typeface="Poppins Light"/>
              </a:rPr>
              <a:t>:</a:t>
            </a:r>
          </a:p>
          <a:p>
            <a:pPr algn="l">
              <a:lnSpc>
                <a:spcPts val="4800"/>
              </a:lnSpc>
            </a:pPr>
            <a:endParaRPr lang="en-US" sz="3200" dirty="0">
              <a:solidFill>
                <a:srgbClr val="FF313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690881" lvl="1" indent="-345440" algn="l">
              <a:lnSpc>
                <a:spcPts val="4800"/>
              </a:lnSpc>
              <a:buFont typeface="Arial"/>
              <a:buChar char="•"/>
            </a:pPr>
            <a:r>
              <a:rPr lang="en-US" sz="3200" b="1" i="1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piylənmə</a:t>
            </a:r>
            <a:endParaRPr lang="en-US" sz="3200" b="1" i="1" dirty="0">
              <a:solidFill>
                <a:srgbClr val="C00000"/>
              </a:solidFill>
              <a:latin typeface="+mj-lt"/>
              <a:ea typeface="Poppins Light"/>
              <a:cs typeface="Poppins Light"/>
              <a:sym typeface="Poppins Light"/>
            </a:endParaRPr>
          </a:p>
          <a:p>
            <a:pPr marL="690881" lvl="1" indent="-345440" algn="l">
              <a:lnSpc>
                <a:spcPts val="4800"/>
              </a:lnSpc>
              <a:buFont typeface="Arial"/>
              <a:buChar char="•"/>
            </a:pPr>
            <a:r>
              <a:rPr lang="en-US" sz="3200" b="1" i="1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şəkərli</a:t>
            </a:r>
            <a:r>
              <a:rPr lang="en-US" sz="3200" b="1" i="1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diabet</a:t>
            </a:r>
            <a:endParaRPr lang="en-US" sz="3200" b="1" i="1" dirty="0">
              <a:solidFill>
                <a:srgbClr val="C00000"/>
              </a:solidFill>
              <a:latin typeface="+mj-lt"/>
              <a:ea typeface="Poppins Light"/>
              <a:cs typeface="Poppins Light"/>
              <a:sym typeface="Poppins Light"/>
            </a:endParaRPr>
          </a:p>
          <a:p>
            <a:pPr marL="690881" lvl="1" indent="-345440" algn="l">
              <a:lnSpc>
                <a:spcPts val="4800"/>
              </a:lnSpc>
              <a:buFont typeface="Arial"/>
              <a:buChar char="•"/>
            </a:pPr>
            <a:r>
              <a:rPr lang="en-US" sz="3200" b="1" i="1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diş</a:t>
            </a:r>
            <a:r>
              <a:rPr lang="en-US" sz="3200" b="1" i="1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çürüməsi</a:t>
            </a:r>
            <a:endParaRPr lang="en-US" sz="3200" b="1" i="1" dirty="0">
              <a:solidFill>
                <a:srgbClr val="C00000"/>
              </a:solidFill>
              <a:latin typeface="+mj-lt"/>
              <a:ea typeface="Poppins Light"/>
              <a:cs typeface="Poppins Light"/>
              <a:sym typeface="Poppins Light"/>
            </a:endParaRPr>
          </a:p>
          <a:p>
            <a:pPr marL="690881" lvl="1" indent="-345440" algn="l">
              <a:lnSpc>
                <a:spcPts val="4800"/>
              </a:lnSpc>
              <a:buFont typeface="Arial"/>
              <a:buChar char="•"/>
            </a:pPr>
            <a:r>
              <a:rPr lang="en-US" sz="3200" b="1" i="1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iltihab</a:t>
            </a:r>
            <a:endParaRPr lang="en-US" sz="3200" b="1" i="1" dirty="0">
              <a:solidFill>
                <a:srgbClr val="C00000"/>
              </a:solidFill>
              <a:latin typeface="+mj-lt"/>
              <a:ea typeface="Poppins Light"/>
              <a:cs typeface="Poppins Light"/>
              <a:sym typeface="Poppins Light"/>
            </a:endParaRPr>
          </a:p>
          <a:p>
            <a:pPr marL="690881" lvl="1" indent="-345440" algn="l">
              <a:lnSpc>
                <a:spcPts val="4800"/>
              </a:lnSpc>
              <a:buFont typeface="Arial"/>
              <a:buChar char="•"/>
            </a:pPr>
            <a:r>
              <a:rPr lang="en-US" sz="3200" b="1" i="1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həzm</a:t>
            </a:r>
            <a:r>
              <a:rPr lang="en-US" sz="3200" b="1" i="1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problemləri</a:t>
            </a:r>
            <a:endParaRPr lang="en-US" sz="3200" b="1" i="1" dirty="0">
              <a:solidFill>
                <a:srgbClr val="C00000"/>
              </a:solidFill>
              <a:latin typeface="+mj-lt"/>
              <a:ea typeface="Poppins Light"/>
              <a:cs typeface="Poppins Light"/>
              <a:sym typeface="Poppins Light"/>
            </a:endParaRPr>
          </a:p>
          <a:p>
            <a:pPr marL="690881" lvl="1" indent="-345440" algn="l">
              <a:lnSpc>
                <a:spcPts val="4800"/>
              </a:lnSpc>
              <a:buFont typeface="Arial"/>
              <a:buChar char="•"/>
            </a:pPr>
            <a:r>
              <a:rPr lang="en-US" sz="3200" b="1" i="1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asılılıq</a:t>
            </a:r>
            <a:endParaRPr lang="en-US" sz="3200" b="1" i="1" dirty="0">
              <a:solidFill>
                <a:srgbClr val="C00000"/>
              </a:solidFill>
              <a:latin typeface="+mj-lt"/>
              <a:ea typeface="Poppins Light"/>
              <a:cs typeface="Poppins Light"/>
              <a:sym typeface="Poppins Light"/>
            </a:endParaRPr>
          </a:p>
          <a:p>
            <a:pPr algn="l">
              <a:lnSpc>
                <a:spcPts val="5099"/>
              </a:lnSpc>
            </a:pPr>
            <a:endParaRPr lang="en-US" sz="3200" dirty="0">
              <a:solidFill>
                <a:srgbClr val="737373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0695078" y="1665546"/>
            <a:ext cx="6564222" cy="778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40"/>
              </a:lnSpc>
              <a:spcBef>
                <a:spcPct val="0"/>
              </a:spcBef>
            </a:pPr>
            <a:r>
              <a:rPr lang="en-US" sz="4600">
                <a:solidFill>
                  <a:srgbClr val="FF3131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DESSERT İSTEHLAKI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675530" y="0"/>
            <a:ext cx="4682008" cy="10287000"/>
            <a:chOff x="0" y="0"/>
            <a:chExt cx="1583790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83790" cy="3479800"/>
            </a:xfrm>
            <a:custGeom>
              <a:avLst/>
              <a:gdLst/>
              <a:ahLst/>
              <a:cxnLst/>
              <a:rect l="l" t="t" r="r" b="b"/>
              <a:pathLst>
                <a:path w="1583790" h="3479800">
                  <a:moveTo>
                    <a:pt x="0" y="0"/>
                  </a:moveTo>
                  <a:lnTo>
                    <a:pt x="1583790" y="0"/>
                  </a:lnTo>
                  <a:lnTo>
                    <a:pt x="1583790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6FA82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9133091" y="920512"/>
            <a:ext cx="8448528" cy="8448528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2"/>
              <a:stretch>
                <a:fillRect l="-3968" r="-3968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9679646" y="1854473"/>
            <a:ext cx="7280169" cy="7184405"/>
            <a:chOff x="0" y="0"/>
            <a:chExt cx="16053518" cy="1584234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6053518" cy="15842349"/>
            </a:xfrm>
            <a:custGeom>
              <a:avLst/>
              <a:gdLst/>
              <a:ahLst/>
              <a:cxnLst/>
              <a:rect l="l" t="t" r="r" b="b"/>
              <a:pathLst>
                <a:path w="16053518" h="15842349">
                  <a:moveTo>
                    <a:pt x="15929057" y="59690"/>
                  </a:moveTo>
                  <a:cubicBezTo>
                    <a:pt x="15964618" y="59690"/>
                    <a:pt x="15993828" y="88900"/>
                    <a:pt x="15993828" y="124460"/>
                  </a:cubicBezTo>
                  <a:lnTo>
                    <a:pt x="15993828" y="15717890"/>
                  </a:lnTo>
                  <a:cubicBezTo>
                    <a:pt x="15993828" y="15753449"/>
                    <a:pt x="15964618" y="15782660"/>
                    <a:pt x="15929057" y="15782660"/>
                  </a:cubicBezTo>
                  <a:lnTo>
                    <a:pt x="124460" y="15782660"/>
                  </a:lnTo>
                  <a:cubicBezTo>
                    <a:pt x="88900" y="15782660"/>
                    <a:pt x="59690" y="15753449"/>
                    <a:pt x="59690" y="15717890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5929057" y="59690"/>
                  </a:lnTo>
                  <a:moveTo>
                    <a:pt x="15929057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5717890"/>
                  </a:lnTo>
                  <a:cubicBezTo>
                    <a:pt x="0" y="15786469"/>
                    <a:pt x="55880" y="15842349"/>
                    <a:pt x="124460" y="15842349"/>
                  </a:cubicBezTo>
                  <a:lnTo>
                    <a:pt x="15929057" y="15842349"/>
                  </a:lnTo>
                  <a:cubicBezTo>
                    <a:pt x="15997637" y="15842349"/>
                    <a:pt x="16053518" y="15786469"/>
                    <a:pt x="16053518" y="15717890"/>
                  </a:cubicBezTo>
                  <a:lnTo>
                    <a:pt x="16053518" y="124460"/>
                  </a:lnTo>
                  <a:cubicBezTo>
                    <a:pt x="16053518" y="55880"/>
                    <a:pt x="15997637" y="0"/>
                    <a:pt x="15929057" y="0"/>
                  </a:cubicBezTo>
                  <a:close/>
                </a:path>
              </a:pathLst>
            </a:custGeom>
            <a:solidFill>
              <a:srgbClr val="008037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817072" y="2716550"/>
            <a:ext cx="8527648" cy="5847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50"/>
              </a:lnSpc>
            </a:pPr>
            <a:endParaRPr dirty="0">
              <a:latin typeface="+mj-lt"/>
            </a:endParaRPr>
          </a:p>
          <a:p>
            <a:pPr marL="539754" lvl="1" indent="-269877" algn="just">
              <a:lnSpc>
                <a:spcPts val="3750"/>
              </a:lnSpc>
              <a:buFont typeface="Arial"/>
              <a:buChar char="•"/>
            </a:pPr>
            <a:r>
              <a:rPr lang="en-US" sz="2500" dirty="0" err="1">
                <a:solidFill>
                  <a:srgbClr val="000000"/>
                </a:solidFill>
                <a:latin typeface="+mj-lt"/>
                <a:ea typeface="Poppins Light"/>
                <a:cs typeface="Poppins Light"/>
                <a:sym typeface="Poppins Light"/>
              </a:rPr>
              <a:t>Meyvələrin</a:t>
            </a:r>
            <a:r>
              <a:rPr lang="en-US" sz="2500" dirty="0">
                <a:solidFill>
                  <a:srgbClr val="0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+mj-lt"/>
                <a:ea typeface="Poppins Light"/>
                <a:cs typeface="Poppins Light"/>
                <a:sym typeface="Poppins Light"/>
              </a:rPr>
              <a:t>həddindən</a:t>
            </a:r>
            <a:r>
              <a:rPr lang="en-US" sz="2500" dirty="0">
                <a:solidFill>
                  <a:srgbClr val="0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+mj-lt"/>
                <a:ea typeface="Poppins Light"/>
                <a:cs typeface="Poppins Light"/>
                <a:sym typeface="Poppins Light"/>
              </a:rPr>
              <a:t>artıq</a:t>
            </a:r>
            <a:r>
              <a:rPr lang="en-US" sz="2500" dirty="0">
                <a:solidFill>
                  <a:srgbClr val="0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+mj-lt"/>
                <a:ea typeface="Poppins Light"/>
                <a:cs typeface="Poppins Light"/>
                <a:sym typeface="Poppins Light"/>
              </a:rPr>
              <a:t>istehlakı</a:t>
            </a:r>
            <a:r>
              <a:rPr lang="en-US" sz="2500" dirty="0">
                <a:solidFill>
                  <a:srgbClr val="0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ishala</a:t>
            </a:r>
            <a:r>
              <a:rPr lang="en-US" sz="2500" b="1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, </a:t>
            </a:r>
            <a:r>
              <a:rPr lang="en-US" sz="2500" b="1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köpə</a:t>
            </a:r>
            <a:r>
              <a:rPr lang="en-US" sz="2500" b="1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, </a:t>
            </a:r>
            <a:r>
              <a:rPr lang="en-US" sz="2500" b="1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qarın</a:t>
            </a:r>
            <a:r>
              <a:rPr lang="en-US" sz="2500" b="1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ağrılarına</a:t>
            </a:r>
            <a:r>
              <a:rPr lang="en-US" sz="2500" b="1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və</a:t>
            </a:r>
            <a:r>
              <a:rPr lang="en-US" sz="2500" b="1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 s. </a:t>
            </a:r>
            <a:r>
              <a:rPr lang="en-US" sz="2500" b="1" dirty="0" err="1" smtClean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kim</a:t>
            </a:r>
            <a:r>
              <a:rPr lang="az-Latn-AZ" sz="2500" b="1" dirty="0" smtClean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i problemlərə </a:t>
            </a:r>
            <a:r>
              <a:rPr lang="en-US" sz="2500" dirty="0" err="1" smtClean="0">
                <a:solidFill>
                  <a:srgbClr val="000000"/>
                </a:solidFill>
                <a:latin typeface="+mj-lt"/>
                <a:ea typeface="Poppins Light"/>
                <a:cs typeface="Poppins Light"/>
                <a:sym typeface="Poppins Light"/>
              </a:rPr>
              <a:t>səbəb</a:t>
            </a:r>
            <a:r>
              <a:rPr lang="en-US" sz="2500" dirty="0" smtClean="0">
                <a:solidFill>
                  <a:srgbClr val="0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+mj-lt"/>
                <a:ea typeface="Poppins Light"/>
                <a:cs typeface="Poppins Light"/>
                <a:sym typeface="Poppins Light"/>
              </a:rPr>
              <a:t>ola</a:t>
            </a:r>
            <a:r>
              <a:rPr lang="en-US" sz="2500" dirty="0">
                <a:solidFill>
                  <a:srgbClr val="0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+mj-lt"/>
                <a:ea typeface="Poppins Light"/>
                <a:cs typeface="Poppins Light"/>
                <a:sym typeface="Poppins Light"/>
              </a:rPr>
              <a:t>bilər</a:t>
            </a:r>
            <a:r>
              <a:rPr lang="en-US" sz="2500" dirty="0">
                <a:solidFill>
                  <a:srgbClr val="000000"/>
                </a:solidFill>
                <a:latin typeface="+mj-lt"/>
                <a:ea typeface="Poppins Light"/>
                <a:cs typeface="Poppins Light"/>
                <a:sym typeface="Poppins Light"/>
              </a:rPr>
              <a:t>. </a:t>
            </a:r>
          </a:p>
          <a:p>
            <a:pPr algn="just">
              <a:lnSpc>
                <a:spcPts val="3750"/>
              </a:lnSpc>
            </a:pPr>
            <a:endParaRPr lang="en-US" sz="2500" dirty="0">
              <a:solidFill>
                <a:srgbClr val="000000"/>
              </a:solidFill>
              <a:latin typeface="+mj-lt"/>
              <a:ea typeface="Poppins Light"/>
              <a:cs typeface="Poppins Light"/>
              <a:sym typeface="Poppins Light"/>
            </a:endParaRPr>
          </a:p>
          <a:p>
            <a:pPr marL="539754" lvl="1" indent="-269877" algn="just">
              <a:lnSpc>
                <a:spcPts val="3750"/>
              </a:lnSpc>
              <a:buFont typeface="Arial"/>
              <a:buChar char="•"/>
            </a:pPr>
            <a:r>
              <a:rPr lang="az-Latn-AZ" sz="2500" dirty="0" smtClean="0">
                <a:solidFill>
                  <a:srgbClr val="000000"/>
                </a:solidFill>
                <a:latin typeface="+mj-lt"/>
                <a:ea typeface="Poppins Light"/>
                <a:cs typeface="Poppins Light"/>
                <a:sym typeface="Poppins Light"/>
              </a:rPr>
              <a:t>Y</a:t>
            </a:r>
            <a:r>
              <a:rPr lang="en-US" sz="2500" dirty="0" err="1" smtClean="0">
                <a:solidFill>
                  <a:srgbClr val="000000"/>
                </a:solidFill>
                <a:latin typeface="+mj-lt"/>
                <a:ea typeface="Poppins Light"/>
                <a:cs typeface="Poppins Light"/>
                <a:sym typeface="Poppins Light"/>
              </a:rPr>
              <a:t>emək</a:t>
            </a:r>
            <a:r>
              <a:rPr lang="en-US" sz="2500" dirty="0" smtClean="0">
                <a:solidFill>
                  <a:srgbClr val="0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+mj-lt"/>
                <a:ea typeface="Poppins Light"/>
                <a:cs typeface="Poppins Light"/>
                <a:sym typeface="Poppins Light"/>
              </a:rPr>
              <a:t>zamanı</a:t>
            </a:r>
            <a:r>
              <a:rPr lang="en-US" sz="2500" dirty="0">
                <a:solidFill>
                  <a:srgbClr val="0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+mj-lt"/>
                <a:ea typeface="Poppins Light"/>
                <a:cs typeface="Poppins Light"/>
                <a:sym typeface="Poppins Light"/>
              </a:rPr>
              <a:t>və</a:t>
            </a:r>
            <a:r>
              <a:rPr lang="en-US" sz="2500" dirty="0">
                <a:solidFill>
                  <a:srgbClr val="0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+mj-lt"/>
                <a:ea typeface="Poppins Light"/>
                <a:cs typeface="Poppins Light"/>
                <a:sym typeface="Poppins Light"/>
              </a:rPr>
              <a:t>ya</a:t>
            </a:r>
            <a:r>
              <a:rPr lang="en-US" sz="2500" dirty="0">
                <a:solidFill>
                  <a:srgbClr val="0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+mj-lt"/>
                <a:ea typeface="Poppins Light"/>
                <a:cs typeface="Poppins Light"/>
                <a:sym typeface="Poppins Light"/>
              </a:rPr>
              <a:t>yeməkdən</a:t>
            </a:r>
            <a:r>
              <a:rPr lang="en-US" sz="2500" dirty="0">
                <a:solidFill>
                  <a:srgbClr val="0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+mj-lt"/>
                <a:ea typeface="Poppins Light"/>
                <a:cs typeface="Poppins Light"/>
                <a:sym typeface="Poppins Light"/>
              </a:rPr>
              <a:t>sonra</a:t>
            </a:r>
            <a:r>
              <a:rPr lang="en-US" sz="2500" dirty="0">
                <a:solidFill>
                  <a:srgbClr val="000000"/>
                </a:solidFill>
                <a:latin typeface="+mj-lt"/>
                <a:ea typeface="Poppins Light"/>
                <a:cs typeface="Poppins Light"/>
                <a:sym typeface="Poppins Light"/>
              </a:rPr>
              <a:t> 2 </a:t>
            </a:r>
            <a:r>
              <a:rPr lang="en-US" sz="2500" dirty="0" err="1">
                <a:solidFill>
                  <a:srgbClr val="000000"/>
                </a:solidFill>
                <a:latin typeface="+mj-lt"/>
                <a:ea typeface="Poppins Light"/>
                <a:cs typeface="Poppins Light"/>
                <a:sym typeface="Poppins Light"/>
              </a:rPr>
              <a:t>saat</a:t>
            </a:r>
            <a:r>
              <a:rPr lang="en-US" sz="2500" dirty="0">
                <a:solidFill>
                  <a:srgbClr val="0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+mj-lt"/>
                <a:ea typeface="Poppins Light"/>
                <a:cs typeface="Poppins Light"/>
                <a:sym typeface="Poppins Light"/>
              </a:rPr>
              <a:t>ərzində</a:t>
            </a:r>
            <a:r>
              <a:rPr lang="en-US" sz="2500" dirty="0">
                <a:solidFill>
                  <a:srgbClr val="0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+mj-lt"/>
                <a:ea typeface="Poppins Light"/>
                <a:cs typeface="Poppins Light"/>
                <a:sym typeface="Poppins Light"/>
              </a:rPr>
              <a:t>meyvə</a:t>
            </a:r>
            <a:r>
              <a:rPr lang="en-US" sz="2500" dirty="0">
                <a:solidFill>
                  <a:srgbClr val="0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+mj-lt"/>
                <a:ea typeface="Poppins Light"/>
                <a:cs typeface="Poppins Light"/>
                <a:sym typeface="Poppins Light"/>
              </a:rPr>
              <a:t>istehlak</a:t>
            </a:r>
            <a:r>
              <a:rPr lang="en-US" sz="2500" dirty="0">
                <a:solidFill>
                  <a:srgbClr val="0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+mj-lt"/>
                <a:ea typeface="Poppins Light"/>
                <a:cs typeface="Poppins Light"/>
                <a:sym typeface="Poppins Light"/>
              </a:rPr>
              <a:t>edildikdə</a:t>
            </a:r>
            <a:r>
              <a:rPr lang="en-US" sz="2500" dirty="0">
                <a:solidFill>
                  <a:srgbClr val="0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mədədə</a:t>
            </a:r>
            <a:r>
              <a:rPr lang="en-US" sz="2500" b="1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turşu</a:t>
            </a:r>
            <a:r>
              <a:rPr lang="en-US" sz="2500" b="1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və</a:t>
            </a:r>
            <a:r>
              <a:rPr lang="en-US" sz="2500" b="1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qaz</a:t>
            </a:r>
            <a:r>
              <a:rPr lang="en-US" sz="2500" b="1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əmələ</a:t>
            </a:r>
            <a:r>
              <a:rPr lang="en-US" sz="2500" b="1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gəldiyindən</a:t>
            </a:r>
            <a:r>
              <a:rPr lang="en-US" sz="2500" b="1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yeməklə</a:t>
            </a:r>
            <a:r>
              <a:rPr lang="en-US" sz="2500" b="1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birlikdə</a:t>
            </a:r>
            <a:r>
              <a:rPr lang="en-US" sz="2500" b="1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meyvələrin</a:t>
            </a:r>
            <a:r>
              <a:rPr lang="en-US" sz="2500" b="1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yeyilməsi</a:t>
            </a:r>
            <a:r>
              <a:rPr lang="en-US" sz="2500" b="1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tövsiyə</a:t>
            </a:r>
            <a:r>
              <a:rPr lang="en-US" sz="2500" b="1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olunmur</a:t>
            </a:r>
            <a:r>
              <a:rPr lang="en-US" sz="2500" b="1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. </a:t>
            </a:r>
          </a:p>
          <a:p>
            <a:pPr algn="just">
              <a:lnSpc>
                <a:spcPts val="3750"/>
              </a:lnSpc>
            </a:pPr>
            <a:endParaRPr lang="en-US" sz="2500" dirty="0">
              <a:solidFill>
                <a:srgbClr val="000000"/>
              </a:solidFill>
              <a:latin typeface="+mj-lt"/>
              <a:ea typeface="Poppins Light"/>
              <a:cs typeface="Poppins Light"/>
              <a:sym typeface="Poppins Light"/>
            </a:endParaRPr>
          </a:p>
          <a:p>
            <a:pPr marL="269877" lvl="1" algn="just">
              <a:lnSpc>
                <a:spcPts val="3750"/>
              </a:lnSpc>
            </a:pPr>
            <a:r>
              <a:rPr lang="en-US" sz="2500" i="1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Çünki</a:t>
            </a:r>
            <a:r>
              <a:rPr lang="en-US" sz="2500" i="1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500" i="1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meyvələr</a:t>
            </a:r>
            <a:r>
              <a:rPr lang="en-US" sz="2500" i="1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500" i="1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çox</a:t>
            </a:r>
            <a:r>
              <a:rPr lang="en-US" sz="2500" i="1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500" i="1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sürətlə</a:t>
            </a:r>
            <a:r>
              <a:rPr lang="en-US" sz="2500" i="1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500" i="1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həzm</a:t>
            </a:r>
            <a:r>
              <a:rPr lang="en-US" sz="2500" i="1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500" i="1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olunur</a:t>
            </a:r>
            <a:r>
              <a:rPr lang="en-US" sz="2500" i="1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500" i="1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və</a:t>
            </a:r>
            <a:r>
              <a:rPr lang="en-US" sz="2500" i="1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500" i="1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bu</a:t>
            </a:r>
            <a:r>
              <a:rPr lang="en-US" sz="2500" i="1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500" i="1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baxımdan</a:t>
            </a:r>
            <a:r>
              <a:rPr lang="en-US" sz="2500" i="1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 da </a:t>
            </a:r>
            <a:r>
              <a:rPr lang="en-US" sz="2500" i="1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meyvələr</a:t>
            </a:r>
            <a:r>
              <a:rPr lang="en-US" sz="2500" i="1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500" i="1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digər</a:t>
            </a:r>
            <a:r>
              <a:rPr lang="en-US" sz="2500" i="1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500" i="1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qidalarla</a:t>
            </a:r>
            <a:r>
              <a:rPr lang="en-US" sz="2500" i="1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500" i="1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birlikdə</a:t>
            </a:r>
            <a:r>
              <a:rPr lang="en-US" sz="2500" i="1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500" i="1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istehlak</a:t>
            </a:r>
            <a:r>
              <a:rPr lang="en-US" sz="2500" i="1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500" i="1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edildikdə</a:t>
            </a:r>
            <a:r>
              <a:rPr lang="en-US" sz="2500" i="1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500" i="1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həzm</a:t>
            </a:r>
            <a:r>
              <a:rPr lang="en-US" sz="2500" i="1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500" i="1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problemlərinə</a:t>
            </a:r>
            <a:r>
              <a:rPr lang="en-US" sz="2500" i="1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500" i="1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səbəb</a:t>
            </a:r>
            <a:r>
              <a:rPr lang="en-US" sz="2500" i="1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500" i="1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ola</a:t>
            </a:r>
            <a:r>
              <a:rPr lang="en-US" sz="2500" i="1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500" i="1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bilər</a:t>
            </a:r>
            <a:r>
              <a:rPr lang="en-US" sz="2500" i="1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.</a:t>
            </a:r>
          </a:p>
          <a:p>
            <a:pPr algn="just">
              <a:lnSpc>
                <a:spcPts val="3750"/>
              </a:lnSpc>
            </a:pPr>
            <a:endParaRPr lang="en-US" sz="2500" dirty="0">
              <a:solidFill>
                <a:srgbClr val="000000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028700" y="834787"/>
            <a:ext cx="8104391" cy="2397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40"/>
              </a:lnSpc>
            </a:pPr>
            <a:r>
              <a:rPr lang="en-US" sz="4600">
                <a:solidFill>
                  <a:srgbClr val="008037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AXŞAM MEYVƏ YEYƏ BİLƏRİKMİ?</a:t>
            </a:r>
          </a:p>
          <a:p>
            <a:pPr algn="l">
              <a:lnSpc>
                <a:spcPts val="6440"/>
              </a:lnSpc>
              <a:spcBef>
                <a:spcPct val="0"/>
              </a:spcBef>
            </a:pPr>
            <a:endParaRPr lang="en-US" sz="4600">
              <a:solidFill>
                <a:srgbClr val="008037"/>
              </a:solidFill>
              <a:latin typeface="Montserrat Ultra-Bold"/>
              <a:ea typeface="Montserrat Ultra-Bold"/>
              <a:cs typeface="Montserrat Ultra-Bold"/>
              <a:sym typeface="Montserrat Ultra-Bol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428430" y="0"/>
            <a:ext cx="5859570" cy="10287000"/>
            <a:chOff x="0" y="0"/>
            <a:chExt cx="1982126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82126" cy="3479800"/>
            </a:xfrm>
            <a:custGeom>
              <a:avLst/>
              <a:gdLst/>
              <a:ahLst/>
              <a:cxnLst/>
              <a:rect l="l" t="t" r="r" b="b"/>
              <a:pathLst>
                <a:path w="1982126" h="3479800">
                  <a:moveTo>
                    <a:pt x="0" y="0"/>
                  </a:moveTo>
                  <a:lnTo>
                    <a:pt x="1982126" y="0"/>
                  </a:lnTo>
                  <a:lnTo>
                    <a:pt x="1982126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6FA82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1999722" y="187482"/>
            <a:ext cx="4956018" cy="4956018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2"/>
              <a:stretch>
                <a:fillRect l="-5233" r="-73174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13304017" y="1646832"/>
            <a:ext cx="4447172" cy="7851313"/>
            <a:chOff x="0" y="0"/>
            <a:chExt cx="5444142" cy="961142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444143" cy="9611427"/>
            </a:xfrm>
            <a:custGeom>
              <a:avLst/>
              <a:gdLst/>
              <a:ahLst/>
              <a:cxnLst/>
              <a:rect l="l" t="t" r="r" b="b"/>
              <a:pathLst>
                <a:path w="5444143" h="9611427">
                  <a:moveTo>
                    <a:pt x="5319682" y="59690"/>
                  </a:moveTo>
                  <a:cubicBezTo>
                    <a:pt x="5355242" y="59690"/>
                    <a:pt x="5384452" y="88900"/>
                    <a:pt x="5384452" y="124460"/>
                  </a:cubicBezTo>
                  <a:lnTo>
                    <a:pt x="5384452" y="9486967"/>
                  </a:lnTo>
                  <a:cubicBezTo>
                    <a:pt x="5384452" y="9522527"/>
                    <a:pt x="5355242" y="9551736"/>
                    <a:pt x="5319682" y="9551736"/>
                  </a:cubicBezTo>
                  <a:lnTo>
                    <a:pt x="124460" y="9551736"/>
                  </a:lnTo>
                  <a:cubicBezTo>
                    <a:pt x="88900" y="9551736"/>
                    <a:pt x="59690" y="9522527"/>
                    <a:pt x="59690" y="9486967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319682" y="59690"/>
                  </a:lnTo>
                  <a:moveTo>
                    <a:pt x="5319682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9486967"/>
                  </a:lnTo>
                  <a:cubicBezTo>
                    <a:pt x="0" y="9555547"/>
                    <a:pt x="55880" y="9611427"/>
                    <a:pt x="124460" y="9611427"/>
                  </a:cubicBezTo>
                  <a:lnTo>
                    <a:pt x="5319682" y="9611427"/>
                  </a:lnTo>
                  <a:cubicBezTo>
                    <a:pt x="5388262" y="9611427"/>
                    <a:pt x="5444143" y="9555547"/>
                    <a:pt x="5444143" y="9486967"/>
                  </a:cubicBezTo>
                  <a:lnTo>
                    <a:pt x="5444143" y="124460"/>
                  </a:lnTo>
                  <a:cubicBezTo>
                    <a:pt x="5444142" y="55880"/>
                    <a:pt x="5388262" y="0"/>
                    <a:pt x="5319682" y="0"/>
                  </a:cubicBezTo>
                  <a:close/>
                </a:path>
              </a:pathLst>
            </a:custGeom>
            <a:solidFill>
              <a:srgbClr val="008037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2758986" y="5406949"/>
            <a:ext cx="4714511" cy="4714511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3"/>
              <a:stretch>
                <a:fillRect l="-25015" r="-25015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774649" y="2337299"/>
            <a:ext cx="9648382" cy="7348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54" lvl="1" indent="-269877" algn="just">
              <a:lnSpc>
                <a:spcPts val="3750"/>
              </a:lnSpc>
              <a:buFont typeface="Arial"/>
              <a:buChar char="•"/>
            </a:pPr>
            <a:r>
              <a:rPr lang="en-US" sz="2500" b="1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Dondurulma</a:t>
            </a:r>
            <a:r>
              <a:rPr lang="en-US" sz="2500" b="1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üsulu</a:t>
            </a:r>
            <a:r>
              <a:rPr lang="en-US" sz="2500" b="1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500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məhsulun</a:t>
            </a:r>
            <a:r>
              <a:rPr lang="en-US" sz="2500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500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saxlama</a:t>
            </a:r>
            <a:r>
              <a:rPr lang="en-US" sz="2500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500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müddətini</a:t>
            </a:r>
            <a:r>
              <a:rPr lang="en-US" sz="2500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500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uzatmaqla</a:t>
            </a:r>
            <a:r>
              <a:rPr lang="en-US" sz="2500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500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yanaşı</a:t>
            </a:r>
            <a:r>
              <a:rPr lang="en-US" sz="2500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, </a:t>
            </a:r>
            <a:r>
              <a:rPr lang="en-US" sz="2500" b="1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mikroorqanizmlərin</a:t>
            </a:r>
            <a:r>
              <a:rPr lang="en-US" sz="2500" b="1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inkişafının</a:t>
            </a:r>
            <a:r>
              <a:rPr lang="en-US" sz="2500" b="1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qarşısını</a:t>
            </a:r>
            <a:r>
              <a:rPr lang="en-US" sz="2500" b="1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alır</a:t>
            </a:r>
            <a:r>
              <a:rPr lang="en-US" sz="2500" b="1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, </a:t>
            </a:r>
            <a:r>
              <a:rPr lang="en-US" sz="2500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məhsulun</a:t>
            </a:r>
            <a:r>
              <a:rPr lang="en-US" sz="2500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 vitamin – mineral </a:t>
            </a:r>
            <a:r>
              <a:rPr lang="en-US" sz="2500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tərkibini</a:t>
            </a:r>
            <a:r>
              <a:rPr lang="en-US" sz="2500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, dad </a:t>
            </a:r>
            <a:r>
              <a:rPr lang="en-US" sz="2500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və</a:t>
            </a:r>
            <a:r>
              <a:rPr lang="en-US" sz="2500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500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təravətini</a:t>
            </a:r>
            <a:r>
              <a:rPr lang="en-US" sz="2500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, </a:t>
            </a:r>
            <a:r>
              <a:rPr lang="en-US" sz="2500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eyni</a:t>
            </a:r>
            <a:r>
              <a:rPr lang="en-US" sz="2500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500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zamanda</a:t>
            </a:r>
            <a:r>
              <a:rPr lang="en-US" sz="2500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500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qida</a:t>
            </a:r>
            <a:r>
              <a:rPr lang="en-US" sz="2500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500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dəyərini</a:t>
            </a:r>
            <a:r>
              <a:rPr lang="en-US" sz="2500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500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qoruyub</a:t>
            </a:r>
            <a:r>
              <a:rPr lang="en-US" sz="2500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500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saxlayır</a:t>
            </a:r>
            <a:r>
              <a:rPr lang="en-US" sz="2500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.</a:t>
            </a:r>
          </a:p>
          <a:p>
            <a:pPr algn="just">
              <a:lnSpc>
                <a:spcPts val="3750"/>
              </a:lnSpc>
            </a:pPr>
            <a:endParaRPr lang="en-US" sz="2500" dirty="0">
              <a:solidFill>
                <a:srgbClr val="737373"/>
              </a:solidFill>
              <a:latin typeface="+mj-lt"/>
              <a:ea typeface="Poppins Light"/>
              <a:cs typeface="Poppins Light"/>
              <a:sym typeface="Poppins Light"/>
            </a:endParaRPr>
          </a:p>
          <a:p>
            <a:pPr marL="539754" lvl="1" indent="-269877" algn="just">
              <a:lnSpc>
                <a:spcPts val="3750"/>
              </a:lnSpc>
              <a:buFont typeface="Arial"/>
              <a:buChar char="•"/>
            </a:pPr>
            <a:r>
              <a:rPr lang="en-US" sz="2500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500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Məhsul</a:t>
            </a:r>
            <a:r>
              <a:rPr lang="en-US" sz="2500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təsadüf</a:t>
            </a:r>
            <a:r>
              <a:rPr lang="en-US" sz="2500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nəticəsində</a:t>
            </a:r>
            <a:r>
              <a:rPr lang="en-US" sz="2500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500" dirty="0" err="1" smtClean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əri</a:t>
            </a:r>
            <a:r>
              <a:rPr lang="az-Latn-AZ" sz="2500" dirty="0" smtClean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dikdə</a:t>
            </a:r>
            <a:r>
              <a:rPr lang="en-US" sz="2500" dirty="0" smtClean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500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(</a:t>
            </a:r>
            <a:r>
              <a:rPr lang="en-US" sz="2500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elektrikin</a:t>
            </a:r>
            <a:r>
              <a:rPr lang="en-US" sz="2500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500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kəsilməsi</a:t>
            </a:r>
            <a:r>
              <a:rPr lang="en-US" sz="2500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, </a:t>
            </a:r>
            <a:r>
              <a:rPr lang="en-US" sz="2500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soyuducunun</a:t>
            </a:r>
            <a:r>
              <a:rPr lang="en-US" sz="2500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500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xarab</a:t>
            </a:r>
            <a:r>
              <a:rPr lang="en-US" sz="2500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500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olması</a:t>
            </a:r>
            <a:r>
              <a:rPr lang="en-US" sz="2500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, </a:t>
            </a:r>
            <a:r>
              <a:rPr lang="en-US" sz="2500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daşınma</a:t>
            </a:r>
            <a:r>
              <a:rPr lang="en-US" sz="2500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500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və</a:t>
            </a:r>
            <a:r>
              <a:rPr lang="en-US" sz="2500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 s. </a:t>
            </a:r>
            <a:r>
              <a:rPr lang="en-US" sz="2500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kimi</a:t>
            </a:r>
            <a:r>
              <a:rPr lang="en-US" sz="2500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500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hallar</a:t>
            </a:r>
            <a:r>
              <a:rPr lang="en-US" sz="2500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), </a:t>
            </a:r>
            <a:r>
              <a:rPr lang="en-US" sz="2500" i="1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həmin</a:t>
            </a:r>
            <a:r>
              <a:rPr lang="en-US" sz="2500" i="1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500" i="1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məhsullar</a:t>
            </a:r>
            <a:r>
              <a:rPr lang="en-US" sz="2500" i="1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500" i="1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dərhal</a:t>
            </a:r>
            <a:r>
              <a:rPr lang="en-US" sz="2500" i="1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500" i="1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bişirilib</a:t>
            </a:r>
            <a:r>
              <a:rPr lang="en-US" sz="2500" i="1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, </a:t>
            </a:r>
            <a:r>
              <a:rPr lang="en-US" sz="2500" i="1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mümkün</a:t>
            </a:r>
            <a:r>
              <a:rPr lang="en-US" sz="2500" i="1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500" i="1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qədər</a:t>
            </a:r>
            <a:r>
              <a:rPr lang="en-US" sz="2500" i="1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500" i="1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tez</a:t>
            </a:r>
            <a:r>
              <a:rPr lang="en-US" sz="2500" i="1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 4°C </a:t>
            </a:r>
            <a:r>
              <a:rPr lang="en-US" sz="2500" i="1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və</a:t>
            </a:r>
            <a:r>
              <a:rPr lang="en-US" sz="2500" i="1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500" i="1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ya</a:t>
            </a:r>
            <a:r>
              <a:rPr lang="en-US" sz="2500" i="1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500" i="1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daha</a:t>
            </a:r>
            <a:r>
              <a:rPr lang="en-US" sz="2500" i="1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500" i="1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aşağı</a:t>
            </a:r>
            <a:r>
              <a:rPr lang="en-US" sz="2500" i="1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500" i="1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temperaturda</a:t>
            </a:r>
            <a:r>
              <a:rPr lang="en-US" sz="2500" i="1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500" i="1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soyudulub</a:t>
            </a:r>
            <a:r>
              <a:rPr lang="en-US" sz="2500" i="1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, </a:t>
            </a:r>
            <a:r>
              <a:rPr lang="en-US" sz="2500" i="1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yenidən</a:t>
            </a:r>
            <a:r>
              <a:rPr lang="en-US" sz="2500" i="1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500" i="1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xüsusi</a:t>
            </a:r>
            <a:r>
              <a:rPr lang="en-US" sz="2500" i="1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500" i="1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hermetik</a:t>
            </a:r>
            <a:r>
              <a:rPr lang="en-US" sz="2500" i="1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500" i="1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qablarda</a:t>
            </a:r>
            <a:r>
              <a:rPr lang="en-US" sz="2500" i="1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500" i="1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dondurula</a:t>
            </a:r>
            <a:r>
              <a:rPr lang="en-US" sz="2500" i="1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500" i="1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bilər</a:t>
            </a:r>
            <a:r>
              <a:rPr lang="en-US" sz="2500" i="1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. </a:t>
            </a:r>
          </a:p>
          <a:p>
            <a:pPr algn="just">
              <a:lnSpc>
                <a:spcPts val="3750"/>
              </a:lnSpc>
            </a:pPr>
            <a:endParaRPr lang="en-US" sz="2500" dirty="0">
              <a:solidFill>
                <a:srgbClr val="737373"/>
              </a:solidFill>
              <a:latin typeface="+mj-lt"/>
              <a:ea typeface="Poppins Light"/>
              <a:cs typeface="Poppins Light"/>
              <a:sym typeface="Poppins Light"/>
            </a:endParaRPr>
          </a:p>
          <a:p>
            <a:pPr algn="just">
              <a:lnSpc>
                <a:spcPts val="3750"/>
              </a:lnSpc>
            </a:pPr>
            <a:r>
              <a:rPr lang="en-US" sz="2500" dirty="0" err="1">
                <a:solidFill>
                  <a:srgbClr val="C00000"/>
                </a:solidFill>
                <a:latin typeface="+mj-lt"/>
                <a:ea typeface="Poppins Light Bold"/>
                <a:cs typeface="Poppins Light Bold"/>
                <a:sym typeface="Poppins Light Bold"/>
              </a:rPr>
              <a:t>Lakin</a:t>
            </a:r>
            <a:r>
              <a:rPr lang="en-US" sz="2500" dirty="0">
                <a:solidFill>
                  <a:srgbClr val="C00000"/>
                </a:solidFill>
                <a:latin typeface="+mj-lt"/>
                <a:ea typeface="Poppins Light Bold"/>
                <a:cs typeface="Poppins Light Bold"/>
                <a:sym typeface="Poppins Light Bold"/>
              </a:rPr>
              <a:t>, </a:t>
            </a:r>
            <a:r>
              <a:rPr lang="en-US" sz="2500" dirty="0" err="1">
                <a:solidFill>
                  <a:srgbClr val="C00000"/>
                </a:solidFill>
                <a:latin typeface="+mj-lt"/>
                <a:ea typeface="Poppins Light Bold"/>
                <a:cs typeface="Poppins Light Bold"/>
                <a:sym typeface="Poppins Light Bold"/>
              </a:rPr>
              <a:t>bu</a:t>
            </a:r>
            <a:r>
              <a:rPr lang="en-US" sz="2500" dirty="0">
                <a:solidFill>
                  <a:srgbClr val="C00000"/>
                </a:solidFill>
                <a:latin typeface="+mj-lt"/>
                <a:ea typeface="Poppins Light Bold"/>
                <a:cs typeface="Poppins Light Bold"/>
                <a:sym typeface="Poppins Light Bold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+mj-lt"/>
                <a:ea typeface="Poppins Light Bold"/>
                <a:cs typeface="Poppins Light Bold"/>
                <a:sym typeface="Poppins Light Bold"/>
              </a:rPr>
              <a:t>zaman</a:t>
            </a:r>
            <a:r>
              <a:rPr lang="en-US" sz="2500" dirty="0">
                <a:solidFill>
                  <a:srgbClr val="C00000"/>
                </a:solidFill>
                <a:latin typeface="+mj-lt"/>
                <a:ea typeface="Poppins Light Bold"/>
                <a:cs typeface="Poppins Light Bold"/>
                <a:sym typeface="Poppins Light Bold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+mj-lt"/>
                <a:ea typeface="Poppins Light Bold"/>
                <a:cs typeface="Poppins Light Bold"/>
                <a:sym typeface="Poppins Light Bold"/>
              </a:rPr>
              <a:t>tez</a:t>
            </a:r>
            <a:r>
              <a:rPr lang="en-US" sz="2500" dirty="0">
                <a:solidFill>
                  <a:srgbClr val="C00000"/>
                </a:solidFill>
                <a:latin typeface="+mj-lt"/>
                <a:ea typeface="Poppins Light Bold"/>
                <a:cs typeface="Poppins Light Bold"/>
                <a:sym typeface="Poppins Light Bold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+mj-lt"/>
                <a:ea typeface="Poppins Light Bold"/>
                <a:cs typeface="Poppins Light Bold"/>
                <a:sym typeface="Poppins Light Bold"/>
              </a:rPr>
              <a:t>xarab</a:t>
            </a:r>
            <a:r>
              <a:rPr lang="en-US" sz="2500" dirty="0">
                <a:solidFill>
                  <a:srgbClr val="C00000"/>
                </a:solidFill>
                <a:latin typeface="+mj-lt"/>
                <a:ea typeface="Poppins Light Bold"/>
                <a:cs typeface="Poppins Light Bold"/>
                <a:sym typeface="Poppins Light Bold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+mj-lt"/>
                <a:ea typeface="Poppins Light Bold"/>
                <a:cs typeface="Poppins Light Bold"/>
                <a:sym typeface="Poppins Light Bold"/>
              </a:rPr>
              <a:t>olan</a:t>
            </a:r>
            <a:r>
              <a:rPr lang="en-US" sz="2500" dirty="0">
                <a:solidFill>
                  <a:srgbClr val="C00000"/>
                </a:solidFill>
                <a:latin typeface="+mj-lt"/>
                <a:ea typeface="Poppins Light Bold"/>
                <a:cs typeface="Poppins Light Bold"/>
                <a:sym typeface="Poppins Light Bold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+mj-lt"/>
                <a:ea typeface="Poppins Light Bold"/>
                <a:cs typeface="Poppins Light Bold"/>
                <a:sym typeface="Poppins Light Bold"/>
              </a:rPr>
              <a:t>məhsullar</a:t>
            </a:r>
            <a:r>
              <a:rPr lang="en-US" sz="2500" dirty="0">
                <a:solidFill>
                  <a:srgbClr val="C00000"/>
                </a:solidFill>
                <a:latin typeface="+mj-lt"/>
                <a:ea typeface="Poppins Light Bold"/>
                <a:cs typeface="Poppins Light Bold"/>
                <a:sym typeface="Poppins Light Bold"/>
              </a:rPr>
              <a:t> (</a:t>
            </a:r>
            <a:r>
              <a:rPr lang="en-US" sz="2500" dirty="0" err="1">
                <a:solidFill>
                  <a:srgbClr val="C00000"/>
                </a:solidFill>
                <a:latin typeface="+mj-lt"/>
                <a:ea typeface="Poppins Light Bold"/>
                <a:cs typeface="Poppins Light Bold"/>
                <a:sym typeface="Poppins Light Bold"/>
              </a:rPr>
              <a:t>ət</a:t>
            </a:r>
            <a:r>
              <a:rPr lang="en-US" sz="2500" dirty="0">
                <a:solidFill>
                  <a:srgbClr val="C00000"/>
                </a:solidFill>
                <a:latin typeface="+mj-lt"/>
                <a:ea typeface="Poppins Light Bold"/>
                <a:cs typeface="Poppins Light Bold"/>
                <a:sym typeface="Poppins Light Bold"/>
              </a:rPr>
              <a:t>, </a:t>
            </a:r>
            <a:r>
              <a:rPr lang="en-US" sz="2500" dirty="0" err="1">
                <a:solidFill>
                  <a:srgbClr val="C00000"/>
                </a:solidFill>
                <a:latin typeface="+mj-lt"/>
                <a:ea typeface="Poppins Light Bold"/>
                <a:cs typeface="Poppins Light Bold"/>
                <a:sym typeface="Poppins Light Bold"/>
              </a:rPr>
              <a:t>quş</a:t>
            </a:r>
            <a:r>
              <a:rPr lang="en-US" sz="2500" dirty="0">
                <a:solidFill>
                  <a:srgbClr val="C00000"/>
                </a:solidFill>
                <a:latin typeface="+mj-lt"/>
                <a:ea typeface="Poppins Light Bold"/>
                <a:cs typeface="Poppins Light Bold"/>
                <a:sym typeface="Poppins Light Bold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+mj-lt"/>
                <a:ea typeface="Poppins Light Bold"/>
                <a:cs typeface="Poppins Light Bold"/>
                <a:sym typeface="Poppins Light Bold"/>
              </a:rPr>
              <a:t>əti</a:t>
            </a:r>
            <a:r>
              <a:rPr lang="en-US" sz="2500" dirty="0">
                <a:solidFill>
                  <a:srgbClr val="C00000"/>
                </a:solidFill>
                <a:latin typeface="+mj-lt"/>
                <a:ea typeface="Poppins Light Bold"/>
                <a:cs typeface="Poppins Light Bold"/>
                <a:sym typeface="Poppins Light Bold"/>
              </a:rPr>
              <a:t>, </a:t>
            </a:r>
            <a:r>
              <a:rPr lang="en-US" sz="2500" dirty="0" err="1">
                <a:solidFill>
                  <a:srgbClr val="C00000"/>
                </a:solidFill>
                <a:latin typeface="+mj-lt"/>
                <a:ea typeface="Poppins Light Bold"/>
                <a:cs typeface="Poppins Light Bold"/>
                <a:sym typeface="Poppins Light Bold"/>
              </a:rPr>
              <a:t>balıq</a:t>
            </a:r>
            <a:r>
              <a:rPr lang="en-US" sz="2500" dirty="0">
                <a:solidFill>
                  <a:srgbClr val="C00000"/>
                </a:solidFill>
                <a:latin typeface="+mj-lt"/>
                <a:ea typeface="Poppins Light Bold"/>
                <a:cs typeface="Poppins Light Bold"/>
                <a:sym typeface="Poppins Light Bold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+mj-lt"/>
                <a:ea typeface="Poppins Light Bold"/>
                <a:cs typeface="Poppins Light Bold"/>
                <a:sym typeface="Poppins Light Bold"/>
              </a:rPr>
              <a:t>və</a:t>
            </a:r>
            <a:r>
              <a:rPr lang="en-US" sz="2500" dirty="0">
                <a:solidFill>
                  <a:srgbClr val="C00000"/>
                </a:solidFill>
                <a:latin typeface="+mj-lt"/>
                <a:ea typeface="Poppins Light Bold"/>
                <a:cs typeface="Poppins Light Bold"/>
                <a:sym typeface="Poppins Light Bold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+mj-lt"/>
                <a:ea typeface="Poppins Light Bold"/>
                <a:cs typeface="Poppins Light Bold"/>
                <a:sym typeface="Poppins Light Bold"/>
              </a:rPr>
              <a:t>digər</a:t>
            </a:r>
            <a:r>
              <a:rPr lang="en-US" sz="2500" dirty="0">
                <a:solidFill>
                  <a:srgbClr val="C00000"/>
                </a:solidFill>
                <a:latin typeface="+mj-lt"/>
                <a:ea typeface="Poppins Light Bold"/>
                <a:cs typeface="Poppins Light Bold"/>
                <a:sym typeface="Poppins Light Bold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+mj-lt"/>
                <a:ea typeface="Poppins Light Bold"/>
                <a:cs typeface="Poppins Light Bold"/>
                <a:sym typeface="Poppins Light Bold"/>
              </a:rPr>
              <a:t>dəniz</a:t>
            </a:r>
            <a:r>
              <a:rPr lang="en-US" sz="2500" dirty="0">
                <a:solidFill>
                  <a:srgbClr val="C00000"/>
                </a:solidFill>
                <a:latin typeface="+mj-lt"/>
                <a:ea typeface="Poppins Light Bold"/>
                <a:cs typeface="Poppins Light Bold"/>
                <a:sym typeface="Poppins Light Bold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+mj-lt"/>
                <a:ea typeface="Poppins Light Bold"/>
                <a:cs typeface="Poppins Light Bold"/>
                <a:sym typeface="Poppins Light Bold"/>
              </a:rPr>
              <a:t>məhsulları</a:t>
            </a:r>
            <a:r>
              <a:rPr lang="en-US" sz="2500" dirty="0">
                <a:solidFill>
                  <a:srgbClr val="C00000"/>
                </a:solidFill>
                <a:latin typeface="+mj-lt"/>
                <a:ea typeface="Poppins Light Bold"/>
                <a:cs typeface="Poppins Light Bold"/>
                <a:sym typeface="Poppins Light Bold"/>
              </a:rPr>
              <a:t>) </a:t>
            </a:r>
            <a:r>
              <a:rPr lang="en-US" sz="2500" dirty="0" err="1">
                <a:solidFill>
                  <a:srgbClr val="C00000"/>
                </a:solidFill>
                <a:latin typeface="+mj-lt"/>
                <a:ea typeface="Poppins Light Bold"/>
                <a:cs typeface="Poppins Light Bold"/>
                <a:sym typeface="Poppins Light Bold"/>
              </a:rPr>
              <a:t>tamamilə</a:t>
            </a:r>
            <a:r>
              <a:rPr lang="en-US" sz="2500" dirty="0">
                <a:solidFill>
                  <a:srgbClr val="C00000"/>
                </a:solidFill>
                <a:latin typeface="+mj-lt"/>
                <a:ea typeface="Poppins Light Bold"/>
                <a:cs typeface="Poppins Light Bold"/>
                <a:sym typeface="Poppins Light Bold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+mj-lt"/>
                <a:ea typeface="Poppins Light Bold"/>
                <a:cs typeface="Poppins Light Bold"/>
                <a:sym typeface="Poppins Light Bold"/>
              </a:rPr>
              <a:t>ərimiş</a:t>
            </a:r>
            <a:r>
              <a:rPr lang="en-US" sz="2500" dirty="0">
                <a:solidFill>
                  <a:srgbClr val="C00000"/>
                </a:solidFill>
                <a:latin typeface="+mj-lt"/>
                <a:ea typeface="Poppins Light Bold"/>
                <a:cs typeface="Poppins Light Bold"/>
                <a:sym typeface="Poppins Light Bold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+mj-lt"/>
                <a:ea typeface="Poppins Light Bold"/>
                <a:cs typeface="Poppins Light Bold"/>
                <a:sym typeface="Poppins Light Bold"/>
              </a:rPr>
              <a:t>və</a:t>
            </a:r>
            <a:r>
              <a:rPr lang="en-US" sz="2500" dirty="0">
                <a:solidFill>
                  <a:srgbClr val="C00000"/>
                </a:solidFill>
                <a:latin typeface="+mj-lt"/>
                <a:ea typeface="Poppins Light Bold"/>
                <a:cs typeface="Poppins Light Bold"/>
                <a:sym typeface="Poppins Light Bold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+mj-lt"/>
                <a:ea typeface="Poppins Light Bold"/>
                <a:cs typeface="Poppins Light Bold"/>
                <a:sym typeface="Poppins Light Bold"/>
              </a:rPr>
              <a:t>temperaturu</a:t>
            </a:r>
            <a:r>
              <a:rPr lang="en-US" sz="2500" dirty="0">
                <a:solidFill>
                  <a:srgbClr val="C00000"/>
                </a:solidFill>
                <a:latin typeface="+mj-lt"/>
                <a:ea typeface="Poppins Light Bold"/>
                <a:cs typeface="Poppins Light Bold"/>
                <a:sym typeface="Poppins Light Bold"/>
              </a:rPr>
              <a:t> 4°C-dən </a:t>
            </a:r>
            <a:r>
              <a:rPr lang="en-US" sz="2500" dirty="0" err="1">
                <a:solidFill>
                  <a:srgbClr val="C00000"/>
                </a:solidFill>
                <a:latin typeface="+mj-lt"/>
                <a:ea typeface="Poppins Light Bold"/>
                <a:cs typeface="Poppins Light Bold"/>
                <a:sym typeface="Poppins Light Bold"/>
              </a:rPr>
              <a:t>artıq</a:t>
            </a:r>
            <a:r>
              <a:rPr lang="en-US" sz="2500" dirty="0">
                <a:solidFill>
                  <a:srgbClr val="C00000"/>
                </a:solidFill>
                <a:latin typeface="+mj-lt"/>
                <a:ea typeface="Poppins Light Bold"/>
                <a:cs typeface="Poppins Light Bold"/>
                <a:sym typeface="Poppins Light Bold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+mj-lt"/>
                <a:ea typeface="Poppins Light Bold"/>
                <a:cs typeface="Poppins Light Bold"/>
                <a:sym typeface="Poppins Light Bold"/>
              </a:rPr>
              <a:t>olarsa</a:t>
            </a:r>
            <a:r>
              <a:rPr lang="en-US" sz="2500" dirty="0">
                <a:solidFill>
                  <a:srgbClr val="C00000"/>
                </a:solidFill>
                <a:latin typeface="+mj-lt"/>
                <a:ea typeface="Poppins Light Bold"/>
                <a:cs typeface="Poppins Light Bold"/>
                <a:sym typeface="Poppins Light Bold"/>
              </a:rPr>
              <a:t>, </a:t>
            </a:r>
            <a:r>
              <a:rPr lang="en-US" sz="2500" dirty="0" err="1">
                <a:solidFill>
                  <a:srgbClr val="C00000"/>
                </a:solidFill>
                <a:latin typeface="+mj-lt"/>
                <a:ea typeface="Poppins Light Bold"/>
                <a:cs typeface="Poppins Light Bold"/>
                <a:sym typeface="Poppins Light Bold"/>
              </a:rPr>
              <a:t>onları</a:t>
            </a:r>
            <a:r>
              <a:rPr lang="en-US" sz="2500" dirty="0">
                <a:solidFill>
                  <a:srgbClr val="C00000"/>
                </a:solidFill>
                <a:latin typeface="+mj-lt"/>
                <a:ea typeface="Poppins Light Bold"/>
                <a:cs typeface="Poppins Light Bold"/>
                <a:sym typeface="Poppins Light Bold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+mj-lt"/>
                <a:ea typeface="Poppins Light Bold"/>
                <a:cs typeface="Poppins Light Bold"/>
                <a:sym typeface="Poppins Light Bold"/>
              </a:rPr>
              <a:t>yenidən</a:t>
            </a:r>
            <a:r>
              <a:rPr lang="en-US" sz="2500" dirty="0">
                <a:solidFill>
                  <a:srgbClr val="C00000"/>
                </a:solidFill>
                <a:latin typeface="+mj-lt"/>
                <a:ea typeface="Poppins Light Bold"/>
                <a:cs typeface="Poppins Light Bold"/>
                <a:sym typeface="Poppins Light Bold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+mj-lt"/>
                <a:ea typeface="Poppins Light Bold"/>
                <a:cs typeface="Poppins Light Bold"/>
                <a:sym typeface="Poppins Light Bold"/>
              </a:rPr>
              <a:t>dondurmaq</a:t>
            </a:r>
            <a:r>
              <a:rPr lang="en-US" sz="2500" dirty="0">
                <a:solidFill>
                  <a:srgbClr val="C00000"/>
                </a:solidFill>
                <a:latin typeface="+mj-lt"/>
                <a:ea typeface="Poppins Light Bold"/>
                <a:cs typeface="Poppins Light Bold"/>
                <a:sym typeface="Poppins Light Bold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+mj-lt"/>
                <a:ea typeface="Poppins Light Bold"/>
                <a:cs typeface="Poppins Light Bold"/>
                <a:sym typeface="Poppins Light Bold"/>
              </a:rPr>
              <a:t>tövsiyə</a:t>
            </a:r>
            <a:r>
              <a:rPr lang="en-US" sz="2500" dirty="0">
                <a:solidFill>
                  <a:srgbClr val="C00000"/>
                </a:solidFill>
                <a:latin typeface="+mj-lt"/>
                <a:ea typeface="Poppins Light Bold"/>
                <a:cs typeface="Poppins Light Bold"/>
                <a:sym typeface="Poppins Light Bold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+mj-lt"/>
                <a:ea typeface="Poppins Light Bold"/>
                <a:cs typeface="Poppins Light Bold"/>
                <a:sym typeface="Poppins Light Bold"/>
              </a:rPr>
              <a:t>olunmur</a:t>
            </a:r>
            <a:r>
              <a:rPr lang="en-US" sz="2500" dirty="0">
                <a:solidFill>
                  <a:srgbClr val="C00000"/>
                </a:solidFill>
                <a:latin typeface="+mj-lt"/>
                <a:ea typeface="Poppins Light Bold"/>
                <a:cs typeface="Poppins Light Bold"/>
                <a:sym typeface="Poppins Light Bold"/>
              </a:rPr>
              <a:t>.</a:t>
            </a:r>
            <a:r>
              <a:rPr lang="en-US" sz="2500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</a:p>
          <a:p>
            <a:pPr algn="just">
              <a:lnSpc>
                <a:spcPts val="4050"/>
              </a:lnSpc>
            </a:pPr>
            <a:endParaRPr lang="en-US" sz="2500" dirty="0">
              <a:solidFill>
                <a:srgbClr val="FF313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774649" y="404476"/>
            <a:ext cx="11225073" cy="745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60"/>
              </a:lnSpc>
            </a:pPr>
            <a:r>
              <a:rPr lang="en-US" sz="4400">
                <a:solidFill>
                  <a:srgbClr val="000000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MƏTBƏXDƏ ETDİYİMİZ SƏHVLƏR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74649" y="1214715"/>
            <a:ext cx="8063931" cy="778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40"/>
              </a:lnSpc>
              <a:spcBef>
                <a:spcPct val="0"/>
              </a:spcBef>
            </a:pPr>
            <a:r>
              <a:rPr lang="en-US" sz="4600">
                <a:solidFill>
                  <a:srgbClr val="FF3131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TƏKRAR DONDURULMA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867298"/>
            <a:ext cx="18288000" cy="1419702"/>
            <a:chOff x="0" y="0"/>
            <a:chExt cx="6186311" cy="48024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480245"/>
            </a:xfrm>
            <a:custGeom>
              <a:avLst/>
              <a:gdLst/>
              <a:ahLst/>
              <a:cxnLst/>
              <a:rect l="l" t="t" r="r" b="b"/>
              <a:pathLst>
                <a:path w="6186311" h="480245">
                  <a:moveTo>
                    <a:pt x="0" y="0"/>
                  </a:moveTo>
                  <a:lnTo>
                    <a:pt x="6186311" y="0"/>
                  </a:lnTo>
                  <a:lnTo>
                    <a:pt x="6186311" y="480245"/>
                  </a:lnTo>
                  <a:lnTo>
                    <a:pt x="0" y="480245"/>
                  </a:lnTo>
                  <a:close/>
                </a:path>
              </a:pathLst>
            </a:custGeom>
            <a:solidFill>
              <a:srgbClr val="6FA82F"/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0612306" y="460733"/>
            <a:ext cx="4772880" cy="6414023"/>
            <a:chOff x="0" y="0"/>
            <a:chExt cx="3663950" cy="4923790"/>
          </a:xfrm>
        </p:grpSpPr>
        <p:sp>
          <p:nvSpPr>
            <p:cNvPr id="5" name="Freeform 5"/>
            <p:cNvSpPr/>
            <p:nvPr/>
          </p:nvSpPr>
          <p:spPr>
            <a:xfrm>
              <a:off x="31750" y="31750"/>
              <a:ext cx="3600450" cy="4859020"/>
            </a:xfrm>
            <a:custGeom>
              <a:avLst/>
              <a:gdLst/>
              <a:ahLst/>
              <a:cxnLst/>
              <a:rect l="l" t="t" r="r" b="b"/>
              <a:pathLst>
                <a:path w="3600450" h="4859020">
                  <a:moveTo>
                    <a:pt x="3600450" y="4499610"/>
                  </a:moveTo>
                  <a:cubicBezTo>
                    <a:pt x="3600450" y="4699000"/>
                    <a:pt x="3439160" y="4859020"/>
                    <a:pt x="3241040" y="4859020"/>
                  </a:cubicBezTo>
                  <a:lnTo>
                    <a:pt x="359410" y="4859020"/>
                  </a:lnTo>
                  <a:cubicBezTo>
                    <a:pt x="160020" y="4859020"/>
                    <a:pt x="0" y="4697730"/>
                    <a:pt x="0" y="4499610"/>
                  </a:cubicBezTo>
                  <a:lnTo>
                    <a:pt x="0" y="359410"/>
                  </a:lnTo>
                  <a:cubicBezTo>
                    <a:pt x="0" y="160020"/>
                    <a:pt x="161290" y="0"/>
                    <a:pt x="359410" y="0"/>
                  </a:cubicBezTo>
                  <a:lnTo>
                    <a:pt x="3239770" y="0"/>
                  </a:lnTo>
                  <a:cubicBezTo>
                    <a:pt x="3439160" y="0"/>
                    <a:pt x="3599180" y="161290"/>
                    <a:pt x="3599180" y="359410"/>
                  </a:cubicBezTo>
                  <a:lnTo>
                    <a:pt x="3600450" y="4499610"/>
                  </a:lnTo>
                  <a:close/>
                </a:path>
              </a:pathLst>
            </a:custGeom>
            <a:blipFill>
              <a:blip r:embed="rId2"/>
              <a:stretch>
                <a:fillRect l="-51166" r="-51166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3663950" cy="4923790"/>
            </a:xfrm>
            <a:custGeom>
              <a:avLst/>
              <a:gdLst/>
              <a:ahLst/>
              <a:cxnLst/>
              <a:rect l="l" t="t" r="r" b="b"/>
              <a:pathLst>
                <a:path w="3663950" h="4923790">
                  <a:moveTo>
                    <a:pt x="3271520" y="4923790"/>
                  </a:moveTo>
                  <a:lnTo>
                    <a:pt x="391160" y="4923790"/>
                  </a:lnTo>
                  <a:cubicBezTo>
                    <a:pt x="175260" y="4923790"/>
                    <a:pt x="0" y="4748530"/>
                    <a:pt x="0" y="4532630"/>
                  </a:cubicBezTo>
                  <a:lnTo>
                    <a:pt x="0" y="392430"/>
                  </a:lnTo>
                  <a:cubicBezTo>
                    <a:pt x="0" y="175260"/>
                    <a:pt x="175260" y="0"/>
                    <a:pt x="391160" y="0"/>
                  </a:cubicBezTo>
                  <a:lnTo>
                    <a:pt x="3271520" y="0"/>
                  </a:lnTo>
                  <a:cubicBezTo>
                    <a:pt x="3487420" y="0"/>
                    <a:pt x="3662680" y="175260"/>
                    <a:pt x="3662680" y="391160"/>
                  </a:cubicBezTo>
                  <a:lnTo>
                    <a:pt x="3662680" y="4531360"/>
                  </a:lnTo>
                  <a:cubicBezTo>
                    <a:pt x="3663950" y="4747260"/>
                    <a:pt x="3487420" y="4923790"/>
                    <a:pt x="3271520" y="4923790"/>
                  </a:cubicBezTo>
                  <a:close/>
                  <a:moveTo>
                    <a:pt x="391160" y="63500"/>
                  </a:moveTo>
                  <a:cubicBezTo>
                    <a:pt x="210820" y="63500"/>
                    <a:pt x="63500" y="210820"/>
                    <a:pt x="63500" y="391160"/>
                  </a:cubicBezTo>
                  <a:lnTo>
                    <a:pt x="63500" y="4531360"/>
                  </a:lnTo>
                  <a:cubicBezTo>
                    <a:pt x="63500" y="4712970"/>
                    <a:pt x="210820" y="4859020"/>
                    <a:pt x="391160" y="4859020"/>
                  </a:cubicBezTo>
                  <a:lnTo>
                    <a:pt x="3271520" y="4859020"/>
                  </a:lnTo>
                  <a:cubicBezTo>
                    <a:pt x="3453130" y="4859020"/>
                    <a:pt x="3599180" y="4711700"/>
                    <a:pt x="3599180" y="4531360"/>
                  </a:cubicBezTo>
                  <a:lnTo>
                    <a:pt x="3599180" y="391160"/>
                  </a:lnTo>
                  <a:cubicBezTo>
                    <a:pt x="3599180" y="209550"/>
                    <a:pt x="3451860" y="63500"/>
                    <a:pt x="3271520" y="63500"/>
                  </a:cubicBezTo>
                  <a:lnTo>
                    <a:pt x="391160" y="635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1271573" y="1810704"/>
            <a:ext cx="7016427" cy="7447596"/>
            <a:chOff x="0" y="0"/>
            <a:chExt cx="15471941" cy="1642271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5471941" cy="16422712"/>
            </a:xfrm>
            <a:custGeom>
              <a:avLst/>
              <a:gdLst/>
              <a:ahLst/>
              <a:cxnLst/>
              <a:rect l="l" t="t" r="r" b="b"/>
              <a:pathLst>
                <a:path w="15471941" h="16422712">
                  <a:moveTo>
                    <a:pt x="15347480" y="59690"/>
                  </a:moveTo>
                  <a:cubicBezTo>
                    <a:pt x="15383041" y="59690"/>
                    <a:pt x="15412252" y="88900"/>
                    <a:pt x="15412252" y="124460"/>
                  </a:cubicBezTo>
                  <a:lnTo>
                    <a:pt x="15412252" y="16298252"/>
                  </a:lnTo>
                  <a:cubicBezTo>
                    <a:pt x="15412252" y="16333812"/>
                    <a:pt x="15383041" y="16363021"/>
                    <a:pt x="15347480" y="16363021"/>
                  </a:cubicBezTo>
                  <a:lnTo>
                    <a:pt x="124460" y="16363021"/>
                  </a:lnTo>
                  <a:cubicBezTo>
                    <a:pt x="88900" y="16363021"/>
                    <a:pt x="59690" y="16333812"/>
                    <a:pt x="59690" y="1629825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5347480" y="59690"/>
                  </a:lnTo>
                  <a:moveTo>
                    <a:pt x="1534748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6298252"/>
                  </a:lnTo>
                  <a:cubicBezTo>
                    <a:pt x="0" y="16366832"/>
                    <a:pt x="55880" y="16422712"/>
                    <a:pt x="124460" y="16422712"/>
                  </a:cubicBezTo>
                  <a:lnTo>
                    <a:pt x="15347482" y="16422712"/>
                  </a:lnTo>
                  <a:cubicBezTo>
                    <a:pt x="15416061" y="16422712"/>
                    <a:pt x="15471941" y="16366832"/>
                    <a:pt x="15471941" y="16298252"/>
                  </a:cubicBezTo>
                  <a:lnTo>
                    <a:pt x="15471941" y="124460"/>
                  </a:lnTo>
                  <a:cubicBezTo>
                    <a:pt x="15471941" y="55880"/>
                    <a:pt x="15416061" y="0"/>
                    <a:pt x="15347480" y="0"/>
                  </a:cubicBezTo>
                  <a:close/>
                </a:path>
              </a:pathLst>
            </a:custGeom>
            <a:solidFill>
              <a:srgbClr val="008037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11926040" y="5490679"/>
            <a:ext cx="6361960" cy="4796321"/>
          </a:xfrm>
          <a:custGeom>
            <a:avLst/>
            <a:gdLst/>
            <a:ahLst/>
            <a:cxnLst/>
            <a:rect l="l" t="t" r="r" b="b"/>
            <a:pathLst>
              <a:path w="6361960" h="4796321">
                <a:moveTo>
                  <a:pt x="0" y="0"/>
                </a:moveTo>
                <a:lnTo>
                  <a:pt x="6361960" y="0"/>
                </a:lnTo>
                <a:lnTo>
                  <a:pt x="6361960" y="4796321"/>
                </a:lnTo>
                <a:lnTo>
                  <a:pt x="0" y="47963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315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182864" y="610195"/>
            <a:ext cx="8887870" cy="1588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40"/>
              </a:lnSpc>
            </a:pPr>
            <a:r>
              <a:rPr lang="en-US" sz="4600">
                <a:solidFill>
                  <a:srgbClr val="000000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BİTKİ VƏ HEYVAN MƏNŞƏLİ YAĞLARIN QARIŞDIRILMASI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49062" y="2377182"/>
            <a:ext cx="9521671" cy="6360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00"/>
              </a:lnSpc>
            </a:pPr>
            <a:endParaRPr dirty="0"/>
          </a:p>
          <a:p>
            <a:pPr marL="582933" lvl="1" indent="-291467" algn="l">
              <a:lnSpc>
                <a:spcPts val="4050"/>
              </a:lnSpc>
              <a:buFont typeface="Arial"/>
              <a:buChar char="•"/>
            </a:pPr>
            <a:r>
              <a:rPr lang="en-US" sz="2700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İnsanın</a:t>
            </a:r>
            <a:r>
              <a:rPr lang="en-US" sz="2700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700" b="1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bədən</a:t>
            </a:r>
            <a:r>
              <a:rPr lang="en-US" sz="2700" b="1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700" b="1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çəkisinin</a:t>
            </a:r>
            <a:r>
              <a:rPr lang="en-US" sz="2700" b="1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 10-20 </a:t>
            </a:r>
            <a:r>
              <a:rPr lang="en-US" sz="2700" b="1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faizə</a:t>
            </a:r>
            <a:r>
              <a:rPr lang="en-US" sz="2700" b="1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700" b="1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qədərini</a:t>
            </a:r>
            <a:r>
              <a:rPr lang="en-US" sz="2700" b="1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700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yağlar</a:t>
            </a:r>
            <a:r>
              <a:rPr lang="en-US" sz="2700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700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və</a:t>
            </a:r>
            <a:r>
              <a:rPr lang="en-US" sz="2700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700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yağabənzər</a:t>
            </a:r>
            <a:r>
              <a:rPr lang="en-US" sz="2700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700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maddələr</a:t>
            </a:r>
            <a:r>
              <a:rPr lang="en-US" sz="2700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 (</a:t>
            </a:r>
            <a:r>
              <a:rPr lang="en-US" sz="2700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lipidlər</a:t>
            </a:r>
            <a:r>
              <a:rPr lang="en-US" sz="2700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) </a:t>
            </a:r>
            <a:r>
              <a:rPr lang="en-US" sz="2700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təşkil</a:t>
            </a:r>
            <a:r>
              <a:rPr lang="en-US" sz="2700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700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edir</a:t>
            </a:r>
            <a:r>
              <a:rPr lang="en-US" sz="2700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. </a:t>
            </a:r>
          </a:p>
          <a:p>
            <a:pPr algn="l">
              <a:lnSpc>
                <a:spcPts val="4050"/>
              </a:lnSpc>
            </a:pPr>
            <a:endParaRPr lang="en-US" sz="2700" dirty="0">
              <a:solidFill>
                <a:srgbClr val="737373"/>
              </a:solidFill>
              <a:latin typeface="+mj-lt"/>
              <a:ea typeface="Poppins Light"/>
              <a:cs typeface="Poppins Light"/>
              <a:sym typeface="Poppins Light"/>
            </a:endParaRPr>
          </a:p>
          <a:p>
            <a:pPr marL="582933" lvl="1" indent="-291467" algn="l">
              <a:lnSpc>
                <a:spcPts val="4050"/>
              </a:lnSpc>
              <a:buFont typeface="Arial"/>
              <a:buChar char="•"/>
            </a:pPr>
            <a:r>
              <a:rPr lang="en-US" sz="2700" b="1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Orqanizmin</a:t>
            </a:r>
            <a:r>
              <a:rPr lang="en-US" sz="2700" b="1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700" b="1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yağlara</a:t>
            </a:r>
            <a:r>
              <a:rPr lang="en-US" sz="2700" b="1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700" b="1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tələbatı</a:t>
            </a:r>
            <a:r>
              <a:rPr lang="en-US" sz="2700" b="1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700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yüksək</a:t>
            </a:r>
            <a:r>
              <a:rPr lang="en-US" sz="2700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700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olduğu</a:t>
            </a:r>
            <a:r>
              <a:rPr lang="en-US" sz="2700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700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üçün</a:t>
            </a:r>
            <a:r>
              <a:rPr lang="en-US" sz="2700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700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həm</a:t>
            </a:r>
            <a:r>
              <a:rPr lang="en-US" sz="2700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700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heyvan</a:t>
            </a:r>
            <a:r>
              <a:rPr lang="en-US" sz="2700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700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mənşəli</a:t>
            </a:r>
            <a:r>
              <a:rPr lang="en-US" sz="2700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, </a:t>
            </a:r>
            <a:r>
              <a:rPr lang="en-US" sz="2700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həm</a:t>
            </a:r>
            <a:r>
              <a:rPr lang="en-US" sz="2700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700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də</a:t>
            </a:r>
            <a:r>
              <a:rPr lang="en-US" sz="2700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700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bitki</a:t>
            </a:r>
            <a:r>
              <a:rPr lang="en-US" sz="2700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700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mənşəli</a:t>
            </a:r>
            <a:r>
              <a:rPr lang="en-US" sz="2700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700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yağlar</a:t>
            </a:r>
            <a:r>
              <a:rPr lang="en-US" sz="2700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700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qəbul</a:t>
            </a:r>
            <a:r>
              <a:rPr lang="en-US" sz="2700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700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olunmalıdır</a:t>
            </a:r>
            <a:r>
              <a:rPr lang="en-US" sz="2700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. </a:t>
            </a:r>
          </a:p>
          <a:p>
            <a:pPr algn="l">
              <a:lnSpc>
                <a:spcPts val="4050"/>
              </a:lnSpc>
            </a:pPr>
            <a:endParaRPr lang="en-US" sz="2700" dirty="0">
              <a:solidFill>
                <a:srgbClr val="737373"/>
              </a:solidFill>
              <a:latin typeface="+mj-lt"/>
              <a:ea typeface="Poppins Light"/>
              <a:cs typeface="Poppins Light"/>
              <a:sym typeface="Poppins Light"/>
            </a:endParaRPr>
          </a:p>
          <a:p>
            <a:pPr marL="582933" lvl="1" indent="-291467" algn="l">
              <a:lnSpc>
                <a:spcPts val="4050"/>
              </a:lnSpc>
              <a:buFont typeface="Arial"/>
              <a:buChar char="•"/>
            </a:pPr>
            <a:r>
              <a:rPr lang="en-US" sz="2700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Gündəlik</a:t>
            </a:r>
            <a:r>
              <a:rPr lang="en-US" sz="2700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700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enerji</a:t>
            </a:r>
            <a:r>
              <a:rPr lang="en-US" sz="2700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700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ehtiyacımızın</a:t>
            </a:r>
            <a:r>
              <a:rPr lang="en-US" sz="2700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700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ən</a:t>
            </a:r>
            <a:r>
              <a:rPr lang="en-US" sz="2700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700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az</a:t>
            </a:r>
            <a:r>
              <a:rPr lang="en-US" sz="2700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 20, </a:t>
            </a:r>
            <a:r>
              <a:rPr lang="en-US" sz="2700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ən</a:t>
            </a:r>
            <a:r>
              <a:rPr lang="en-US" sz="2700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700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çox</a:t>
            </a:r>
            <a:r>
              <a:rPr lang="en-US" sz="2700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700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isə</a:t>
            </a:r>
            <a:r>
              <a:rPr lang="en-US" sz="2700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 35 </a:t>
            </a:r>
            <a:r>
              <a:rPr lang="en-US" sz="2700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faizini</a:t>
            </a:r>
            <a:r>
              <a:rPr lang="en-US" sz="2700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700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yağlardan</a:t>
            </a:r>
            <a:r>
              <a:rPr lang="en-US" sz="2700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700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əldə</a:t>
            </a:r>
            <a:r>
              <a:rPr lang="en-US" sz="2700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700" dirty="0" err="1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etməliyik</a:t>
            </a:r>
            <a:r>
              <a:rPr lang="en-US" sz="2700" dirty="0">
                <a:solidFill>
                  <a:srgbClr val="737373"/>
                </a:solidFill>
                <a:latin typeface="+mj-lt"/>
                <a:ea typeface="Poppins Light"/>
                <a:cs typeface="Poppins Light"/>
                <a:sym typeface="Poppins Light"/>
              </a:rPr>
              <a:t>. </a:t>
            </a:r>
            <a:endParaRPr lang="az-Latn-AZ" sz="2700" dirty="0" smtClean="0">
              <a:solidFill>
                <a:srgbClr val="737373"/>
              </a:solidFill>
              <a:latin typeface="+mj-lt"/>
              <a:ea typeface="Poppins Light"/>
              <a:cs typeface="Poppins Light"/>
              <a:sym typeface="Poppins Light"/>
            </a:endParaRPr>
          </a:p>
          <a:p>
            <a:pPr marL="582933" lvl="1" indent="-291467" algn="l">
              <a:lnSpc>
                <a:spcPts val="4050"/>
              </a:lnSpc>
              <a:buFont typeface="Arial"/>
              <a:buChar char="•"/>
            </a:pPr>
            <a:endParaRPr lang="az-Latn-AZ" sz="2700" dirty="0" smtClean="0">
              <a:solidFill>
                <a:srgbClr val="737373"/>
              </a:solidFill>
              <a:latin typeface="+mj-lt"/>
              <a:ea typeface="Poppins Light"/>
              <a:cs typeface="Poppins Light"/>
              <a:sym typeface="Poppins Light"/>
            </a:endParaRPr>
          </a:p>
          <a:p>
            <a:pPr marL="291466" lvl="1" algn="l">
              <a:lnSpc>
                <a:spcPts val="4050"/>
              </a:lnSpc>
            </a:pPr>
            <a:r>
              <a:rPr lang="en-US" sz="2700" i="1" dirty="0" err="1" smtClean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Qeyd</a:t>
            </a:r>
            <a:r>
              <a:rPr lang="en-US" sz="2700" i="1" dirty="0" smtClean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700" i="1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edək</a:t>
            </a:r>
            <a:r>
              <a:rPr lang="en-US" sz="2700" i="1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700" i="1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ki</a:t>
            </a:r>
            <a:r>
              <a:rPr lang="en-US" sz="2700" i="1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, </a:t>
            </a:r>
            <a:r>
              <a:rPr lang="en-US" sz="2700" i="1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qida</a:t>
            </a:r>
            <a:r>
              <a:rPr lang="en-US" sz="2700" i="1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700" i="1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rasionunda</a:t>
            </a:r>
            <a:r>
              <a:rPr lang="en-US" sz="2700" i="1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700" i="1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yer</a:t>
            </a:r>
            <a:r>
              <a:rPr lang="en-US" sz="2700" i="1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700" i="1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tutan</a:t>
            </a:r>
            <a:r>
              <a:rPr lang="en-US" sz="2700" i="1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700" i="1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ümumi</a:t>
            </a:r>
            <a:r>
              <a:rPr lang="en-US" sz="2700" i="1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700" i="1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yağın</a:t>
            </a:r>
            <a:r>
              <a:rPr lang="en-US" sz="2700" i="1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 70 </a:t>
            </a:r>
            <a:r>
              <a:rPr lang="en-US" sz="2700" i="1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faizini</a:t>
            </a:r>
            <a:r>
              <a:rPr lang="en-US" sz="2700" i="1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700" i="1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heyvan</a:t>
            </a:r>
            <a:r>
              <a:rPr lang="en-US" sz="2700" i="1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, 30 </a:t>
            </a:r>
            <a:r>
              <a:rPr lang="en-US" sz="2700" i="1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faizini</a:t>
            </a:r>
            <a:r>
              <a:rPr lang="en-US" sz="2700" i="1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700" i="1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isə</a:t>
            </a:r>
            <a:r>
              <a:rPr lang="en-US" sz="2700" i="1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700" i="1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bitki</a:t>
            </a:r>
            <a:r>
              <a:rPr lang="en-US" sz="2700" i="1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700" i="1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mənşəli</a:t>
            </a:r>
            <a:r>
              <a:rPr lang="en-US" sz="2700" i="1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700" i="1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yağlar</a:t>
            </a:r>
            <a:r>
              <a:rPr lang="en-US" sz="2700" i="1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700" i="1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təşkil</a:t>
            </a:r>
            <a:r>
              <a:rPr lang="en-US" sz="2700" i="1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 </a:t>
            </a:r>
            <a:r>
              <a:rPr lang="en-US" sz="2700" i="1" dirty="0" err="1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edir</a:t>
            </a:r>
            <a:r>
              <a:rPr lang="en-US" sz="2700" i="1" dirty="0">
                <a:solidFill>
                  <a:srgbClr val="C00000"/>
                </a:solidFill>
                <a:latin typeface="+mj-lt"/>
                <a:ea typeface="Poppins Light"/>
                <a:cs typeface="Poppins Light"/>
                <a:sym typeface="Poppins Light"/>
              </a:rPr>
              <a:t>.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836</Words>
  <Application>Microsoft Office PowerPoint</Application>
  <PresentationFormat>Custom</PresentationFormat>
  <Paragraphs>93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Poppins Medium Bold</vt:lpstr>
      <vt:lpstr>Poppins Light</vt:lpstr>
      <vt:lpstr>Montserrat Ultra-Bold Italics</vt:lpstr>
      <vt:lpstr>Calibri</vt:lpstr>
      <vt:lpstr>Poppins Light Bold</vt:lpstr>
      <vt:lpstr>Poppins Medium</vt:lpstr>
      <vt:lpstr>Montserrat Bold</vt:lpstr>
      <vt:lpstr>Poppins</vt:lpstr>
      <vt:lpstr>Montserrat Ultra-Bold</vt:lpstr>
      <vt:lpstr>Arial</vt:lpstr>
      <vt:lpstr>Montserrat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sağlam</dc:title>
  <cp:lastModifiedBy>Aysel G. Selimova</cp:lastModifiedBy>
  <cp:revision>15</cp:revision>
  <dcterms:created xsi:type="dcterms:W3CDTF">2006-08-16T00:00:00Z</dcterms:created>
  <dcterms:modified xsi:type="dcterms:W3CDTF">2024-07-16T05:51:07Z</dcterms:modified>
  <dc:identifier>DAGLCetd4uY</dc:identifier>
</cp:coreProperties>
</file>