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6" r:id="rId2"/>
    <p:sldId id="280" r:id="rId3"/>
    <p:sldId id="289" r:id="rId4"/>
    <p:sldId id="281" r:id="rId5"/>
    <p:sldId id="283" r:id="rId6"/>
    <p:sldId id="284" r:id="rId7"/>
    <p:sldId id="285" r:id="rId8"/>
    <p:sldId id="286" r:id="rId9"/>
    <p:sldId id="287" r:id="rId10"/>
    <p:sldId id="288" r:id="rId11"/>
    <p:sldId id="268" r:id="rId12"/>
    <p:sldId id="269" r:id="rId13"/>
    <p:sldId id="270" r:id="rId14"/>
    <p:sldId id="271" r:id="rId15"/>
    <p:sldId id="272" r:id="rId16"/>
    <p:sldId id="273" r:id="rId17"/>
    <p:sldId id="290" r:id="rId18"/>
    <p:sldId id="291" r:id="rId19"/>
    <p:sldId id="267" r:id="rId20"/>
    <p:sldId id="264" r:id="rId21"/>
    <p:sldId id="265" r:id="rId22"/>
    <p:sldId id="257" r:id="rId23"/>
    <p:sldId id="258" r:id="rId24"/>
    <p:sldId id="262" r:id="rId25"/>
    <p:sldId id="259" r:id="rId26"/>
    <p:sldId id="263" r:id="rId27"/>
    <p:sldId id="260" r:id="rId28"/>
    <p:sldId id="261" r:id="rId29"/>
    <p:sldId id="293" r:id="rId30"/>
    <p:sldId id="294" r:id="rId31"/>
    <p:sldId id="295" r:id="rId32"/>
    <p:sldId id="296" r:id="rId33"/>
    <p:sldId id="297" r:id="rId34"/>
    <p:sldId id="298" r:id="rId35"/>
    <p:sldId id="299" r:id="rId36"/>
    <p:sldId id="300" r:id="rId37"/>
    <p:sldId id="301" r:id="rId38"/>
    <p:sldId id="302" r:id="rId39"/>
    <p:sldId id="303" r:id="rId40"/>
    <p:sldId id="304" r:id="rId41"/>
    <p:sldId id="30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19" autoAdjust="0"/>
    <p:restoredTop sz="94660"/>
  </p:normalViewPr>
  <p:slideViewPr>
    <p:cSldViewPr snapToGrid="0">
      <p:cViewPr varScale="1">
        <p:scale>
          <a:sx n="72" d="100"/>
          <a:sy n="72" d="100"/>
        </p:scale>
        <p:origin x="45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diagrams/_rels/data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_rels/data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9639CC68-E058-4395-A584-E5A804A9C10C}" type="doc">
      <dgm:prSet loTypeId="urn:microsoft.com/office/officeart/2008/layout/LinedList" loCatId="list" qsTypeId="urn:microsoft.com/office/officeart/2005/8/quickstyle/simple5" qsCatId="simple" csTypeId="urn:microsoft.com/office/officeart/2005/8/colors/colorful5" csCatId="colorful" phldr="1"/>
      <dgm:spPr/>
      <dgm:t>
        <a:bodyPr/>
        <a:lstStyle/>
        <a:p>
          <a:endParaRPr lang="en-US"/>
        </a:p>
      </dgm:t>
    </dgm:pt>
    <dgm:pt modelId="{DBFFF11B-B205-49CD-A3A0-9F45F48B325F}">
      <dgm:prSet/>
      <dgm:spPr/>
      <dgm:t>
        <a:bodyPr/>
        <a:lstStyle/>
        <a:p>
          <a:r>
            <a:rPr lang="en-GB"/>
            <a:t>Solar energy is a </a:t>
          </a:r>
          <a:r>
            <a:rPr lang="en-GB" b="1"/>
            <a:t>renewable </a:t>
          </a:r>
          <a:r>
            <a:rPr lang="en-GB"/>
            <a:t>source of energy. It is free and does not damage the environment.</a:t>
          </a:r>
          <a:endParaRPr lang="en-US"/>
        </a:p>
      </dgm:t>
    </dgm:pt>
    <dgm:pt modelId="{6DCF2889-8077-4AA6-AE51-7FED11F34403}" type="parTrans" cxnId="{3C639B1C-0BCD-4BB2-8A01-D5903548D0ED}">
      <dgm:prSet/>
      <dgm:spPr/>
      <dgm:t>
        <a:bodyPr/>
        <a:lstStyle/>
        <a:p>
          <a:endParaRPr lang="en-US"/>
        </a:p>
      </dgm:t>
    </dgm:pt>
    <dgm:pt modelId="{976D92A3-3E71-4E62-AC9D-86C2EEC8C34C}" type="sibTrans" cxnId="{3C639B1C-0BCD-4BB2-8A01-D5903548D0ED}">
      <dgm:prSet/>
      <dgm:spPr/>
      <dgm:t>
        <a:bodyPr/>
        <a:lstStyle/>
        <a:p>
          <a:endParaRPr lang="en-US"/>
        </a:p>
      </dgm:t>
    </dgm:pt>
    <dgm:pt modelId="{38014B08-A52C-4862-84D4-CF5D5EB7113A}">
      <dgm:prSet/>
      <dgm:spPr/>
      <dgm:t>
        <a:bodyPr/>
        <a:lstStyle/>
        <a:p>
          <a:r>
            <a:rPr lang="en-GB"/>
            <a:t>Most electricity is made by burning </a:t>
          </a:r>
          <a:r>
            <a:rPr lang="en-GB" b="1"/>
            <a:t>fossil fuels </a:t>
          </a:r>
          <a:r>
            <a:rPr lang="en-GB"/>
            <a:t>, which release </a:t>
          </a:r>
          <a:r>
            <a:rPr lang="en-GB" b="1"/>
            <a:t>carbon dioxide </a:t>
          </a:r>
          <a:r>
            <a:rPr lang="en-GB"/>
            <a:t>and </a:t>
          </a:r>
          <a:r>
            <a:rPr lang="en-GB" b="1"/>
            <a:t>pollution </a:t>
          </a:r>
          <a:r>
            <a:rPr lang="en-GB"/>
            <a:t>.</a:t>
          </a:r>
          <a:endParaRPr lang="en-US"/>
        </a:p>
      </dgm:t>
    </dgm:pt>
    <dgm:pt modelId="{59ADEB24-3255-4325-91B9-3C393315B528}" type="parTrans" cxnId="{251112B2-AC64-4466-AF3A-57341A5D20B0}">
      <dgm:prSet/>
      <dgm:spPr/>
      <dgm:t>
        <a:bodyPr/>
        <a:lstStyle/>
        <a:p>
          <a:endParaRPr lang="en-US"/>
        </a:p>
      </dgm:t>
    </dgm:pt>
    <dgm:pt modelId="{96E8012E-F871-4A48-BD6C-D15B621943AF}" type="sibTrans" cxnId="{251112B2-AC64-4466-AF3A-57341A5D20B0}">
      <dgm:prSet/>
      <dgm:spPr/>
      <dgm:t>
        <a:bodyPr/>
        <a:lstStyle/>
        <a:p>
          <a:endParaRPr lang="en-US"/>
        </a:p>
      </dgm:t>
    </dgm:pt>
    <dgm:pt modelId="{F4BFE7F4-5E85-40E6-8A2F-9B4569EFE544}">
      <dgm:prSet/>
      <dgm:spPr/>
      <dgm:t>
        <a:bodyPr/>
        <a:lstStyle/>
        <a:p>
          <a:r>
            <a:rPr lang="en-GB"/>
            <a:t>Solar energy does not release anything into the air, so it is a </a:t>
          </a:r>
          <a:r>
            <a:rPr lang="en-GB" b="1"/>
            <a:t>clean </a:t>
          </a:r>
          <a:r>
            <a:rPr lang="en-GB"/>
            <a:t>source of energy and does not damage our planet.</a:t>
          </a:r>
          <a:endParaRPr lang="en-US"/>
        </a:p>
      </dgm:t>
    </dgm:pt>
    <dgm:pt modelId="{88C2AD76-1DBA-4DA0-BD8B-84599CD573EB}" type="parTrans" cxnId="{E335EC8B-89AF-4013-A3CC-454EFBC86B24}">
      <dgm:prSet/>
      <dgm:spPr/>
      <dgm:t>
        <a:bodyPr/>
        <a:lstStyle/>
        <a:p>
          <a:endParaRPr lang="en-US"/>
        </a:p>
      </dgm:t>
    </dgm:pt>
    <dgm:pt modelId="{347B5EF0-D49F-4E2C-985F-0675E90D881A}" type="sibTrans" cxnId="{E335EC8B-89AF-4013-A3CC-454EFBC86B24}">
      <dgm:prSet/>
      <dgm:spPr/>
      <dgm:t>
        <a:bodyPr/>
        <a:lstStyle/>
        <a:p>
          <a:endParaRPr lang="en-US"/>
        </a:p>
      </dgm:t>
    </dgm:pt>
    <dgm:pt modelId="{E64FB657-A4A7-43E1-A556-EFC7B1835766}" type="pres">
      <dgm:prSet presAssocID="{9639CC68-E058-4395-A584-E5A804A9C10C}" presName="vert0" presStyleCnt="0">
        <dgm:presLayoutVars>
          <dgm:dir/>
          <dgm:animOne val="branch"/>
          <dgm:animLvl val="lvl"/>
        </dgm:presLayoutVars>
      </dgm:prSet>
      <dgm:spPr/>
    </dgm:pt>
    <dgm:pt modelId="{57ACD07C-41EC-482F-9575-ECF2E3836EDE}" type="pres">
      <dgm:prSet presAssocID="{DBFFF11B-B205-49CD-A3A0-9F45F48B325F}" presName="thickLine" presStyleLbl="alignNode1" presStyleIdx="0" presStyleCnt="3"/>
      <dgm:spPr/>
    </dgm:pt>
    <dgm:pt modelId="{E1121ECF-EB00-4C99-B2AE-F22E5312F01A}" type="pres">
      <dgm:prSet presAssocID="{DBFFF11B-B205-49CD-A3A0-9F45F48B325F}" presName="horz1" presStyleCnt="0"/>
      <dgm:spPr/>
    </dgm:pt>
    <dgm:pt modelId="{5EF9E58D-CEF9-42E4-874A-7A2D6C34074A}" type="pres">
      <dgm:prSet presAssocID="{DBFFF11B-B205-49CD-A3A0-9F45F48B325F}" presName="tx1" presStyleLbl="revTx" presStyleIdx="0" presStyleCnt="3"/>
      <dgm:spPr/>
    </dgm:pt>
    <dgm:pt modelId="{92DC2A6B-CA17-402F-A7F1-808B8823B97D}" type="pres">
      <dgm:prSet presAssocID="{DBFFF11B-B205-49CD-A3A0-9F45F48B325F}" presName="vert1" presStyleCnt="0"/>
      <dgm:spPr/>
    </dgm:pt>
    <dgm:pt modelId="{2F45A46A-08F4-45D1-B737-ED9B5942D50B}" type="pres">
      <dgm:prSet presAssocID="{38014B08-A52C-4862-84D4-CF5D5EB7113A}" presName="thickLine" presStyleLbl="alignNode1" presStyleIdx="1" presStyleCnt="3"/>
      <dgm:spPr/>
    </dgm:pt>
    <dgm:pt modelId="{0E1F0C59-B281-4C66-8DFA-511545BCDC4F}" type="pres">
      <dgm:prSet presAssocID="{38014B08-A52C-4862-84D4-CF5D5EB7113A}" presName="horz1" presStyleCnt="0"/>
      <dgm:spPr/>
    </dgm:pt>
    <dgm:pt modelId="{D3DAC6BA-420B-486C-A257-0AD18E26CFF9}" type="pres">
      <dgm:prSet presAssocID="{38014B08-A52C-4862-84D4-CF5D5EB7113A}" presName="tx1" presStyleLbl="revTx" presStyleIdx="1" presStyleCnt="3"/>
      <dgm:spPr/>
    </dgm:pt>
    <dgm:pt modelId="{6AB057F4-0A1E-42C8-AABE-669127B3457A}" type="pres">
      <dgm:prSet presAssocID="{38014B08-A52C-4862-84D4-CF5D5EB7113A}" presName="vert1" presStyleCnt="0"/>
      <dgm:spPr/>
    </dgm:pt>
    <dgm:pt modelId="{872D8D33-43F0-438B-871F-20C22C8B9422}" type="pres">
      <dgm:prSet presAssocID="{F4BFE7F4-5E85-40E6-8A2F-9B4569EFE544}" presName="thickLine" presStyleLbl="alignNode1" presStyleIdx="2" presStyleCnt="3"/>
      <dgm:spPr/>
    </dgm:pt>
    <dgm:pt modelId="{ED79EC1A-E7EA-4942-847D-2920D4ED2CB6}" type="pres">
      <dgm:prSet presAssocID="{F4BFE7F4-5E85-40E6-8A2F-9B4569EFE544}" presName="horz1" presStyleCnt="0"/>
      <dgm:spPr/>
    </dgm:pt>
    <dgm:pt modelId="{2FD93079-8CC1-4217-9821-F94D178D155B}" type="pres">
      <dgm:prSet presAssocID="{F4BFE7F4-5E85-40E6-8A2F-9B4569EFE544}" presName="tx1" presStyleLbl="revTx" presStyleIdx="2" presStyleCnt="3"/>
      <dgm:spPr/>
    </dgm:pt>
    <dgm:pt modelId="{5E08231C-3441-4A91-9A92-81032DC51809}" type="pres">
      <dgm:prSet presAssocID="{F4BFE7F4-5E85-40E6-8A2F-9B4569EFE544}" presName="vert1" presStyleCnt="0"/>
      <dgm:spPr/>
    </dgm:pt>
  </dgm:ptLst>
  <dgm:cxnLst>
    <dgm:cxn modelId="{3C639B1C-0BCD-4BB2-8A01-D5903548D0ED}" srcId="{9639CC68-E058-4395-A584-E5A804A9C10C}" destId="{DBFFF11B-B205-49CD-A3A0-9F45F48B325F}" srcOrd="0" destOrd="0" parTransId="{6DCF2889-8077-4AA6-AE51-7FED11F34403}" sibTransId="{976D92A3-3E71-4E62-AC9D-86C2EEC8C34C}"/>
    <dgm:cxn modelId="{F3B41885-5889-44C4-9048-6BE71E48CAC9}" type="presOf" srcId="{9639CC68-E058-4395-A584-E5A804A9C10C}" destId="{E64FB657-A4A7-43E1-A556-EFC7B1835766}" srcOrd="0" destOrd="0" presId="urn:microsoft.com/office/officeart/2008/layout/LinedList"/>
    <dgm:cxn modelId="{E335EC8B-89AF-4013-A3CC-454EFBC86B24}" srcId="{9639CC68-E058-4395-A584-E5A804A9C10C}" destId="{F4BFE7F4-5E85-40E6-8A2F-9B4569EFE544}" srcOrd="2" destOrd="0" parTransId="{88C2AD76-1DBA-4DA0-BD8B-84599CD573EB}" sibTransId="{347B5EF0-D49F-4E2C-985F-0675E90D881A}"/>
    <dgm:cxn modelId="{A6CC8C94-6674-44E3-B3D6-D01719CCECE9}" type="presOf" srcId="{DBFFF11B-B205-49CD-A3A0-9F45F48B325F}" destId="{5EF9E58D-CEF9-42E4-874A-7A2D6C34074A}" srcOrd="0" destOrd="0" presId="urn:microsoft.com/office/officeart/2008/layout/LinedList"/>
    <dgm:cxn modelId="{251112B2-AC64-4466-AF3A-57341A5D20B0}" srcId="{9639CC68-E058-4395-A584-E5A804A9C10C}" destId="{38014B08-A52C-4862-84D4-CF5D5EB7113A}" srcOrd="1" destOrd="0" parTransId="{59ADEB24-3255-4325-91B9-3C393315B528}" sibTransId="{96E8012E-F871-4A48-BD6C-D15B621943AF}"/>
    <dgm:cxn modelId="{0A0191C3-8D4C-44E6-B018-77207E6554FD}" type="presOf" srcId="{F4BFE7F4-5E85-40E6-8A2F-9B4569EFE544}" destId="{2FD93079-8CC1-4217-9821-F94D178D155B}" srcOrd="0" destOrd="0" presId="urn:microsoft.com/office/officeart/2008/layout/LinedList"/>
    <dgm:cxn modelId="{E97DFAC7-873B-40F6-9D49-9D6D22A1CFCF}" type="presOf" srcId="{38014B08-A52C-4862-84D4-CF5D5EB7113A}" destId="{D3DAC6BA-420B-486C-A257-0AD18E26CFF9}" srcOrd="0" destOrd="0" presId="urn:microsoft.com/office/officeart/2008/layout/LinedList"/>
    <dgm:cxn modelId="{80EB86C5-D0FF-43C1-A0BC-B2A7EEDC1117}" type="presParOf" srcId="{E64FB657-A4A7-43E1-A556-EFC7B1835766}" destId="{57ACD07C-41EC-482F-9575-ECF2E3836EDE}" srcOrd="0" destOrd="0" presId="urn:microsoft.com/office/officeart/2008/layout/LinedList"/>
    <dgm:cxn modelId="{1B899364-402E-4545-8645-4B6663834F44}" type="presParOf" srcId="{E64FB657-A4A7-43E1-A556-EFC7B1835766}" destId="{E1121ECF-EB00-4C99-B2AE-F22E5312F01A}" srcOrd="1" destOrd="0" presId="urn:microsoft.com/office/officeart/2008/layout/LinedList"/>
    <dgm:cxn modelId="{90582255-02F4-4303-8068-F983845D1F08}" type="presParOf" srcId="{E1121ECF-EB00-4C99-B2AE-F22E5312F01A}" destId="{5EF9E58D-CEF9-42E4-874A-7A2D6C34074A}" srcOrd="0" destOrd="0" presId="urn:microsoft.com/office/officeart/2008/layout/LinedList"/>
    <dgm:cxn modelId="{88816E69-6D4A-42D4-8C86-7D547B9ADA58}" type="presParOf" srcId="{E1121ECF-EB00-4C99-B2AE-F22E5312F01A}" destId="{92DC2A6B-CA17-402F-A7F1-808B8823B97D}" srcOrd="1" destOrd="0" presId="urn:microsoft.com/office/officeart/2008/layout/LinedList"/>
    <dgm:cxn modelId="{473AC78A-8AF5-452B-A47E-499394522396}" type="presParOf" srcId="{E64FB657-A4A7-43E1-A556-EFC7B1835766}" destId="{2F45A46A-08F4-45D1-B737-ED9B5942D50B}" srcOrd="2" destOrd="0" presId="urn:microsoft.com/office/officeart/2008/layout/LinedList"/>
    <dgm:cxn modelId="{35EED8F2-047C-4258-BC24-39028B6ABBE4}" type="presParOf" srcId="{E64FB657-A4A7-43E1-A556-EFC7B1835766}" destId="{0E1F0C59-B281-4C66-8DFA-511545BCDC4F}" srcOrd="3" destOrd="0" presId="urn:microsoft.com/office/officeart/2008/layout/LinedList"/>
    <dgm:cxn modelId="{369F1136-C490-4958-B79E-83F56B66976E}" type="presParOf" srcId="{0E1F0C59-B281-4C66-8DFA-511545BCDC4F}" destId="{D3DAC6BA-420B-486C-A257-0AD18E26CFF9}" srcOrd="0" destOrd="0" presId="urn:microsoft.com/office/officeart/2008/layout/LinedList"/>
    <dgm:cxn modelId="{68636D0E-2A44-4F26-A29F-6D2D3A54A1D4}" type="presParOf" srcId="{0E1F0C59-B281-4C66-8DFA-511545BCDC4F}" destId="{6AB057F4-0A1E-42C8-AABE-669127B3457A}" srcOrd="1" destOrd="0" presId="urn:microsoft.com/office/officeart/2008/layout/LinedList"/>
    <dgm:cxn modelId="{F4B80B24-9A1A-4C84-B7B1-3F47F86D6C4D}" type="presParOf" srcId="{E64FB657-A4A7-43E1-A556-EFC7B1835766}" destId="{872D8D33-43F0-438B-871F-20C22C8B9422}" srcOrd="4" destOrd="0" presId="urn:microsoft.com/office/officeart/2008/layout/LinedList"/>
    <dgm:cxn modelId="{3662C571-F2CF-457D-865E-414487768164}" type="presParOf" srcId="{E64FB657-A4A7-43E1-A556-EFC7B1835766}" destId="{ED79EC1A-E7EA-4942-847D-2920D4ED2CB6}" srcOrd="5" destOrd="0" presId="urn:microsoft.com/office/officeart/2008/layout/LinedList"/>
    <dgm:cxn modelId="{D557D3F9-9E0C-4C2D-936D-F90F2CE073F7}" type="presParOf" srcId="{ED79EC1A-E7EA-4942-847D-2920D4ED2CB6}" destId="{2FD93079-8CC1-4217-9821-F94D178D155B}" srcOrd="0" destOrd="0" presId="urn:microsoft.com/office/officeart/2008/layout/LinedList"/>
    <dgm:cxn modelId="{9C496AE8-42DA-4800-8E35-341544A3855C}" type="presParOf" srcId="{ED79EC1A-E7EA-4942-847D-2920D4ED2CB6}" destId="{5E08231C-3441-4A91-9A92-81032DC5180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CDCC48-1396-4F21-A31C-CCF119959AD8}"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BFFACFF5-62F2-44E6-916E-639F4CE69562}">
      <dgm:prSet custT="1"/>
      <dgm:spPr/>
      <dgm:t>
        <a:bodyPr/>
        <a:lstStyle/>
        <a:p>
          <a:pPr>
            <a:lnSpc>
              <a:spcPct val="100000"/>
            </a:lnSpc>
          </a:pPr>
          <a:r>
            <a:rPr lang="en-GB" sz="2800"/>
            <a:t>Like the wind, water can be used to drive turbines directly. There are several ways that water can be used, </a:t>
          </a:r>
          <a:r>
            <a:rPr lang="en-GB" sz="2800" b="1"/>
            <a:t>including waves, tides and falling water in hydroelectric power schemes.</a:t>
          </a:r>
          <a:endParaRPr lang="en-US" sz="2800" b="1"/>
        </a:p>
      </dgm:t>
    </dgm:pt>
    <dgm:pt modelId="{780D8135-50E9-499B-9D68-16B088F3EA76}" type="parTrans" cxnId="{7F96F92D-D25D-404F-A3BD-1249117E18C5}">
      <dgm:prSet/>
      <dgm:spPr/>
      <dgm:t>
        <a:bodyPr/>
        <a:lstStyle/>
        <a:p>
          <a:endParaRPr lang="en-US" sz="3200"/>
        </a:p>
      </dgm:t>
    </dgm:pt>
    <dgm:pt modelId="{DB998425-5A8F-4823-9ACE-6D16AB9956CA}" type="sibTrans" cxnId="{7F96F92D-D25D-404F-A3BD-1249117E18C5}">
      <dgm:prSet/>
      <dgm:spPr/>
      <dgm:t>
        <a:bodyPr/>
        <a:lstStyle/>
        <a:p>
          <a:pPr>
            <a:lnSpc>
              <a:spcPct val="100000"/>
            </a:lnSpc>
          </a:pPr>
          <a:endParaRPr lang="en-US"/>
        </a:p>
      </dgm:t>
    </dgm:pt>
    <dgm:pt modelId="{9FF6BB84-7F76-4973-A514-A24755800AB6}">
      <dgm:prSet custT="1"/>
      <dgm:spPr/>
      <dgm:t>
        <a:bodyPr/>
        <a:lstStyle/>
        <a:p>
          <a:pPr>
            <a:lnSpc>
              <a:spcPct val="100000"/>
            </a:lnSpc>
          </a:pPr>
          <a:r>
            <a:rPr lang="en-GB" sz="2800" b="1"/>
            <a:t>Wave</a:t>
          </a:r>
          <a:endParaRPr lang="az-Latn-AZ" sz="2800" b="1"/>
        </a:p>
        <a:p>
          <a:pPr>
            <a:lnSpc>
              <a:spcPct val="100000"/>
            </a:lnSpc>
          </a:pPr>
          <a:r>
            <a:rPr lang="en-GB" sz="2800"/>
            <a:t>The water in the sea rises and falls because of waves on the surface. </a:t>
          </a:r>
          <a:r>
            <a:rPr lang="en-GB" sz="2800" b="1"/>
            <a:t>Wave machines use the kinetic energy in this movement</a:t>
          </a:r>
          <a:r>
            <a:rPr lang="en-GB" sz="2800"/>
            <a:t> to drive electricity generators.</a:t>
          </a:r>
          <a:endParaRPr lang="en-US" sz="2800"/>
        </a:p>
      </dgm:t>
    </dgm:pt>
    <dgm:pt modelId="{2A30AD5F-0605-4EAC-B07A-151A780578AE}" type="parTrans" cxnId="{4C4D7D5E-3FA5-4E1E-8E11-2CC4928C48CD}">
      <dgm:prSet/>
      <dgm:spPr/>
      <dgm:t>
        <a:bodyPr/>
        <a:lstStyle/>
        <a:p>
          <a:endParaRPr lang="en-US" sz="3200"/>
        </a:p>
      </dgm:t>
    </dgm:pt>
    <dgm:pt modelId="{63C4F911-4999-4F24-BB44-F7579BED0A51}" type="sibTrans" cxnId="{4C4D7D5E-3FA5-4E1E-8E11-2CC4928C48CD}">
      <dgm:prSet/>
      <dgm:spPr/>
      <dgm:t>
        <a:bodyPr/>
        <a:lstStyle/>
        <a:p>
          <a:endParaRPr lang="en-US"/>
        </a:p>
      </dgm:t>
    </dgm:pt>
    <dgm:pt modelId="{4DF9602F-1D36-476F-82D5-F3F0E52A6F59}" type="pres">
      <dgm:prSet presAssocID="{F7CDCC48-1396-4F21-A31C-CCF119959AD8}" presName="root" presStyleCnt="0">
        <dgm:presLayoutVars>
          <dgm:dir/>
          <dgm:resizeHandles val="exact"/>
        </dgm:presLayoutVars>
      </dgm:prSet>
      <dgm:spPr/>
    </dgm:pt>
    <dgm:pt modelId="{C70283D5-8474-47C3-B62A-4F019E50202B}" type="pres">
      <dgm:prSet presAssocID="{F7CDCC48-1396-4F21-A31C-CCF119959AD8}" presName="container" presStyleCnt="0">
        <dgm:presLayoutVars>
          <dgm:dir/>
          <dgm:resizeHandles val="exact"/>
        </dgm:presLayoutVars>
      </dgm:prSet>
      <dgm:spPr/>
    </dgm:pt>
    <dgm:pt modelId="{90FF0F60-8E01-44FD-95F9-9744DA1B88B0}" type="pres">
      <dgm:prSet presAssocID="{BFFACFF5-62F2-44E6-916E-639F4CE69562}" presName="compNode" presStyleCnt="0"/>
      <dgm:spPr/>
    </dgm:pt>
    <dgm:pt modelId="{71BD4296-4071-4924-9370-F75285147444}" type="pres">
      <dgm:prSet presAssocID="{BFFACFF5-62F2-44E6-916E-639F4CE69562}" presName="iconBgRect" presStyleLbl="bgShp" presStyleIdx="0" presStyleCnt="2"/>
      <dgm:spPr/>
    </dgm:pt>
    <dgm:pt modelId="{102FBF78-F307-4F1E-ACD4-E1B19038A0D5}" type="pres">
      <dgm:prSet presAssocID="{BFFACFF5-62F2-44E6-916E-639F4CE6956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idge scene"/>
        </a:ext>
      </dgm:extLst>
    </dgm:pt>
    <dgm:pt modelId="{098E4A38-AC14-4AF7-852D-E00EAA4446D8}" type="pres">
      <dgm:prSet presAssocID="{BFFACFF5-62F2-44E6-916E-639F4CE69562}" presName="spaceRect" presStyleCnt="0"/>
      <dgm:spPr/>
    </dgm:pt>
    <dgm:pt modelId="{689384B3-59D9-44E2-8442-88533FE5E801}" type="pres">
      <dgm:prSet presAssocID="{BFFACFF5-62F2-44E6-916E-639F4CE69562}" presName="textRect" presStyleLbl="revTx" presStyleIdx="0" presStyleCnt="2">
        <dgm:presLayoutVars>
          <dgm:chMax val="1"/>
          <dgm:chPref val="1"/>
        </dgm:presLayoutVars>
      </dgm:prSet>
      <dgm:spPr/>
    </dgm:pt>
    <dgm:pt modelId="{616F7A41-9B44-4A33-BC7C-97013FFA5516}" type="pres">
      <dgm:prSet presAssocID="{DB998425-5A8F-4823-9ACE-6D16AB9956CA}" presName="sibTrans" presStyleLbl="sibTrans2D1" presStyleIdx="0" presStyleCnt="0"/>
      <dgm:spPr/>
    </dgm:pt>
    <dgm:pt modelId="{F73B36DB-2E9E-4173-80A9-FADFCA2681B3}" type="pres">
      <dgm:prSet presAssocID="{9FF6BB84-7F76-4973-A514-A24755800AB6}" presName="compNode" presStyleCnt="0"/>
      <dgm:spPr/>
    </dgm:pt>
    <dgm:pt modelId="{8B870209-1AD9-4DB5-9BF1-17CC24917390}" type="pres">
      <dgm:prSet presAssocID="{9FF6BB84-7F76-4973-A514-A24755800AB6}" presName="iconBgRect" presStyleLbl="bgShp" presStyleIdx="1" presStyleCnt="2"/>
      <dgm:spPr/>
    </dgm:pt>
    <dgm:pt modelId="{B58C3DAE-2E20-412C-AFE9-E44E94258ABB}" type="pres">
      <dgm:prSet presAssocID="{9FF6BB84-7F76-4973-A514-A24755800AB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ve"/>
        </a:ext>
      </dgm:extLst>
    </dgm:pt>
    <dgm:pt modelId="{1470CAA6-6BA6-4886-AC96-808D0619BE6A}" type="pres">
      <dgm:prSet presAssocID="{9FF6BB84-7F76-4973-A514-A24755800AB6}" presName="spaceRect" presStyleCnt="0"/>
      <dgm:spPr/>
    </dgm:pt>
    <dgm:pt modelId="{58F3B9D8-EC6F-477D-8CE4-D4127CF8DA4F}" type="pres">
      <dgm:prSet presAssocID="{9FF6BB84-7F76-4973-A514-A24755800AB6}" presName="textRect" presStyleLbl="revTx" presStyleIdx="1" presStyleCnt="2">
        <dgm:presLayoutVars>
          <dgm:chMax val="1"/>
          <dgm:chPref val="1"/>
        </dgm:presLayoutVars>
      </dgm:prSet>
      <dgm:spPr/>
    </dgm:pt>
  </dgm:ptLst>
  <dgm:cxnLst>
    <dgm:cxn modelId="{7F96F92D-D25D-404F-A3BD-1249117E18C5}" srcId="{F7CDCC48-1396-4F21-A31C-CCF119959AD8}" destId="{BFFACFF5-62F2-44E6-916E-639F4CE69562}" srcOrd="0" destOrd="0" parTransId="{780D8135-50E9-499B-9D68-16B088F3EA76}" sibTransId="{DB998425-5A8F-4823-9ACE-6D16AB9956CA}"/>
    <dgm:cxn modelId="{A17A413C-6C86-4F7E-B52A-43E04D206BC7}" type="presOf" srcId="{DB998425-5A8F-4823-9ACE-6D16AB9956CA}" destId="{616F7A41-9B44-4A33-BC7C-97013FFA5516}" srcOrd="0" destOrd="0" presId="urn:microsoft.com/office/officeart/2018/2/layout/IconCircleList"/>
    <dgm:cxn modelId="{4C4D7D5E-3FA5-4E1E-8E11-2CC4928C48CD}" srcId="{F7CDCC48-1396-4F21-A31C-CCF119959AD8}" destId="{9FF6BB84-7F76-4973-A514-A24755800AB6}" srcOrd="1" destOrd="0" parTransId="{2A30AD5F-0605-4EAC-B07A-151A780578AE}" sibTransId="{63C4F911-4999-4F24-BB44-F7579BED0A51}"/>
    <dgm:cxn modelId="{DA79A463-527E-4D71-BC74-E9F31EEE39A6}" type="presOf" srcId="{9FF6BB84-7F76-4973-A514-A24755800AB6}" destId="{58F3B9D8-EC6F-477D-8CE4-D4127CF8DA4F}" srcOrd="0" destOrd="0" presId="urn:microsoft.com/office/officeart/2018/2/layout/IconCircleList"/>
    <dgm:cxn modelId="{A683D56C-6B8C-454E-A54B-FFB6B822C638}" type="presOf" srcId="{BFFACFF5-62F2-44E6-916E-639F4CE69562}" destId="{689384B3-59D9-44E2-8442-88533FE5E801}" srcOrd="0" destOrd="0" presId="urn:microsoft.com/office/officeart/2018/2/layout/IconCircleList"/>
    <dgm:cxn modelId="{8367ABAB-9D94-41AE-8CA1-276AF448B48B}" type="presOf" srcId="{F7CDCC48-1396-4F21-A31C-CCF119959AD8}" destId="{4DF9602F-1D36-476F-82D5-F3F0E52A6F59}" srcOrd="0" destOrd="0" presId="urn:microsoft.com/office/officeart/2018/2/layout/IconCircleList"/>
    <dgm:cxn modelId="{42DCA333-1E69-478D-928D-83206DC092B9}" type="presParOf" srcId="{4DF9602F-1D36-476F-82D5-F3F0E52A6F59}" destId="{C70283D5-8474-47C3-B62A-4F019E50202B}" srcOrd="0" destOrd="0" presId="urn:microsoft.com/office/officeart/2018/2/layout/IconCircleList"/>
    <dgm:cxn modelId="{789EFB57-0C72-4E84-88A3-4F3B2A1BF7A3}" type="presParOf" srcId="{C70283D5-8474-47C3-B62A-4F019E50202B}" destId="{90FF0F60-8E01-44FD-95F9-9744DA1B88B0}" srcOrd="0" destOrd="0" presId="urn:microsoft.com/office/officeart/2018/2/layout/IconCircleList"/>
    <dgm:cxn modelId="{E04710BF-DA90-467D-B7FB-BBA6E368A54C}" type="presParOf" srcId="{90FF0F60-8E01-44FD-95F9-9744DA1B88B0}" destId="{71BD4296-4071-4924-9370-F75285147444}" srcOrd="0" destOrd="0" presId="urn:microsoft.com/office/officeart/2018/2/layout/IconCircleList"/>
    <dgm:cxn modelId="{A482A8CF-1F28-4A68-AC40-0C3583FE443D}" type="presParOf" srcId="{90FF0F60-8E01-44FD-95F9-9744DA1B88B0}" destId="{102FBF78-F307-4F1E-ACD4-E1B19038A0D5}" srcOrd="1" destOrd="0" presId="urn:microsoft.com/office/officeart/2018/2/layout/IconCircleList"/>
    <dgm:cxn modelId="{D3E437DD-AF93-4265-917A-38BCE6330990}" type="presParOf" srcId="{90FF0F60-8E01-44FD-95F9-9744DA1B88B0}" destId="{098E4A38-AC14-4AF7-852D-E00EAA4446D8}" srcOrd="2" destOrd="0" presId="urn:microsoft.com/office/officeart/2018/2/layout/IconCircleList"/>
    <dgm:cxn modelId="{6C4E98EF-E06C-409F-8E35-698F0A6DFF4B}" type="presParOf" srcId="{90FF0F60-8E01-44FD-95F9-9744DA1B88B0}" destId="{689384B3-59D9-44E2-8442-88533FE5E801}" srcOrd="3" destOrd="0" presId="urn:microsoft.com/office/officeart/2018/2/layout/IconCircleList"/>
    <dgm:cxn modelId="{3B7E6C79-4574-44C7-B5EE-4ADFAF01FEA0}" type="presParOf" srcId="{C70283D5-8474-47C3-B62A-4F019E50202B}" destId="{616F7A41-9B44-4A33-BC7C-97013FFA5516}" srcOrd="1" destOrd="0" presId="urn:microsoft.com/office/officeart/2018/2/layout/IconCircleList"/>
    <dgm:cxn modelId="{8B4F3A82-746D-4600-8027-981994AF5DBF}" type="presParOf" srcId="{C70283D5-8474-47C3-B62A-4F019E50202B}" destId="{F73B36DB-2E9E-4173-80A9-FADFCA2681B3}" srcOrd="2" destOrd="0" presId="urn:microsoft.com/office/officeart/2018/2/layout/IconCircleList"/>
    <dgm:cxn modelId="{18B91FF2-B5BC-4315-9738-687FCFE7F1D1}" type="presParOf" srcId="{F73B36DB-2E9E-4173-80A9-FADFCA2681B3}" destId="{8B870209-1AD9-4DB5-9BF1-17CC24917390}" srcOrd="0" destOrd="0" presId="urn:microsoft.com/office/officeart/2018/2/layout/IconCircleList"/>
    <dgm:cxn modelId="{3C606865-E454-4FD4-8CC0-38D2224C46DF}" type="presParOf" srcId="{F73B36DB-2E9E-4173-80A9-FADFCA2681B3}" destId="{B58C3DAE-2E20-412C-AFE9-E44E94258ABB}" srcOrd="1" destOrd="0" presId="urn:microsoft.com/office/officeart/2018/2/layout/IconCircleList"/>
    <dgm:cxn modelId="{B6E8953E-B13B-4B95-B0CB-A320B8503078}" type="presParOf" srcId="{F73B36DB-2E9E-4173-80A9-FADFCA2681B3}" destId="{1470CAA6-6BA6-4886-AC96-808D0619BE6A}" srcOrd="2" destOrd="0" presId="urn:microsoft.com/office/officeart/2018/2/layout/IconCircleList"/>
    <dgm:cxn modelId="{DFFC13FF-5B32-49DF-A4D5-1863DA521EA6}" type="presParOf" srcId="{F73B36DB-2E9E-4173-80A9-FADFCA2681B3}" destId="{58F3B9D8-EC6F-477D-8CE4-D4127CF8DA4F}"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D3EE6F-19A4-4354-B607-461A272AE37A}"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E2A688BB-049C-4A05-A4CB-27BA5E891314}">
      <dgm:prSet/>
      <dgm:spPr/>
      <dgm:t>
        <a:bodyPr/>
        <a:lstStyle/>
        <a:p>
          <a:r>
            <a:rPr lang="en-GB"/>
            <a:t>Water power in its various forms is a </a:t>
          </a:r>
          <a:r>
            <a:rPr lang="en-GB" b="1"/>
            <a:t>renewable energy resource</a:t>
          </a:r>
          <a:r>
            <a:rPr lang="en-GB"/>
            <a:t> and there are no fuel costs.</a:t>
          </a:r>
          <a:endParaRPr lang="en-US"/>
        </a:p>
      </dgm:t>
    </dgm:pt>
    <dgm:pt modelId="{47A8ECA1-DC59-487D-A389-983C5F0560E0}" type="parTrans" cxnId="{9E736150-580E-4FD0-837C-3F218DD0A2C8}">
      <dgm:prSet/>
      <dgm:spPr/>
      <dgm:t>
        <a:bodyPr/>
        <a:lstStyle/>
        <a:p>
          <a:endParaRPr lang="en-US"/>
        </a:p>
      </dgm:t>
    </dgm:pt>
    <dgm:pt modelId="{54B373FE-E7CF-4D4F-8D0E-EFE20A7876E8}" type="sibTrans" cxnId="{9E736150-580E-4FD0-837C-3F218DD0A2C8}">
      <dgm:prSet/>
      <dgm:spPr/>
      <dgm:t>
        <a:bodyPr/>
        <a:lstStyle/>
        <a:p>
          <a:endParaRPr lang="en-US"/>
        </a:p>
      </dgm:t>
    </dgm:pt>
    <dgm:pt modelId="{0519F26D-0BAA-4A7C-91CA-D59A648DE2B2}">
      <dgm:prSet/>
      <dgm:spPr/>
      <dgm:t>
        <a:bodyPr/>
        <a:lstStyle/>
        <a:p>
          <a:r>
            <a:rPr lang="en-GB"/>
            <a:t>No harmful polluting gases are produced.</a:t>
          </a:r>
          <a:endParaRPr lang="en-US"/>
        </a:p>
      </dgm:t>
    </dgm:pt>
    <dgm:pt modelId="{A7126ACE-DB34-487B-872A-D59ABF3AB81D}" type="parTrans" cxnId="{8AC9E018-5F75-48BE-A897-FF305B583E28}">
      <dgm:prSet/>
      <dgm:spPr/>
      <dgm:t>
        <a:bodyPr/>
        <a:lstStyle/>
        <a:p>
          <a:endParaRPr lang="en-US"/>
        </a:p>
      </dgm:t>
    </dgm:pt>
    <dgm:pt modelId="{AF22C1BE-57D8-4957-85A2-C1B196FB59C9}" type="sibTrans" cxnId="{8AC9E018-5F75-48BE-A897-FF305B583E28}">
      <dgm:prSet/>
      <dgm:spPr/>
      <dgm:t>
        <a:bodyPr/>
        <a:lstStyle/>
        <a:p>
          <a:endParaRPr lang="en-US"/>
        </a:p>
      </dgm:t>
    </dgm:pt>
    <dgm:pt modelId="{F36E1FC2-056C-49A6-9929-E1B622A93C8D}">
      <dgm:prSet/>
      <dgm:spPr/>
      <dgm:t>
        <a:bodyPr/>
        <a:lstStyle/>
        <a:p>
          <a:r>
            <a:rPr lang="en-GB"/>
            <a:t>Tidal barrages and hydroelectric power stations are very reliable and can be easily switched on.</a:t>
          </a:r>
          <a:endParaRPr lang="en-US"/>
        </a:p>
      </dgm:t>
    </dgm:pt>
    <dgm:pt modelId="{7878EE7D-12E9-4261-B0A9-A4768F9B6033}" type="parTrans" cxnId="{D9B927F8-FE22-4785-BF8A-F532B5AD6ACD}">
      <dgm:prSet/>
      <dgm:spPr/>
      <dgm:t>
        <a:bodyPr/>
        <a:lstStyle/>
        <a:p>
          <a:endParaRPr lang="en-US"/>
        </a:p>
      </dgm:t>
    </dgm:pt>
    <dgm:pt modelId="{1C1BFD90-1082-484A-BDE5-51FB5606799B}" type="sibTrans" cxnId="{D9B927F8-FE22-4785-BF8A-F532B5AD6ACD}">
      <dgm:prSet/>
      <dgm:spPr/>
      <dgm:t>
        <a:bodyPr/>
        <a:lstStyle/>
        <a:p>
          <a:endParaRPr lang="en-US"/>
        </a:p>
      </dgm:t>
    </dgm:pt>
    <dgm:pt modelId="{013FA704-B26E-48FD-937D-C08B6D47C70D}" type="pres">
      <dgm:prSet presAssocID="{98D3EE6F-19A4-4354-B607-461A272AE37A}" presName="root" presStyleCnt="0">
        <dgm:presLayoutVars>
          <dgm:dir/>
          <dgm:resizeHandles val="exact"/>
        </dgm:presLayoutVars>
      </dgm:prSet>
      <dgm:spPr/>
    </dgm:pt>
    <dgm:pt modelId="{DE2D41CF-29BB-4D7C-8E1C-D56C7DD3B1DB}" type="pres">
      <dgm:prSet presAssocID="{E2A688BB-049C-4A05-A4CB-27BA5E891314}" presName="compNode" presStyleCnt="0"/>
      <dgm:spPr/>
    </dgm:pt>
    <dgm:pt modelId="{4314AA1A-642F-4F6E-87F6-7D7188248303}" type="pres">
      <dgm:prSet presAssocID="{E2A688BB-049C-4A05-A4CB-27BA5E891314}" presName="bgRect" presStyleLbl="bgShp" presStyleIdx="0" presStyleCnt="3"/>
      <dgm:spPr/>
    </dgm:pt>
    <dgm:pt modelId="{86D75AD8-98C3-459C-AFF5-EF931A18E98A}" type="pres">
      <dgm:prSet presAssocID="{E2A688BB-049C-4A05-A4CB-27BA5E89131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indmill"/>
        </a:ext>
      </dgm:extLst>
    </dgm:pt>
    <dgm:pt modelId="{14165689-5603-47D5-BE11-E1528C88CB84}" type="pres">
      <dgm:prSet presAssocID="{E2A688BB-049C-4A05-A4CB-27BA5E891314}" presName="spaceRect" presStyleCnt="0"/>
      <dgm:spPr/>
    </dgm:pt>
    <dgm:pt modelId="{80ABEB9C-2983-4856-A33A-290258939FAD}" type="pres">
      <dgm:prSet presAssocID="{E2A688BB-049C-4A05-A4CB-27BA5E891314}" presName="parTx" presStyleLbl="revTx" presStyleIdx="0" presStyleCnt="3">
        <dgm:presLayoutVars>
          <dgm:chMax val="0"/>
          <dgm:chPref val="0"/>
        </dgm:presLayoutVars>
      </dgm:prSet>
      <dgm:spPr/>
    </dgm:pt>
    <dgm:pt modelId="{C60E4728-E1B3-4570-9EAA-41C77DA12F4D}" type="pres">
      <dgm:prSet presAssocID="{54B373FE-E7CF-4D4F-8D0E-EFE20A7876E8}" presName="sibTrans" presStyleCnt="0"/>
      <dgm:spPr/>
    </dgm:pt>
    <dgm:pt modelId="{973639A4-B450-4119-B322-EA79E70635C5}" type="pres">
      <dgm:prSet presAssocID="{0519F26D-0BAA-4A7C-91CA-D59A648DE2B2}" presName="compNode" presStyleCnt="0"/>
      <dgm:spPr/>
    </dgm:pt>
    <dgm:pt modelId="{4AC2CD35-BBC6-46F7-A4E9-E5335E3F94A2}" type="pres">
      <dgm:prSet presAssocID="{0519F26D-0BAA-4A7C-91CA-D59A648DE2B2}" presName="bgRect" presStyleLbl="bgShp" presStyleIdx="1" presStyleCnt="3"/>
      <dgm:spPr/>
    </dgm:pt>
    <dgm:pt modelId="{5A4CC8D8-CA77-41B3-91F1-25A76B247A1A}" type="pres">
      <dgm:prSet presAssocID="{0519F26D-0BAA-4A7C-91CA-D59A648DE2B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ientist"/>
        </a:ext>
      </dgm:extLst>
    </dgm:pt>
    <dgm:pt modelId="{6345BEB9-9566-4B5F-A2FD-DA5F49573873}" type="pres">
      <dgm:prSet presAssocID="{0519F26D-0BAA-4A7C-91CA-D59A648DE2B2}" presName="spaceRect" presStyleCnt="0"/>
      <dgm:spPr/>
    </dgm:pt>
    <dgm:pt modelId="{A86E112D-5246-4CBD-B1F2-B38CBB1E23D1}" type="pres">
      <dgm:prSet presAssocID="{0519F26D-0BAA-4A7C-91CA-D59A648DE2B2}" presName="parTx" presStyleLbl="revTx" presStyleIdx="1" presStyleCnt="3">
        <dgm:presLayoutVars>
          <dgm:chMax val="0"/>
          <dgm:chPref val="0"/>
        </dgm:presLayoutVars>
      </dgm:prSet>
      <dgm:spPr/>
    </dgm:pt>
    <dgm:pt modelId="{672478AC-4D6D-4AAA-983A-997609959663}" type="pres">
      <dgm:prSet presAssocID="{AF22C1BE-57D8-4957-85A2-C1B196FB59C9}" presName="sibTrans" presStyleCnt="0"/>
      <dgm:spPr/>
    </dgm:pt>
    <dgm:pt modelId="{C1D8AB98-0DB9-4295-9629-9A1E3228E150}" type="pres">
      <dgm:prSet presAssocID="{F36E1FC2-056C-49A6-9929-E1B622A93C8D}" presName="compNode" presStyleCnt="0"/>
      <dgm:spPr/>
    </dgm:pt>
    <dgm:pt modelId="{1DFD1AEE-A6A9-406E-88D8-FDB803D60F46}" type="pres">
      <dgm:prSet presAssocID="{F36E1FC2-056C-49A6-9929-E1B622A93C8D}" presName="bgRect" presStyleLbl="bgShp" presStyleIdx="2" presStyleCnt="3"/>
      <dgm:spPr/>
    </dgm:pt>
    <dgm:pt modelId="{C9761EFC-67CA-436C-8A0F-E72AEF91CD67}" type="pres">
      <dgm:prSet presAssocID="{F36E1FC2-056C-49A6-9929-E1B622A93C8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lectric Car"/>
        </a:ext>
      </dgm:extLst>
    </dgm:pt>
    <dgm:pt modelId="{7EC5CE7F-09FF-4C16-AA8D-CE9FDCB72162}" type="pres">
      <dgm:prSet presAssocID="{F36E1FC2-056C-49A6-9929-E1B622A93C8D}" presName="spaceRect" presStyleCnt="0"/>
      <dgm:spPr/>
    </dgm:pt>
    <dgm:pt modelId="{ABF331DA-9C3E-42DC-B34D-6E875413EC55}" type="pres">
      <dgm:prSet presAssocID="{F36E1FC2-056C-49A6-9929-E1B622A93C8D}" presName="parTx" presStyleLbl="revTx" presStyleIdx="2" presStyleCnt="3">
        <dgm:presLayoutVars>
          <dgm:chMax val="0"/>
          <dgm:chPref val="0"/>
        </dgm:presLayoutVars>
      </dgm:prSet>
      <dgm:spPr/>
    </dgm:pt>
  </dgm:ptLst>
  <dgm:cxnLst>
    <dgm:cxn modelId="{8AC9E018-5F75-48BE-A897-FF305B583E28}" srcId="{98D3EE6F-19A4-4354-B607-461A272AE37A}" destId="{0519F26D-0BAA-4A7C-91CA-D59A648DE2B2}" srcOrd="1" destOrd="0" parTransId="{A7126ACE-DB34-487B-872A-D59ABF3AB81D}" sibTransId="{AF22C1BE-57D8-4957-85A2-C1B196FB59C9}"/>
    <dgm:cxn modelId="{5F45CE3B-49D5-4B63-B4EB-230FB29C5811}" type="presOf" srcId="{F36E1FC2-056C-49A6-9929-E1B622A93C8D}" destId="{ABF331DA-9C3E-42DC-B34D-6E875413EC55}" srcOrd="0" destOrd="0" presId="urn:microsoft.com/office/officeart/2018/2/layout/IconVerticalSolidList"/>
    <dgm:cxn modelId="{9E736150-580E-4FD0-837C-3F218DD0A2C8}" srcId="{98D3EE6F-19A4-4354-B607-461A272AE37A}" destId="{E2A688BB-049C-4A05-A4CB-27BA5E891314}" srcOrd="0" destOrd="0" parTransId="{47A8ECA1-DC59-487D-A389-983C5F0560E0}" sibTransId="{54B373FE-E7CF-4D4F-8D0E-EFE20A7876E8}"/>
    <dgm:cxn modelId="{83127574-BD21-4567-815B-350FC26F1072}" type="presOf" srcId="{E2A688BB-049C-4A05-A4CB-27BA5E891314}" destId="{80ABEB9C-2983-4856-A33A-290258939FAD}" srcOrd="0" destOrd="0" presId="urn:microsoft.com/office/officeart/2018/2/layout/IconVerticalSolidList"/>
    <dgm:cxn modelId="{04DA828E-0352-4FFC-B1BF-AD1ABC9E9E08}" type="presOf" srcId="{0519F26D-0BAA-4A7C-91CA-D59A648DE2B2}" destId="{A86E112D-5246-4CBD-B1F2-B38CBB1E23D1}" srcOrd="0" destOrd="0" presId="urn:microsoft.com/office/officeart/2018/2/layout/IconVerticalSolidList"/>
    <dgm:cxn modelId="{436F26F4-92E6-45C1-94BE-A5E3F66F83D8}" type="presOf" srcId="{98D3EE6F-19A4-4354-B607-461A272AE37A}" destId="{013FA704-B26E-48FD-937D-C08B6D47C70D}" srcOrd="0" destOrd="0" presId="urn:microsoft.com/office/officeart/2018/2/layout/IconVerticalSolidList"/>
    <dgm:cxn modelId="{D9B927F8-FE22-4785-BF8A-F532B5AD6ACD}" srcId="{98D3EE6F-19A4-4354-B607-461A272AE37A}" destId="{F36E1FC2-056C-49A6-9929-E1B622A93C8D}" srcOrd="2" destOrd="0" parTransId="{7878EE7D-12E9-4261-B0A9-A4768F9B6033}" sibTransId="{1C1BFD90-1082-484A-BDE5-51FB5606799B}"/>
    <dgm:cxn modelId="{D69B8761-2F93-407F-8DCB-F28E3267428D}" type="presParOf" srcId="{013FA704-B26E-48FD-937D-C08B6D47C70D}" destId="{DE2D41CF-29BB-4D7C-8E1C-D56C7DD3B1DB}" srcOrd="0" destOrd="0" presId="urn:microsoft.com/office/officeart/2018/2/layout/IconVerticalSolidList"/>
    <dgm:cxn modelId="{5C683563-6E07-4140-8DF5-6E938936F862}" type="presParOf" srcId="{DE2D41CF-29BB-4D7C-8E1C-D56C7DD3B1DB}" destId="{4314AA1A-642F-4F6E-87F6-7D7188248303}" srcOrd="0" destOrd="0" presId="urn:microsoft.com/office/officeart/2018/2/layout/IconVerticalSolidList"/>
    <dgm:cxn modelId="{D7223031-9E1D-446B-BC77-E1F474707676}" type="presParOf" srcId="{DE2D41CF-29BB-4D7C-8E1C-D56C7DD3B1DB}" destId="{86D75AD8-98C3-459C-AFF5-EF931A18E98A}" srcOrd="1" destOrd="0" presId="urn:microsoft.com/office/officeart/2018/2/layout/IconVerticalSolidList"/>
    <dgm:cxn modelId="{0D01160B-2E68-4911-B551-76D3C7CA23D5}" type="presParOf" srcId="{DE2D41CF-29BB-4D7C-8E1C-D56C7DD3B1DB}" destId="{14165689-5603-47D5-BE11-E1528C88CB84}" srcOrd="2" destOrd="0" presId="urn:microsoft.com/office/officeart/2018/2/layout/IconVerticalSolidList"/>
    <dgm:cxn modelId="{27159F9D-3985-42A4-A4D6-C73758846FD5}" type="presParOf" srcId="{DE2D41CF-29BB-4D7C-8E1C-D56C7DD3B1DB}" destId="{80ABEB9C-2983-4856-A33A-290258939FAD}" srcOrd="3" destOrd="0" presId="urn:microsoft.com/office/officeart/2018/2/layout/IconVerticalSolidList"/>
    <dgm:cxn modelId="{2E89B1B6-E911-4DC2-AEA5-31A4ECA83FC4}" type="presParOf" srcId="{013FA704-B26E-48FD-937D-C08B6D47C70D}" destId="{C60E4728-E1B3-4570-9EAA-41C77DA12F4D}" srcOrd="1" destOrd="0" presId="urn:microsoft.com/office/officeart/2018/2/layout/IconVerticalSolidList"/>
    <dgm:cxn modelId="{71FA5B0C-5E36-43AC-BAA8-11984FF33D00}" type="presParOf" srcId="{013FA704-B26E-48FD-937D-C08B6D47C70D}" destId="{973639A4-B450-4119-B322-EA79E70635C5}" srcOrd="2" destOrd="0" presId="urn:microsoft.com/office/officeart/2018/2/layout/IconVerticalSolidList"/>
    <dgm:cxn modelId="{FD8B43FC-D4D3-4A12-AD24-B27CD860E219}" type="presParOf" srcId="{973639A4-B450-4119-B322-EA79E70635C5}" destId="{4AC2CD35-BBC6-46F7-A4E9-E5335E3F94A2}" srcOrd="0" destOrd="0" presId="urn:microsoft.com/office/officeart/2018/2/layout/IconVerticalSolidList"/>
    <dgm:cxn modelId="{5D62452D-B92E-476A-8BC6-D880E539FD22}" type="presParOf" srcId="{973639A4-B450-4119-B322-EA79E70635C5}" destId="{5A4CC8D8-CA77-41B3-91F1-25A76B247A1A}" srcOrd="1" destOrd="0" presId="urn:microsoft.com/office/officeart/2018/2/layout/IconVerticalSolidList"/>
    <dgm:cxn modelId="{81BD0E16-6EC9-43C9-90C1-FD48EFD396E9}" type="presParOf" srcId="{973639A4-B450-4119-B322-EA79E70635C5}" destId="{6345BEB9-9566-4B5F-A2FD-DA5F49573873}" srcOrd="2" destOrd="0" presId="urn:microsoft.com/office/officeart/2018/2/layout/IconVerticalSolidList"/>
    <dgm:cxn modelId="{B09395C3-971F-4502-995C-18F018CD277F}" type="presParOf" srcId="{973639A4-B450-4119-B322-EA79E70635C5}" destId="{A86E112D-5246-4CBD-B1F2-B38CBB1E23D1}" srcOrd="3" destOrd="0" presId="urn:microsoft.com/office/officeart/2018/2/layout/IconVerticalSolidList"/>
    <dgm:cxn modelId="{68CE751B-5198-4FBA-A033-8254DBBB4864}" type="presParOf" srcId="{013FA704-B26E-48FD-937D-C08B6D47C70D}" destId="{672478AC-4D6D-4AAA-983A-997609959663}" srcOrd="3" destOrd="0" presId="urn:microsoft.com/office/officeart/2018/2/layout/IconVerticalSolidList"/>
    <dgm:cxn modelId="{CB4BD92D-0412-4488-8C1F-DCCDD5AAFE7F}" type="presParOf" srcId="{013FA704-B26E-48FD-937D-C08B6D47C70D}" destId="{C1D8AB98-0DB9-4295-9629-9A1E3228E150}" srcOrd="4" destOrd="0" presId="urn:microsoft.com/office/officeart/2018/2/layout/IconVerticalSolidList"/>
    <dgm:cxn modelId="{7BA93F0C-FB6E-4550-892C-EFD5A5E4A663}" type="presParOf" srcId="{C1D8AB98-0DB9-4295-9629-9A1E3228E150}" destId="{1DFD1AEE-A6A9-406E-88D8-FDB803D60F46}" srcOrd="0" destOrd="0" presId="urn:microsoft.com/office/officeart/2018/2/layout/IconVerticalSolidList"/>
    <dgm:cxn modelId="{989DABC6-DF2A-4440-8BB2-66D5B84DA94B}" type="presParOf" srcId="{C1D8AB98-0DB9-4295-9629-9A1E3228E150}" destId="{C9761EFC-67CA-436C-8A0F-E72AEF91CD67}" srcOrd="1" destOrd="0" presId="urn:microsoft.com/office/officeart/2018/2/layout/IconVerticalSolidList"/>
    <dgm:cxn modelId="{6D84B793-A46D-4A7A-81C7-72A34379CA69}" type="presParOf" srcId="{C1D8AB98-0DB9-4295-9629-9A1E3228E150}" destId="{7EC5CE7F-09FF-4C16-AA8D-CE9FDCB72162}" srcOrd="2" destOrd="0" presId="urn:microsoft.com/office/officeart/2018/2/layout/IconVerticalSolidList"/>
    <dgm:cxn modelId="{5BCB1454-3B64-4F01-8937-E86CE7883AF4}" type="presParOf" srcId="{C1D8AB98-0DB9-4295-9629-9A1E3228E150}" destId="{ABF331DA-9C3E-42DC-B34D-6E875413EC5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ACD07C-41EC-482F-9575-ECF2E3836EDE}">
      <dsp:nvSpPr>
        <dsp:cNvPr id="0" name=""/>
        <dsp:cNvSpPr/>
      </dsp:nvSpPr>
      <dsp:spPr>
        <a:xfrm>
          <a:off x="0" y="1197"/>
          <a:ext cx="7485413"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5EF9E58D-CEF9-42E4-874A-7A2D6C34074A}">
      <dsp:nvSpPr>
        <dsp:cNvPr id="0" name=""/>
        <dsp:cNvSpPr/>
      </dsp:nvSpPr>
      <dsp:spPr>
        <a:xfrm>
          <a:off x="0" y="1197"/>
          <a:ext cx="7485413" cy="816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a:t>Solar energy is a </a:t>
          </a:r>
          <a:r>
            <a:rPr lang="en-GB" sz="2200" b="1" kern="1200"/>
            <a:t>renewable </a:t>
          </a:r>
          <a:r>
            <a:rPr lang="en-GB" sz="2200" kern="1200"/>
            <a:t>source of energy. It is free and does not damage the environment.</a:t>
          </a:r>
          <a:endParaRPr lang="en-US" sz="2200" kern="1200"/>
        </a:p>
      </dsp:txBody>
      <dsp:txXfrm>
        <a:off x="0" y="1197"/>
        <a:ext cx="7485413" cy="816763"/>
      </dsp:txXfrm>
    </dsp:sp>
    <dsp:sp modelId="{2F45A46A-08F4-45D1-B737-ED9B5942D50B}">
      <dsp:nvSpPr>
        <dsp:cNvPr id="0" name=""/>
        <dsp:cNvSpPr/>
      </dsp:nvSpPr>
      <dsp:spPr>
        <a:xfrm>
          <a:off x="0" y="817961"/>
          <a:ext cx="7485413" cy="0"/>
        </a:xfrm>
        <a:prstGeom prst="line">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w="6350" cap="flat" cmpd="sng" algn="ctr">
          <a:solidFill>
            <a:schemeClr val="accent5">
              <a:hueOff val="-3379271"/>
              <a:satOff val="-8710"/>
              <a:lumOff val="-5883"/>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3DAC6BA-420B-486C-A257-0AD18E26CFF9}">
      <dsp:nvSpPr>
        <dsp:cNvPr id="0" name=""/>
        <dsp:cNvSpPr/>
      </dsp:nvSpPr>
      <dsp:spPr>
        <a:xfrm>
          <a:off x="0" y="817961"/>
          <a:ext cx="7485413" cy="816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a:t>Most electricity is made by burning </a:t>
          </a:r>
          <a:r>
            <a:rPr lang="en-GB" sz="2200" b="1" kern="1200"/>
            <a:t>fossil fuels </a:t>
          </a:r>
          <a:r>
            <a:rPr lang="en-GB" sz="2200" kern="1200"/>
            <a:t>, which release </a:t>
          </a:r>
          <a:r>
            <a:rPr lang="en-GB" sz="2200" b="1" kern="1200"/>
            <a:t>carbon dioxide </a:t>
          </a:r>
          <a:r>
            <a:rPr lang="en-GB" sz="2200" kern="1200"/>
            <a:t>and </a:t>
          </a:r>
          <a:r>
            <a:rPr lang="en-GB" sz="2200" b="1" kern="1200"/>
            <a:t>pollution </a:t>
          </a:r>
          <a:r>
            <a:rPr lang="en-GB" sz="2200" kern="1200"/>
            <a:t>.</a:t>
          </a:r>
          <a:endParaRPr lang="en-US" sz="2200" kern="1200"/>
        </a:p>
      </dsp:txBody>
      <dsp:txXfrm>
        <a:off x="0" y="817961"/>
        <a:ext cx="7485413" cy="816763"/>
      </dsp:txXfrm>
    </dsp:sp>
    <dsp:sp modelId="{872D8D33-43F0-438B-871F-20C22C8B9422}">
      <dsp:nvSpPr>
        <dsp:cNvPr id="0" name=""/>
        <dsp:cNvSpPr/>
      </dsp:nvSpPr>
      <dsp:spPr>
        <a:xfrm>
          <a:off x="0" y="1634725"/>
          <a:ext cx="7485413" cy="0"/>
        </a:xfrm>
        <a:prstGeom prst="line">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w="6350" cap="flat" cmpd="sng" algn="ctr">
          <a:solidFill>
            <a:schemeClr val="accent5">
              <a:hueOff val="-6758543"/>
              <a:satOff val="-17419"/>
              <a:lumOff val="-11765"/>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FD93079-8CC1-4217-9821-F94D178D155B}">
      <dsp:nvSpPr>
        <dsp:cNvPr id="0" name=""/>
        <dsp:cNvSpPr/>
      </dsp:nvSpPr>
      <dsp:spPr>
        <a:xfrm>
          <a:off x="0" y="1634725"/>
          <a:ext cx="7485413" cy="8167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GB" sz="2200" kern="1200"/>
            <a:t>Solar energy does not release anything into the air, so it is a </a:t>
          </a:r>
          <a:r>
            <a:rPr lang="en-GB" sz="2200" b="1" kern="1200"/>
            <a:t>clean </a:t>
          </a:r>
          <a:r>
            <a:rPr lang="en-GB" sz="2200" kern="1200"/>
            <a:t>source of energy and does not damage our planet.</a:t>
          </a:r>
          <a:endParaRPr lang="en-US" sz="2200" kern="1200"/>
        </a:p>
      </dsp:txBody>
      <dsp:txXfrm>
        <a:off x="0" y="1634725"/>
        <a:ext cx="7485413" cy="8167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BD4296-4071-4924-9370-F75285147444}">
      <dsp:nvSpPr>
        <dsp:cNvPr id="0" name=""/>
        <dsp:cNvSpPr/>
      </dsp:nvSpPr>
      <dsp:spPr>
        <a:xfrm>
          <a:off x="84538" y="1215202"/>
          <a:ext cx="1513629" cy="151362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2FBF78-F307-4F1E-ACD4-E1B19038A0D5}">
      <dsp:nvSpPr>
        <dsp:cNvPr id="0" name=""/>
        <dsp:cNvSpPr/>
      </dsp:nvSpPr>
      <dsp:spPr>
        <a:xfrm>
          <a:off x="402400" y="1533064"/>
          <a:ext cx="877905" cy="8779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9384B3-59D9-44E2-8442-88533FE5E801}">
      <dsp:nvSpPr>
        <dsp:cNvPr id="0" name=""/>
        <dsp:cNvSpPr/>
      </dsp:nvSpPr>
      <dsp:spPr>
        <a:xfrm>
          <a:off x="1922517" y="1215202"/>
          <a:ext cx="3567841" cy="15136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GB" sz="2800" kern="1200"/>
            <a:t>Like the wind, water can be used to drive turbines directly. There are several ways that water can be used, </a:t>
          </a:r>
          <a:r>
            <a:rPr lang="en-GB" sz="2800" b="1" kern="1200"/>
            <a:t>including waves, tides and falling water in hydroelectric power schemes.</a:t>
          </a:r>
          <a:endParaRPr lang="en-US" sz="2800" b="1" kern="1200"/>
        </a:p>
      </dsp:txBody>
      <dsp:txXfrm>
        <a:off x="1922517" y="1215202"/>
        <a:ext cx="3567841" cy="1513629"/>
      </dsp:txXfrm>
    </dsp:sp>
    <dsp:sp modelId="{8B870209-1AD9-4DB5-9BF1-17CC24917390}">
      <dsp:nvSpPr>
        <dsp:cNvPr id="0" name=""/>
        <dsp:cNvSpPr/>
      </dsp:nvSpPr>
      <dsp:spPr>
        <a:xfrm>
          <a:off x="6112028" y="1215202"/>
          <a:ext cx="1513629" cy="151362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8C3DAE-2E20-412C-AFE9-E44E94258ABB}">
      <dsp:nvSpPr>
        <dsp:cNvPr id="0" name=""/>
        <dsp:cNvSpPr/>
      </dsp:nvSpPr>
      <dsp:spPr>
        <a:xfrm>
          <a:off x="6429890" y="1533064"/>
          <a:ext cx="877905" cy="87790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F3B9D8-EC6F-477D-8CE4-D4127CF8DA4F}">
      <dsp:nvSpPr>
        <dsp:cNvPr id="0" name=""/>
        <dsp:cNvSpPr/>
      </dsp:nvSpPr>
      <dsp:spPr>
        <a:xfrm>
          <a:off x="7950007" y="1215202"/>
          <a:ext cx="3567841" cy="15136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GB" sz="2800" b="1" kern="1200"/>
            <a:t>Wave</a:t>
          </a:r>
          <a:endParaRPr lang="az-Latn-AZ" sz="2800" b="1" kern="1200"/>
        </a:p>
        <a:p>
          <a:pPr marL="0" lvl="0" indent="0" algn="l" defTabSz="1244600">
            <a:lnSpc>
              <a:spcPct val="100000"/>
            </a:lnSpc>
            <a:spcBef>
              <a:spcPct val="0"/>
            </a:spcBef>
            <a:spcAft>
              <a:spcPct val="35000"/>
            </a:spcAft>
            <a:buNone/>
          </a:pPr>
          <a:r>
            <a:rPr lang="en-GB" sz="2800" kern="1200"/>
            <a:t>The water in the sea rises and falls because of waves on the surface. </a:t>
          </a:r>
          <a:r>
            <a:rPr lang="en-GB" sz="2800" b="1" kern="1200"/>
            <a:t>Wave machines use the kinetic energy in this movement</a:t>
          </a:r>
          <a:r>
            <a:rPr lang="en-GB" sz="2800" kern="1200"/>
            <a:t> to drive electricity generators.</a:t>
          </a:r>
          <a:endParaRPr lang="en-US" sz="2800" kern="1200"/>
        </a:p>
      </dsp:txBody>
      <dsp:txXfrm>
        <a:off x="7950007" y="1215202"/>
        <a:ext cx="3567841" cy="15136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14AA1A-642F-4F6E-87F6-7D7188248303}">
      <dsp:nvSpPr>
        <dsp:cNvPr id="0" name=""/>
        <dsp:cNvSpPr/>
      </dsp:nvSpPr>
      <dsp:spPr>
        <a:xfrm>
          <a:off x="0" y="690"/>
          <a:ext cx="6248400" cy="161568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D75AD8-98C3-459C-AFF5-EF931A18E98A}">
      <dsp:nvSpPr>
        <dsp:cNvPr id="0" name=""/>
        <dsp:cNvSpPr/>
      </dsp:nvSpPr>
      <dsp:spPr>
        <a:xfrm>
          <a:off x="488743" y="364218"/>
          <a:ext cx="888624" cy="8886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ABEB9C-2983-4856-A33A-290258939FAD}">
      <dsp:nvSpPr>
        <dsp:cNvPr id="0" name=""/>
        <dsp:cNvSpPr/>
      </dsp:nvSpPr>
      <dsp:spPr>
        <a:xfrm>
          <a:off x="1866111" y="690"/>
          <a:ext cx="4382288" cy="1615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993" tIns="170993" rIns="170993" bIns="170993" numCol="1" spcCol="1270" anchor="ctr" anchorCtr="0">
          <a:noAutofit/>
        </a:bodyPr>
        <a:lstStyle/>
        <a:p>
          <a:pPr marL="0" lvl="0" indent="0" algn="l" defTabSz="977900">
            <a:lnSpc>
              <a:spcPct val="90000"/>
            </a:lnSpc>
            <a:spcBef>
              <a:spcPct val="0"/>
            </a:spcBef>
            <a:spcAft>
              <a:spcPct val="35000"/>
            </a:spcAft>
            <a:buNone/>
          </a:pPr>
          <a:r>
            <a:rPr lang="en-GB" sz="2200" kern="1200"/>
            <a:t>Water power in its various forms is a </a:t>
          </a:r>
          <a:r>
            <a:rPr lang="en-GB" sz="2200" b="1" kern="1200"/>
            <a:t>renewable energy resource</a:t>
          </a:r>
          <a:r>
            <a:rPr lang="en-GB" sz="2200" kern="1200"/>
            <a:t> and there are no fuel costs.</a:t>
          </a:r>
          <a:endParaRPr lang="en-US" sz="2200" kern="1200"/>
        </a:p>
      </dsp:txBody>
      <dsp:txXfrm>
        <a:off x="1866111" y="690"/>
        <a:ext cx="4382288" cy="1615680"/>
      </dsp:txXfrm>
    </dsp:sp>
    <dsp:sp modelId="{4AC2CD35-BBC6-46F7-A4E9-E5335E3F94A2}">
      <dsp:nvSpPr>
        <dsp:cNvPr id="0" name=""/>
        <dsp:cNvSpPr/>
      </dsp:nvSpPr>
      <dsp:spPr>
        <a:xfrm>
          <a:off x="0" y="2020291"/>
          <a:ext cx="6248400" cy="161568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A4CC8D8-CA77-41B3-91F1-25A76B247A1A}">
      <dsp:nvSpPr>
        <dsp:cNvPr id="0" name=""/>
        <dsp:cNvSpPr/>
      </dsp:nvSpPr>
      <dsp:spPr>
        <a:xfrm>
          <a:off x="488743" y="2383819"/>
          <a:ext cx="888624" cy="88862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6E112D-5246-4CBD-B1F2-B38CBB1E23D1}">
      <dsp:nvSpPr>
        <dsp:cNvPr id="0" name=""/>
        <dsp:cNvSpPr/>
      </dsp:nvSpPr>
      <dsp:spPr>
        <a:xfrm>
          <a:off x="1866111" y="2020291"/>
          <a:ext cx="4382288" cy="1615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993" tIns="170993" rIns="170993" bIns="170993" numCol="1" spcCol="1270" anchor="ctr" anchorCtr="0">
          <a:noAutofit/>
        </a:bodyPr>
        <a:lstStyle/>
        <a:p>
          <a:pPr marL="0" lvl="0" indent="0" algn="l" defTabSz="977900">
            <a:lnSpc>
              <a:spcPct val="90000"/>
            </a:lnSpc>
            <a:spcBef>
              <a:spcPct val="0"/>
            </a:spcBef>
            <a:spcAft>
              <a:spcPct val="35000"/>
            </a:spcAft>
            <a:buNone/>
          </a:pPr>
          <a:r>
            <a:rPr lang="en-GB" sz="2200" kern="1200"/>
            <a:t>No harmful polluting gases are produced.</a:t>
          </a:r>
          <a:endParaRPr lang="en-US" sz="2200" kern="1200"/>
        </a:p>
      </dsp:txBody>
      <dsp:txXfrm>
        <a:off x="1866111" y="2020291"/>
        <a:ext cx="4382288" cy="1615680"/>
      </dsp:txXfrm>
    </dsp:sp>
    <dsp:sp modelId="{1DFD1AEE-A6A9-406E-88D8-FDB803D60F46}">
      <dsp:nvSpPr>
        <dsp:cNvPr id="0" name=""/>
        <dsp:cNvSpPr/>
      </dsp:nvSpPr>
      <dsp:spPr>
        <a:xfrm>
          <a:off x="0" y="4039891"/>
          <a:ext cx="6248400" cy="161568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9761EFC-67CA-436C-8A0F-E72AEF91CD67}">
      <dsp:nvSpPr>
        <dsp:cNvPr id="0" name=""/>
        <dsp:cNvSpPr/>
      </dsp:nvSpPr>
      <dsp:spPr>
        <a:xfrm>
          <a:off x="488743" y="4403420"/>
          <a:ext cx="888624" cy="88862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F331DA-9C3E-42DC-B34D-6E875413EC55}">
      <dsp:nvSpPr>
        <dsp:cNvPr id="0" name=""/>
        <dsp:cNvSpPr/>
      </dsp:nvSpPr>
      <dsp:spPr>
        <a:xfrm>
          <a:off x="1866111" y="4039891"/>
          <a:ext cx="4382288" cy="16156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993" tIns="170993" rIns="170993" bIns="170993" numCol="1" spcCol="1270" anchor="ctr" anchorCtr="0">
          <a:noAutofit/>
        </a:bodyPr>
        <a:lstStyle/>
        <a:p>
          <a:pPr marL="0" lvl="0" indent="0" algn="l" defTabSz="977900">
            <a:lnSpc>
              <a:spcPct val="90000"/>
            </a:lnSpc>
            <a:spcBef>
              <a:spcPct val="0"/>
            </a:spcBef>
            <a:spcAft>
              <a:spcPct val="35000"/>
            </a:spcAft>
            <a:buNone/>
          </a:pPr>
          <a:r>
            <a:rPr lang="en-GB" sz="2200" kern="1200"/>
            <a:t>Tidal barrages and hydroelectric power stations are very reliable and can be easily switched on.</a:t>
          </a:r>
          <a:endParaRPr lang="en-US" sz="2200" kern="1200"/>
        </a:p>
      </dsp:txBody>
      <dsp:txXfrm>
        <a:off x="1866111" y="4039891"/>
        <a:ext cx="4382288" cy="161568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118D5-0C80-4D0B-AA11-23E9B842ED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F1EAA3-6491-40F8-AA52-6491D65669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FAE92E-6236-4284-8A7E-192CEB9160DC}"/>
              </a:ext>
            </a:extLst>
          </p:cNvPr>
          <p:cNvSpPr>
            <a:spLocks noGrp="1"/>
          </p:cNvSpPr>
          <p:nvPr>
            <p:ph type="dt" sz="half" idx="10"/>
          </p:nvPr>
        </p:nvSpPr>
        <p:spPr/>
        <p:txBody>
          <a:bodyPr/>
          <a:lstStyle/>
          <a:p>
            <a:fld id="{8E04DBCF-F0A1-42FF-B0E9-5EA58026E343}" type="datetimeFigureOut">
              <a:rPr lang="en-US" smtClean="0"/>
              <a:t>7/31/2024</a:t>
            </a:fld>
            <a:endParaRPr lang="en-US"/>
          </a:p>
        </p:txBody>
      </p:sp>
      <p:sp>
        <p:nvSpPr>
          <p:cNvPr id="5" name="Footer Placeholder 4">
            <a:extLst>
              <a:ext uri="{FF2B5EF4-FFF2-40B4-BE49-F238E27FC236}">
                <a16:creationId xmlns:a16="http://schemas.microsoft.com/office/drawing/2014/main" id="{69464676-D006-49E7-BC8F-F8D82EE875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1140BC-0BA4-489A-A08D-5810946092C9}"/>
              </a:ext>
            </a:extLst>
          </p:cNvPr>
          <p:cNvSpPr>
            <a:spLocks noGrp="1"/>
          </p:cNvSpPr>
          <p:nvPr>
            <p:ph type="sldNum" sz="quarter" idx="12"/>
          </p:nvPr>
        </p:nvSpPr>
        <p:spPr/>
        <p:txBody>
          <a:bodyPr/>
          <a:lstStyle/>
          <a:p>
            <a:fld id="{28A2D99C-BFD9-4AE1-BB8F-9DD0910BB67B}" type="slidenum">
              <a:rPr lang="en-US" smtClean="0"/>
              <a:t>‹#›</a:t>
            </a:fld>
            <a:endParaRPr lang="en-US"/>
          </a:p>
        </p:txBody>
      </p:sp>
    </p:spTree>
    <p:extLst>
      <p:ext uri="{BB962C8B-B14F-4D97-AF65-F5344CB8AC3E}">
        <p14:creationId xmlns:p14="http://schemas.microsoft.com/office/powerpoint/2010/main" val="365989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C28C6-DF28-4328-99F4-C5E2472229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001917-1518-42CF-9CF7-A55265D12C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BCB276-A352-488E-A904-B68FBD242FD6}"/>
              </a:ext>
            </a:extLst>
          </p:cNvPr>
          <p:cNvSpPr>
            <a:spLocks noGrp="1"/>
          </p:cNvSpPr>
          <p:nvPr>
            <p:ph type="dt" sz="half" idx="10"/>
          </p:nvPr>
        </p:nvSpPr>
        <p:spPr/>
        <p:txBody>
          <a:bodyPr/>
          <a:lstStyle/>
          <a:p>
            <a:fld id="{8E04DBCF-F0A1-42FF-B0E9-5EA58026E343}" type="datetimeFigureOut">
              <a:rPr lang="en-US" smtClean="0"/>
              <a:t>7/31/2024</a:t>
            </a:fld>
            <a:endParaRPr lang="en-US"/>
          </a:p>
        </p:txBody>
      </p:sp>
      <p:sp>
        <p:nvSpPr>
          <p:cNvPr id="5" name="Footer Placeholder 4">
            <a:extLst>
              <a:ext uri="{FF2B5EF4-FFF2-40B4-BE49-F238E27FC236}">
                <a16:creationId xmlns:a16="http://schemas.microsoft.com/office/drawing/2014/main" id="{54AD8EB1-3FA8-4E01-AB1C-67DE950593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0780B3-2E09-49CF-A361-33AA17ECCF9C}"/>
              </a:ext>
            </a:extLst>
          </p:cNvPr>
          <p:cNvSpPr>
            <a:spLocks noGrp="1"/>
          </p:cNvSpPr>
          <p:nvPr>
            <p:ph type="sldNum" sz="quarter" idx="12"/>
          </p:nvPr>
        </p:nvSpPr>
        <p:spPr/>
        <p:txBody>
          <a:bodyPr/>
          <a:lstStyle/>
          <a:p>
            <a:fld id="{28A2D99C-BFD9-4AE1-BB8F-9DD0910BB67B}" type="slidenum">
              <a:rPr lang="en-US" smtClean="0"/>
              <a:t>‹#›</a:t>
            </a:fld>
            <a:endParaRPr lang="en-US"/>
          </a:p>
        </p:txBody>
      </p:sp>
    </p:spTree>
    <p:extLst>
      <p:ext uri="{BB962C8B-B14F-4D97-AF65-F5344CB8AC3E}">
        <p14:creationId xmlns:p14="http://schemas.microsoft.com/office/powerpoint/2010/main" val="845234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C4FA0B-0E27-465F-A23A-51F81824D4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CBF53C-59EE-4928-B390-2B7E5AA96D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3C77E4-B135-47A6-998C-58A85ADF7AC7}"/>
              </a:ext>
            </a:extLst>
          </p:cNvPr>
          <p:cNvSpPr>
            <a:spLocks noGrp="1"/>
          </p:cNvSpPr>
          <p:nvPr>
            <p:ph type="dt" sz="half" idx="10"/>
          </p:nvPr>
        </p:nvSpPr>
        <p:spPr/>
        <p:txBody>
          <a:bodyPr/>
          <a:lstStyle/>
          <a:p>
            <a:fld id="{8E04DBCF-F0A1-42FF-B0E9-5EA58026E343}" type="datetimeFigureOut">
              <a:rPr lang="en-US" smtClean="0"/>
              <a:t>7/31/2024</a:t>
            </a:fld>
            <a:endParaRPr lang="en-US"/>
          </a:p>
        </p:txBody>
      </p:sp>
      <p:sp>
        <p:nvSpPr>
          <p:cNvPr id="5" name="Footer Placeholder 4">
            <a:extLst>
              <a:ext uri="{FF2B5EF4-FFF2-40B4-BE49-F238E27FC236}">
                <a16:creationId xmlns:a16="http://schemas.microsoft.com/office/drawing/2014/main" id="{74863092-60A5-4EB3-8259-0380560EE1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239615-EDBC-4894-8FBB-B40AB346C11F}"/>
              </a:ext>
            </a:extLst>
          </p:cNvPr>
          <p:cNvSpPr>
            <a:spLocks noGrp="1"/>
          </p:cNvSpPr>
          <p:nvPr>
            <p:ph type="sldNum" sz="quarter" idx="12"/>
          </p:nvPr>
        </p:nvSpPr>
        <p:spPr/>
        <p:txBody>
          <a:bodyPr/>
          <a:lstStyle/>
          <a:p>
            <a:fld id="{28A2D99C-BFD9-4AE1-BB8F-9DD0910BB67B}" type="slidenum">
              <a:rPr lang="en-US" smtClean="0"/>
              <a:t>‹#›</a:t>
            </a:fld>
            <a:endParaRPr lang="en-US"/>
          </a:p>
        </p:txBody>
      </p:sp>
    </p:spTree>
    <p:extLst>
      <p:ext uri="{BB962C8B-B14F-4D97-AF65-F5344CB8AC3E}">
        <p14:creationId xmlns:p14="http://schemas.microsoft.com/office/powerpoint/2010/main" val="297095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B4C97-252B-448A-B3CA-D152B3857B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801653-469A-4DAD-8FF6-DD659AFFAD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FCCAA7-12DA-4B96-8E27-99C63D996A8C}"/>
              </a:ext>
            </a:extLst>
          </p:cNvPr>
          <p:cNvSpPr>
            <a:spLocks noGrp="1"/>
          </p:cNvSpPr>
          <p:nvPr>
            <p:ph type="dt" sz="half" idx="10"/>
          </p:nvPr>
        </p:nvSpPr>
        <p:spPr/>
        <p:txBody>
          <a:bodyPr/>
          <a:lstStyle/>
          <a:p>
            <a:fld id="{8E04DBCF-F0A1-42FF-B0E9-5EA58026E343}" type="datetimeFigureOut">
              <a:rPr lang="en-US" smtClean="0"/>
              <a:t>7/31/2024</a:t>
            </a:fld>
            <a:endParaRPr lang="en-US"/>
          </a:p>
        </p:txBody>
      </p:sp>
      <p:sp>
        <p:nvSpPr>
          <p:cNvPr id="5" name="Footer Placeholder 4">
            <a:extLst>
              <a:ext uri="{FF2B5EF4-FFF2-40B4-BE49-F238E27FC236}">
                <a16:creationId xmlns:a16="http://schemas.microsoft.com/office/drawing/2014/main" id="{1A0CCD78-65AE-470A-976D-A8649540A5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B4B94D-D502-4A85-B559-F89A03469214}"/>
              </a:ext>
            </a:extLst>
          </p:cNvPr>
          <p:cNvSpPr>
            <a:spLocks noGrp="1"/>
          </p:cNvSpPr>
          <p:nvPr>
            <p:ph type="sldNum" sz="quarter" idx="12"/>
          </p:nvPr>
        </p:nvSpPr>
        <p:spPr/>
        <p:txBody>
          <a:bodyPr/>
          <a:lstStyle/>
          <a:p>
            <a:fld id="{28A2D99C-BFD9-4AE1-BB8F-9DD0910BB67B}" type="slidenum">
              <a:rPr lang="en-US" smtClean="0"/>
              <a:t>‹#›</a:t>
            </a:fld>
            <a:endParaRPr lang="en-US"/>
          </a:p>
        </p:txBody>
      </p:sp>
    </p:spTree>
    <p:extLst>
      <p:ext uri="{BB962C8B-B14F-4D97-AF65-F5344CB8AC3E}">
        <p14:creationId xmlns:p14="http://schemas.microsoft.com/office/powerpoint/2010/main" val="3103760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FCDE6-32C7-4FA5-830A-4ACD49A3BB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DCE0A0-9B94-4A4D-91A6-738355BD8A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AE4970-066F-4C00-B65A-39F0261CC1D8}"/>
              </a:ext>
            </a:extLst>
          </p:cNvPr>
          <p:cNvSpPr>
            <a:spLocks noGrp="1"/>
          </p:cNvSpPr>
          <p:nvPr>
            <p:ph type="dt" sz="half" idx="10"/>
          </p:nvPr>
        </p:nvSpPr>
        <p:spPr/>
        <p:txBody>
          <a:bodyPr/>
          <a:lstStyle/>
          <a:p>
            <a:fld id="{8E04DBCF-F0A1-42FF-B0E9-5EA58026E343}" type="datetimeFigureOut">
              <a:rPr lang="en-US" smtClean="0"/>
              <a:t>7/31/2024</a:t>
            </a:fld>
            <a:endParaRPr lang="en-US"/>
          </a:p>
        </p:txBody>
      </p:sp>
      <p:sp>
        <p:nvSpPr>
          <p:cNvPr id="5" name="Footer Placeholder 4">
            <a:extLst>
              <a:ext uri="{FF2B5EF4-FFF2-40B4-BE49-F238E27FC236}">
                <a16:creationId xmlns:a16="http://schemas.microsoft.com/office/drawing/2014/main" id="{12F1CA82-63A5-465C-B734-4767E49C8C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46C351-E327-41AB-9383-1A785F92F192}"/>
              </a:ext>
            </a:extLst>
          </p:cNvPr>
          <p:cNvSpPr>
            <a:spLocks noGrp="1"/>
          </p:cNvSpPr>
          <p:nvPr>
            <p:ph type="sldNum" sz="quarter" idx="12"/>
          </p:nvPr>
        </p:nvSpPr>
        <p:spPr/>
        <p:txBody>
          <a:bodyPr/>
          <a:lstStyle/>
          <a:p>
            <a:fld id="{28A2D99C-BFD9-4AE1-BB8F-9DD0910BB67B}" type="slidenum">
              <a:rPr lang="en-US" smtClean="0"/>
              <a:t>‹#›</a:t>
            </a:fld>
            <a:endParaRPr lang="en-US"/>
          </a:p>
        </p:txBody>
      </p:sp>
    </p:spTree>
    <p:extLst>
      <p:ext uri="{BB962C8B-B14F-4D97-AF65-F5344CB8AC3E}">
        <p14:creationId xmlns:p14="http://schemas.microsoft.com/office/powerpoint/2010/main" val="2222988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D0F29-9D79-413A-8044-DD36B64413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E5B2CB-EEFC-4549-BE59-1A57D4A4F6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25032F-F937-4CE3-ADBE-AEB2AD5C37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C30B7B-8C7E-4934-B3F1-D0F9359F7010}"/>
              </a:ext>
            </a:extLst>
          </p:cNvPr>
          <p:cNvSpPr>
            <a:spLocks noGrp="1"/>
          </p:cNvSpPr>
          <p:nvPr>
            <p:ph type="dt" sz="half" idx="10"/>
          </p:nvPr>
        </p:nvSpPr>
        <p:spPr/>
        <p:txBody>
          <a:bodyPr/>
          <a:lstStyle/>
          <a:p>
            <a:fld id="{8E04DBCF-F0A1-42FF-B0E9-5EA58026E343}" type="datetimeFigureOut">
              <a:rPr lang="en-US" smtClean="0"/>
              <a:t>7/31/2024</a:t>
            </a:fld>
            <a:endParaRPr lang="en-US"/>
          </a:p>
        </p:txBody>
      </p:sp>
      <p:sp>
        <p:nvSpPr>
          <p:cNvPr id="6" name="Footer Placeholder 5">
            <a:extLst>
              <a:ext uri="{FF2B5EF4-FFF2-40B4-BE49-F238E27FC236}">
                <a16:creationId xmlns:a16="http://schemas.microsoft.com/office/drawing/2014/main" id="{45B9D867-83EC-4395-BEBF-7A2DEF7258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117B51-FA61-4BFC-8604-A7828B6769F6}"/>
              </a:ext>
            </a:extLst>
          </p:cNvPr>
          <p:cNvSpPr>
            <a:spLocks noGrp="1"/>
          </p:cNvSpPr>
          <p:nvPr>
            <p:ph type="sldNum" sz="quarter" idx="12"/>
          </p:nvPr>
        </p:nvSpPr>
        <p:spPr/>
        <p:txBody>
          <a:bodyPr/>
          <a:lstStyle/>
          <a:p>
            <a:fld id="{28A2D99C-BFD9-4AE1-BB8F-9DD0910BB67B}" type="slidenum">
              <a:rPr lang="en-US" smtClean="0"/>
              <a:t>‹#›</a:t>
            </a:fld>
            <a:endParaRPr lang="en-US"/>
          </a:p>
        </p:txBody>
      </p:sp>
    </p:spTree>
    <p:extLst>
      <p:ext uri="{BB962C8B-B14F-4D97-AF65-F5344CB8AC3E}">
        <p14:creationId xmlns:p14="http://schemas.microsoft.com/office/powerpoint/2010/main" val="4271860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A27CC-1CD5-4EF5-9EDE-94CC44E15C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8C5F37-124B-40A0-854F-20360B127A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328AC2-1FCF-42F4-9E36-21A4192F46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03BC53-4A70-487E-A46A-06EC9ADBE0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CD297-CE00-4066-AC31-B5C3B59E34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63AFD9-3D46-49BF-881E-76E7ACBAA06E}"/>
              </a:ext>
            </a:extLst>
          </p:cNvPr>
          <p:cNvSpPr>
            <a:spLocks noGrp="1"/>
          </p:cNvSpPr>
          <p:nvPr>
            <p:ph type="dt" sz="half" idx="10"/>
          </p:nvPr>
        </p:nvSpPr>
        <p:spPr/>
        <p:txBody>
          <a:bodyPr/>
          <a:lstStyle/>
          <a:p>
            <a:fld id="{8E04DBCF-F0A1-42FF-B0E9-5EA58026E343}" type="datetimeFigureOut">
              <a:rPr lang="en-US" smtClean="0"/>
              <a:t>7/31/2024</a:t>
            </a:fld>
            <a:endParaRPr lang="en-US"/>
          </a:p>
        </p:txBody>
      </p:sp>
      <p:sp>
        <p:nvSpPr>
          <p:cNvPr id="8" name="Footer Placeholder 7">
            <a:extLst>
              <a:ext uri="{FF2B5EF4-FFF2-40B4-BE49-F238E27FC236}">
                <a16:creationId xmlns:a16="http://schemas.microsoft.com/office/drawing/2014/main" id="{B7F92A7E-B61F-484E-BB46-E882000AC1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81D819-EA4C-4B82-B3D0-3DF0DFC1394C}"/>
              </a:ext>
            </a:extLst>
          </p:cNvPr>
          <p:cNvSpPr>
            <a:spLocks noGrp="1"/>
          </p:cNvSpPr>
          <p:nvPr>
            <p:ph type="sldNum" sz="quarter" idx="12"/>
          </p:nvPr>
        </p:nvSpPr>
        <p:spPr/>
        <p:txBody>
          <a:bodyPr/>
          <a:lstStyle/>
          <a:p>
            <a:fld id="{28A2D99C-BFD9-4AE1-BB8F-9DD0910BB67B}" type="slidenum">
              <a:rPr lang="en-US" smtClean="0"/>
              <a:t>‹#›</a:t>
            </a:fld>
            <a:endParaRPr lang="en-US"/>
          </a:p>
        </p:txBody>
      </p:sp>
    </p:spTree>
    <p:extLst>
      <p:ext uri="{BB962C8B-B14F-4D97-AF65-F5344CB8AC3E}">
        <p14:creationId xmlns:p14="http://schemas.microsoft.com/office/powerpoint/2010/main" val="3758305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9B9EB-A663-4238-A51C-03EA460F6B6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A28272-2F91-4CCC-ABA9-01A93E8BC4E0}"/>
              </a:ext>
            </a:extLst>
          </p:cNvPr>
          <p:cNvSpPr>
            <a:spLocks noGrp="1"/>
          </p:cNvSpPr>
          <p:nvPr>
            <p:ph type="dt" sz="half" idx="10"/>
          </p:nvPr>
        </p:nvSpPr>
        <p:spPr/>
        <p:txBody>
          <a:bodyPr/>
          <a:lstStyle/>
          <a:p>
            <a:fld id="{8E04DBCF-F0A1-42FF-B0E9-5EA58026E343}" type="datetimeFigureOut">
              <a:rPr lang="en-US" smtClean="0"/>
              <a:t>7/31/2024</a:t>
            </a:fld>
            <a:endParaRPr lang="en-US"/>
          </a:p>
        </p:txBody>
      </p:sp>
      <p:sp>
        <p:nvSpPr>
          <p:cNvPr id="4" name="Footer Placeholder 3">
            <a:extLst>
              <a:ext uri="{FF2B5EF4-FFF2-40B4-BE49-F238E27FC236}">
                <a16:creationId xmlns:a16="http://schemas.microsoft.com/office/drawing/2014/main" id="{477FDCCE-3420-4306-9905-D6A947EDCA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FCE3E1-BEBC-4FC3-AD11-8FCF7BD05A1D}"/>
              </a:ext>
            </a:extLst>
          </p:cNvPr>
          <p:cNvSpPr>
            <a:spLocks noGrp="1"/>
          </p:cNvSpPr>
          <p:nvPr>
            <p:ph type="sldNum" sz="quarter" idx="12"/>
          </p:nvPr>
        </p:nvSpPr>
        <p:spPr/>
        <p:txBody>
          <a:bodyPr/>
          <a:lstStyle/>
          <a:p>
            <a:fld id="{28A2D99C-BFD9-4AE1-BB8F-9DD0910BB67B}" type="slidenum">
              <a:rPr lang="en-US" smtClean="0"/>
              <a:t>‹#›</a:t>
            </a:fld>
            <a:endParaRPr lang="en-US"/>
          </a:p>
        </p:txBody>
      </p:sp>
    </p:spTree>
    <p:extLst>
      <p:ext uri="{BB962C8B-B14F-4D97-AF65-F5344CB8AC3E}">
        <p14:creationId xmlns:p14="http://schemas.microsoft.com/office/powerpoint/2010/main" val="759670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13E32A-01FE-4E0F-BAB1-D37E4B8FDFC0}"/>
              </a:ext>
            </a:extLst>
          </p:cNvPr>
          <p:cNvSpPr>
            <a:spLocks noGrp="1"/>
          </p:cNvSpPr>
          <p:nvPr>
            <p:ph type="dt" sz="half" idx="10"/>
          </p:nvPr>
        </p:nvSpPr>
        <p:spPr/>
        <p:txBody>
          <a:bodyPr/>
          <a:lstStyle/>
          <a:p>
            <a:fld id="{8E04DBCF-F0A1-42FF-B0E9-5EA58026E343}" type="datetimeFigureOut">
              <a:rPr lang="en-US" smtClean="0"/>
              <a:t>7/31/2024</a:t>
            </a:fld>
            <a:endParaRPr lang="en-US"/>
          </a:p>
        </p:txBody>
      </p:sp>
      <p:sp>
        <p:nvSpPr>
          <p:cNvPr id="3" name="Footer Placeholder 2">
            <a:extLst>
              <a:ext uri="{FF2B5EF4-FFF2-40B4-BE49-F238E27FC236}">
                <a16:creationId xmlns:a16="http://schemas.microsoft.com/office/drawing/2014/main" id="{71A245AE-24FA-4C4E-93F5-15C26FE146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6CCEF9-07CA-4FB8-9F66-37BF3DA4EF03}"/>
              </a:ext>
            </a:extLst>
          </p:cNvPr>
          <p:cNvSpPr>
            <a:spLocks noGrp="1"/>
          </p:cNvSpPr>
          <p:nvPr>
            <p:ph type="sldNum" sz="quarter" idx="12"/>
          </p:nvPr>
        </p:nvSpPr>
        <p:spPr/>
        <p:txBody>
          <a:bodyPr/>
          <a:lstStyle/>
          <a:p>
            <a:fld id="{28A2D99C-BFD9-4AE1-BB8F-9DD0910BB67B}" type="slidenum">
              <a:rPr lang="en-US" smtClean="0"/>
              <a:t>‹#›</a:t>
            </a:fld>
            <a:endParaRPr lang="en-US"/>
          </a:p>
        </p:txBody>
      </p:sp>
    </p:spTree>
    <p:extLst>
      <p:ext uri="{BB962C8B-B14F-4D97-AF65-F5344CB8AC3E}">
        <p14:creationId xmlns:p14="http://schemas.microsoft.com/office/powerpoint/2010/main" val="703176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4C88A-EC56-44CB-8410-3960A1982E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3A03FD-8917-4E96-A8C7-2BFCFD355E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8502CC-74A0-4287-8274-C94462D7C2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53F3BC-8ADA-45E3-A8B1-84B997F1464D}"/>
              </a:ext>
            </a:extLst>
          </p:cNvPr>
          <p:cNvSpPr>
            <a:spLocks noGrp="1"/>
          </p:cNvSpPr>
          <p:nvPr>
            <p:ph type="dt" sz="half" idx="10"/>
          </p:nvPr>
        </p:nvSpPr>
        <p:spPr/>
        <p:txBody>
          <a:bodyPr/>
          <a:lstStyle/>
          <a:p>
            <a:fld id="{8E04DBCF-F0A1-42FF-B0E9-5EA58026E343}" type="datetimeFigureOut">
              <a:rPr lang="en-US" smtClean="0"/>
              <a:t>7/31/2024</a:t>
            </a:fld>
            <a:endParaRPr lang="en-US"/>
          </a:p>
        </p:txBody>
      </p:sp>
      <p:sp>
        <p:nvSpPr>
          <p:cNvPr id="6" name="Footer Placeholder 5">
            <a:extLst>
              <a:ext uri="{FF2B5EF4-FFF2-40B4-BE49-F238E27FC236}">
                <a16:creationId xmlns:a16="http://schemas.microsoft.com/office/drawing/2014/main" id="{DECAA9B9-A3B9-4ED3-9E33-F5D46AF462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0283B3-EF01-42BB-8849-BD1811D70723}"/>
              </a:ext>
            </a:extLst>
          </p:cNvPr>
          <p:cNvSpPr>
            <a:spLocks noGrp="1"/>
          </p:cNvSpPr>
          <p:nvPr>
            <p:ph type="sldNum" sz="quarter" idx="12"/>
          </p:nvPr>
        </p:nvSpPr>
        <p:spPr/>
        <p:txBody>
          <a:bodyPr/>
          <a:lstStyle/>
          <a:p>
            <a:fld id="{28A2D99C-BFD9-4AE1-BB8F-9DD0910BB67B}" type="slidenum">
              <a:rPr lang="en-US" smtClean="0"/>
              <a:t>‹#›</a:t>
            </a:fld>
            <a:endParaRPr lang="en-US"/>
          </a:p>
        </p:txBody>
      </p:sp>
    </p:spTree>
    <p:extLst>
      <p:ext uri="{BB962C8B-B14F-4D97-AF65-F5344CB8AC3E}">
        <p14:creationId xmlns:p14="http://schemas.microsoft.com/office/powerpoint/2010/main" val="24486051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58EE0-8699-4F2B-9753-688A4B419C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49E702-20AD-4183-99D9-3CDEDFD001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AB8A2B-A1B0-4ECF-8825-6E4B04BA09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B9B78C-00DD-4789-B898-F0B12A12262E}"/>
              </a:ext>
            </a:extLst>
          </p:cNvPr>
          <p:cNvSpPr>
            <a:spLocks noGrp="1"/>
          </p:cNvSpPr>
          <p:nvPr>
            <p:ph type="dt" sz="half" idx="10"/>
          </p:nvPr>
        </p:nvSpPr>
        <p:spPr/>
        <p:txBody>
          <a:bodyPr/>
          <a:lstStyle/>
          <a:p>
            <a:fld id="{8E04DBCF-F0A1-42FF-B0E9-5EA58026E343}" type="datetimeFigureOut">
              <a:rPr lang="en-US" smtClean="0"/>
              <a:t>7/31/2024</a:t>
            </a:fld>
            <a:endParaRPr lang="en-US"/>
          </a:p>
        </p:txBody>
      </p:sp>
      <p:sp>
        <p:nvSpPr>
          <p:cNvPr id="6" name="Footer Placeholder 5">
            <a:extLst>
              <a:ext uri="{FF2B5EF4-FFF2-40B4-BE49-F238E27FC236}">
                <a16:creationId xmlns:a16="http://schemas.microsoft.com/office/drawing/2014/main" id="{E8637EF7-4985-4CF5-A068-F946AA2A9E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0F4C87-27B5-454E-9AA7-C24CCED6A7A7}"/>
              </a:ext>
            </a:extLst>
          </p:cNvPr>
          <p:cNvSpPr>
            <a:spLocks noGrp="1"/>
          </p:cNvSpPr>
          <p:nvPr>
            <p:ph type="sldNum" sz="quarter" idx="12"/>
          </p:nvPr>
        </p:nvSpPr>
        <p:spPr/>
        <p:txBody>
          <a:bodyPr/>
          <a:lstStyle/>
          <a:p>
            <a:fld id="{28A2D99C-BFD9-4AE1-BB8F-9DD0910BB67B}" type="slidenum">
              <a:rPr lang="en-US" smtClean="0"/>
              <a:t>‹#›</a:t>
            </a:fld>
            <a:endParaRPr lang="en-US"/>
          </a:p>
        </p:txBody>
      </p:sp>
    </p:spTree>
    <p:extLst>
      <p:ext uri="{BB962C8B-B14F-4D97-AF65-F5344CB8AC3E}">
        <p14:creationId xmlns:p14="http://schemas.microsoft.com/office/powerpoint/2010/main" val="84028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079A3C-CD00-407E-B65F-20D5F564B5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9ECB613-B802-4E29-B26B-DD1370EA2A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31D3AA-2643-4EA2-8CCA-C44FA3FE69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04DBCF-F0A1-42FF-B0E9-5EA58026E343}" type="datetimeFigureOut">
              <a:rPr lang="en-US" smtClean="0"/>
              <a:t>7/31/2024</a:t>
            </a:fld>
            <a:endParaRPr lang="en-US"/>
          </a:p>
        </p:txBody>
      </p:sp>
      <p:sp>
        <p:nvSpPr>
          <p:cNvPr id="5" name="Footer Placeholder 4">
            <a:extLst>
              <a:ext uri="{FF2B5EF4-FFF2-40B4-BE49-F238E27FC236}">
                <a16:creationId xmlns:a16="http://schemas.microsoft.com/office/drawing/2014/main" id="{68ABF6BE-6449-4577-B12C-1F45022005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9BE307-461E-415D-B53D-74EDAAEF24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A2D99C-BFD9-4AE1-BB8F-9DD0910BB67B}" type="slidenum">
              <a:rPr lang="en-US" smtClean="0"/>
              <a:t>‹#›</a:t>
            </a:fld>
            <a:endParaRPr lang="en-US"/>
          </a:p>
        </p:txBody>
      </p:sp>
    </p:spTree>
    <p:extLst>
      <p:ext uri="{BB962C8B-B14F-4D97-AF65-F5344CB8AC3E}">
        <p14:creationId xmlns:p14="http://schemas.microsoft.com/office/powerpoint/2010/main" val="9581526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hyperlink" Target="https://globalwindatlas.info/" TargetMode="Externa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4.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s://www.youtube.com/watch?v=q8HmRLCgDAI" TargetMode="External"/><Relationship Id="rId7" Type="http://schemas.openxmlformats.org/officeDocument/2006/relationships/diagramColors" Target="../diagrams/colors2.xm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youtube.com/watch?v=VkTRcTyDSyk"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tasnimnews.com/en/news/2014/10/07/521297/iran-to-inaugurate-first-geothermal-power-plant" TargetMode="External"/><Relationship Id="rId2" Type="http://schemas.openxmlformats.org/officeDocument/2006/relationships/image" Target="../media/image41.jpg"/><Relationship Id="rId1" Type="http://schemas.openxmlformats.org/officeDocument/2006/relationships/slideLayout" Target="../slideLayouts/slideLayout1.xml"/><Relationship Id="rId4" Type="http://schemas.openxmlformats.org/officeDocument/2006/relationships/hyperlink" Target="https://creativecommons.org/licenses/by/3.0/"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en.wikipedia.org/wiki/Azerbaijan" TargetMode="External"/><Relationship Id="rId2" Type="http://schemas.openxmlformats.org/officeDocument/2006/relationships/hyperlink" Target="https://en.wikipedia.org/wiki/Kalbajar" TargetMode="Externa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s://www.outsideonline.com/2404184/yellowstone-national-park-travel-guide" TargetMode="Externa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7.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gif"/><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92DC8-5A89-459C-8330-10DCC56F6DB6}"/>
              </a:ext>
            </a:extLst>
          </p:cNvPr>
          <p:cNvSpPr>
            <a:spLocks noGrp="1"/>
          </p:cNvSpPr>
          <p:nvPr>
            <p:ph type="ctrTitle"/>
          </p:nvPr>
        </p:nvSpPr>
        <p:spPr>
          <a:xfrm>
            <a:off x="674237" y="914400"/>
            <a:ext cx="3657600" cy="2887579"/>
          </a:xfrm>
        </p:spPr>
        <p:txBody>
          <a:bodyPr>
            <a:normAutofit/>
          </a:bodyPr>
          <a:lstStyle/>
          <a:p>
            <a:r>
              <a:rPr lang="en-GB" sz="4800" dirty="0">
                <a:solidFill>
                  <a:srgbClr val="FFFFFF"/>
                </a:solidFill>
              </a:rPr>
              <a:t>Wind and Solar Energy</a:t>
            </a:r>
            <a:endParaRPr lang="en-US" sz="4800" dirty="0">
              <a:solidFill>
                <a:srgbClr val="FFFFFF"/>
              </a:solidFill>
            </a:endParaRPr>
          </a:p>
        </p:txBody>
      </p:sp>
      <p:sp>
        <p:nvSpPr>
          <p:cNvPr id="3" name="Subtitle 2">
            <a:extLst>
              <a:ext uri="{FF2B5EF4-FFF2-40B4-BE49-F238E27FC236}">
                <a16:creationId xmlns:a16="http://schemas.microsoft.com/office/drawing/2014/main" id="{5069D59F-BC08-4909-909F-99DE414E67EC}"/>
              </a:ext>
            </a:extLst>
          </p:cNvPr>
          <p:cNvSpPr>
            <a:spLocks noGrp="1"/>
          </p:cNvSpPr>
          <p:nvPr>
            <p:ph type="subTitle" idx="1"/>
          </p:nvPr>
        </p:nvSpPr>
        <p:spPr>
          <a:xfrm>
            <a:off x="674237" y="4170501"/>
            <a:ext cx="3657600" cy="1525597"/>
          </a:xfrm>
        </p:spPr>
        <p:txBody>
          <a:bodyPr>
            <a:normAutofit/>
          </a:bodyPr>
          <a:lstStyle/>
          <a:p>
            <a:r>
              <a:rPr lang="en-GB" sz="2000" dirty="0">
                <a:solidFill>
                  <a:srgbClr val="FFFFFF"/>
                </a:solidFill>
              </a:rPr>
              <a:t>Year 11 </a:t>
            </a:r>
          </a:p>
          <a:p>
            <a:r>
              <a:rPr lang="en-GB" sz="2000" dirty="0">
                <a:solidFill>
                  <a:srgbClr val="FFFFFF"/>
                </a:solidFill>
              </a:rPr>
              <a:t>Population and resources</a:t>
            </a:r>
            <a:endParaRPr lang="en-US" sz="2000" dirty="0">
              <a:solidFill>
                <a:srgbClr val="FFFFFF"/>
              </a:solidFill>
            </a:endParaRPr>
          </a:p>
        </p:txBody>
      </p:sp>
      <p:pic>
        <p:nvPicPr>
          <p:cNvPr id="4098" name="Picture 2" descr="How Swytch is using Proof of Production to Drive Renewable Energy ...">
            <a:extLst>
              <a:ext uri="{FF2B5EF4-FFF2-40B4-BE49-F238E27FC236}">
                <a16:creationId xmlns:a16="http://schemas.microsoft.com/office/drawing/2014/main" id="{15E26AF6-4B02-47A3-94FE-118D882BC8B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5153822" y="1237943"/>
            <a:ext cx="6553545" cy="439005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C3759F9-98E1-10E9-7B24-49B2449395AC}"/>
              </a:ext>
            </a:extLst>
          </p:cNvPr>
          <p:cNvSpPr txBox="1"/>
          <p:nvPr/>
        </p:nvSpPr>
        <p:spPr>
          <a:xfrm>
            <a:off x="3048000" y="3246643"/>
            <a:ext cx="6096000" cy="369332"/>
          </a:xfrm>
          <a:prstGeom prst="rect">
            <a:avLst/>
          </a:prstGeom>
          <a:noFill/>
        </p:spPr>
        <p:txBody>
          <a:bodyPr wrap="square">
            <a:spAutoFit/>
          </a:bodyPr>
          <a:lstStyle/>
          <a:p>
            <a:r>
              <a:rPr lang="en-GB" sz="1800" dirty="0">
                <a:solidFill>
                  <a:srgbClr val="FFFFFF"/>
                </a:solidFill>
              </a:rPr>
              <a:t>Wind and Solar Energy</a:t>
            </a:r>
            <a:endParaRPr lang="en-US" dirty="0"/>
          </a:p>
        </p:txBody>
      </p:sp>
      <p:sp>
        <p:nvSpPr>
          <p:cNvPr id="7" name="TextBox 6">
            <a:extLst>
              <a:ext uri="{FF2B5EF4-FFF2-40B4-BE49-F238E27FC236}">
                <a16:creationId xmlns:a16="http://schemas.microsoft.com/office/drawing/2014/main" id="{C6EC50DB-F641-CCE3-DD69-F28C5D5FC78D}"/>
              </a:ext>
            </a:extLst>
          </p:cNvPr>
          <p:cNvSpPr txBox="1"/>
          <p:nvPr/>
        </p:nvSpPr>
        <p:spPr>
          <a:xfrm>
            <a:off x="877455" y="1157345"/>
            <a:ext cx="3833090" cy="1754326"/>
          </a:xfrm>
          <a:prstGeom prst="rect">
            <a:avLst/>
          </a:prstGeom>
          <a:noFill/>
        </p:spPr>
        <p:txBody>
          <a:bodyPr wrap="square">
            <a:spAutoFit/>
          </a:bodyPr>
          <a:lstStyle/>
          <a:p>
            <a:r>
              <a:rPr lang="en-GB" sz="5400" dirty="0"/>
              <a:t>Wind and Solar Energy</a:t>
            </a:r>
            <a:endParaRPr lang="en-US" sz="5400" dirty="0"/>
          </a:p>
        </p:txBody>
      </p:sp>
    </p:spTree>
    <p:extLst>
      <p:ext uri="{BB962C8B-B14F-4D97-AF65-F5344CB8AC3E}">
        <p14:creationId xmlns:p14="http://schemas.microsoft.com/office/powerpoint/2010/main" val="40799703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3BDEF-38E1-4ABC-AA46-03030CAE98C6}"/>
              </a:ext>
            </a:extLst>
          </p:cNvPr>
          <p:cNvSpPr>
            <a:spLocks noGrp="1"/>
          </p:cNvSpPr>
          <p:nvPr>
            <p:ph type="title"/>
          </p:nvPr>
        </p:nvSpPr>
        <p:spPr/>
        <p:txBody>
          <a:bodyPr/>
          <a:lstStyle/>
          <a:p>
            <a:r>
              <a:rPr lang="en-US" dirty="0">
                <a:hlinkClick r:id="rId2"/>
              </a:rPr>
              <a:t>https://globalwindatlas.info/</a:t>
            </a:r>
            <a:endParaRPr lang="en-US" dirty="0"/>
          </a:p>
        </p:txBody>
      </p:sp>
      <p:pic>
        <p:nvPicPr>
          <p:cNvPr id="5122" name="Picture 2" descr="Discover Solar Companies in NJ, CT, NY, PA, CA, FL, TX | SmartHome ...">
            <a:extLst>
              <a:ext uri="{FF2B5EF4-FFF2-40B4-BE49-F238E27FC236}">
                <a16:creationId xmlns:a16="http://schemas.microsoft.com/office/drawing/2014/main" id="{0D1FDD17-9741-407C-A8C3-7E77FC1E809E}"/>
              </a:ext>
            </a:extLst>
          </p:cNvPr>
          <p:cNvPicPr>
            <a:picLocks noGrp="1" noChangeAspect="1" noChangeArrowheads="1" noCro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70694" y="1027906"/>
            <a:ext cx="4351338" cy="43513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newable energy: climate crisis 'may have triggered faster wind ...">
            <a:extLst>
              <a:ext uri="{FF2B5EF4-FFF2-40B4-BE49-F238E27FC236}">
                <a16:creationId xmlns:a16="http://schemas.microsoft.com/office/drawing/2014/main" id="{4E8EC8E8-DCB7-4A67-BFBD-F2D4F73B12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3806" y="1829594"/>
            <a:ext cx="6667500" cy="40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097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A338F-9804-4B39-A08C-0C1216E2AF9E}"/>
              </a:ext>
            </a:extLst>
          </p:cNvPr>
          <p:cNvSpPr>
            <a:spLocks noGrp="1"/>
          </p:cNvSpPr>
          <p:nvPr>
            <p:ph type="title"/>
          </p:nvPr>
        </p:nvSpPr>
        <p:spPr/>
        <p:txBody>
          <a:bodyPr/>
          <a:lstStyle/>
          <a:p>
            <a:r>
              <a:rPr lang="en-GB" dirty="0"/>
              <a:t>Solar energy</a:t>
            </a:r>
            <a:endParaRPr lang="en-US" dirty="0"/>
          </a:p>
        </p:txBody>
      </p:sp>
      <p:sp>
        <p:nvSpPr>
          <p:cNvPr id="3" name="Content Placeholder 2">
            <a:extLst>
              <a:ext uri="{FF2B5EF4-FFF2-40B4-BE49-F238E27FC236}">
                <a16:creationId xmlns:a16="http://schemas.microsoft.com/office/drawing/2014/main" id="{69E0DFAC-1747-4C20-A258-1771B407CA49}"/>
              </a:ext>
            </a:extLst>
          </p:cNvPr>
          <p:cNvSpPr>
            <a:spLocks noGrp="1"/>
          </p:cNvSpPr>
          <p:nvPr>
            <p:ph idx="1"/>
          </p:nvPr>
        </p:nvSpPr>
        <p:spPr/>
        <p:txBody>
          <a:bodyPr/>
          <a:lstStyle/>
          <a:p>
            <a:r>
              <a:rPr lang="en-GB" dirty="0"/>
              <a:t>Solar energy is energy that comes from the </a:t>
            </a:r>
            <a:r>
              <a:rPr lang="en-GB" b="1" dirty="0"/>
              <a:t>Sun </a:t>
            </a:r>
            <a:r>
              <a:rPr lang="en-GB" dirty="0"/>
              <a:t>.</a:t>
            </a:r>
          </a:p>
          <a:p>
            <a:r>
              <a:rPr lang="en-GB" dirty="0"/>
              <a:t>Solar panels use </a:t>
            </a:r>
            <a:r>
              <a:rPr lang="en-GB" b="1" dirty="0"/>
              <a:t>sunlight </a:t>
            </a:r>
            <a:r>
              <a:rPr lang="en-GB" dirty="0"/>
              <a:t>to make </a:t>
            </a:r>
            <a:r>
              <a:rPr lang="en-GB" b="1" dirty="0"/>
              <a:t>electricity </a:t>
            </a:r>
            <a:r>
              <a:rPr lang="en-GB" dirty="0"/>
              <a:t>.</a:t>
            </a:r>
          </a:p>
          <a:p>
            <a:r>
              <a:rPr lang="en-GB" dirty="0"/>
              <a:t>Solar energy is </a:t>
            </a:r>
            <a:r>
              <a:rPr lang="en-GB" b="1" dirty="0"/>
              <a:t>renewable </a:t>
            </a:r>
            <a:r>
              <a:rPr lang="en-GB" dirty="0"/>
              <a:t>and therefore better for the environment.</a:t>
            </a:r>
          </a:p>
          <a:p>
            <a:endParaRPr lang="en-US" dirty="0"/>
          </a:p>
        </p:txBody>
      </p:sp>
    </p:spTree>
    <p:extLst>
      <p:ext uri="{BB962C8B-B14F-4D97-AF65-F5344CB8AC3E}">
        <p14:creationId xmlns:p14="http://schemas.microsoft.com/office/powerpoint/2010/main" val="2582788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F81C0-7DAD-4856-9374-1E8E969E3381}"/>
              </a:ext>
            </a:extLst>
          </p:cNvPr>
          <p:cNvSpPr>
            <a:spLocks noGrp="1"/>
          </p:cNvSpPr>
          <p:nvPr>
            <p:ph type="title"/>
          </p:nvPr>
        </p:nvSpPr>
        <p:spPr>
          <a:xfrm>
            <a:off x="589560" y="856180"/>
            <a:ext cx="4560584" cy="1128068"/>
          </a:xfrm>
        </p:spPr>
        <p:txBody>
          <a:bodyPr anchor="ctr">
            <a:normAutofit/>
          </a:bodyPr>
          <a:lstStyle/>
          <a:p>
            <a:r>
              <a:rPr lang="en-US" sz="3700" b="1"/>
              <a:t>What is solar energy?</a:t>
            </a:r>
            <a:br>
              <a:rPr lang="en-US" sz="3700" b="1"/>
            </a:br>
            <a:endParaRPr lang="en-US" sz="3700"/>
          </a:p>
        </p:txBody>
      </p:sp>
      <p:sp>
        <p:nvSpPr>
          <p:cNvPr id="3" name="Content Placeholder 2">
            <a:extLst>
              <a:ext uri="{FF2B5EF4-FFF2-40B4-BE49-F238E27FC236}">
                <a16:creationId xmlns:a16="http://schemas.microsoft.com/office/drawing/2014/main" id="{0CD7E820-17BB-4B40-96DE-B0A93562FE12}"/>
              </a:ext>
            </a:extLst>
          </p:cNvPr>
          <p:cNvSpPr>
            <a:spLocks noGrp="1"/>
          </p:cNvSpPr>
          <p:nvPr>
            <p:ph idx="1"/>
          </p:nvPr>
        </p:nvSpPr>
        <p:spPr>
          <a:xfrm>
            <a:off x="590719" y="2330505"/>
            <a:ext cx="4559425" cy="3979585"/>
          </a:xfrm>
        </p:spPr>
        <p:txBody>
          <a:bodyPr anchor="ctr">
            <a:normAutofit/>
          </a:bodyPr>
          <a:lstStyle/>
          <a:p>
            <a:r>
              <a:rPr lang="en-GB" sz="2000"/>
              <a:t>Solar energy is energy in the form of light, produced by the Sun.</a:t>
            </a:r>
          </a:p>
          <a:p>
            <a:r>
              <a:rPr lang="en-GB" sz="2000"/>
              <a:t>Light from the Sun comes as </a:t>
            </a:r>
            <a:r>
              <a:rPr lang="en-GB" sz="2000" b="1"/>
              <a:t>ultraviolet </a:t>
            </a:r>
            <a:r>
              <a:rPr lang="en-GB" sz="2000"/>
              <a:t>, </a:t>
            </a:r>
            <a:r>
              <a:rPr lang="en-GB" sz="2000" b="1"/>
              <a:t>visible </a:t>
            </a:r>
            <a:r>
              <a:rPr lang="en-GB" sz="2000"/>
              <a:t>and </a:t>
            </a:r>
            <a:r>
              <a:rPr lang="en-GB" sz="2000" b="1"/>
              <a:t>infra red </a:t>
            </a:r>
            <a:r>
              <a:rPr lang="en-GB" sz="2000"/>
              <a:t>rays. Visible light is the spectrum of colours we are used to seeing but ultraviolet and infrared cannot be seen.</a:t>
            </a:r>
          </a:p>
          <a:p>
            <a:endParaRPr lang="en-US" sz="2000"/>
          </a:p>
        </p:txBody>
      </p:sp>
      <p:pic>
        <p:nvPicPr>
          <p:cNvPr id="1026" name="Picture 2" descr="Understanding the Sun - An Overview | Harken Derm">
            <a:extLst>
              <a:ext uri="{FF2B5EF4-FFF2-40B4-BE49-F238E27FC236}">
                <a16:creationId xmlns:a16="http://schemas.microsoft.com/office/drawing/2014/main" id="{A996E7A5-38A2-48DB-83A3-7FF976F17A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03" r="3" b="21191"/>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703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F68B9-5DFA-4484-A5EC-9A57A7AE30D6}"/>
              </a:ext>
            </a:extLst>
          </p:cNvPr>
          <p:cNvSpPr>
            <a:spLocks noGrp="1"/>
          </p:cNvSpPr>
          <p:nvPr>
            <p:ph type="title"/>
          </p:nvPr>
        </p:nvSpPr>
        <p:spPr>
          <a:xfrm>
            <a:off x="481013" y="3752849"/>
            <a:ext cx="3290887" cy="2452687"/>
          </a:xfrm>
        </p:spPr>
        <p:txBody>
          <a:bodyPr anchor="ctr">
            <a:normAutofit/>
          </a:bodyPr>
          <a:lstStyle/>
          <a:p>
            <a:r>
              <a:rPr lang="en-GB" sz="3600" b="1"/>
              <a:t>Why is it important to use solar energy?</a:t>
            </a:r>
            <a:br>
              <a:rPr lang="en-GB" sz="3600" b="1"/>
            </a:br>
            <a:endParaRPr lang="en-US" sz="3600"/>
          </a:p>
        </p:txBody>
      </p:sp>
      <p:graphicFrame>
        <p:nvGraphicFramePr>
          <p:cNvPr id="5" name="Content Placeholder 2">
            <a:extLst>
              <a:ext uri="{FF2B5EF4-FFF2-40B4-BE49-F238E27FC236}">
                <a16:creationId xmlns:a16="http://schemas.microsoft.com/office/drawing/2014/main" id="{D6E75656-65BF-4CC3-81DB-E1B9E63020AE}"/>
              </a:ext>
            </a:extLst>
          </p:cNvPr>
          <p:cNvGraphicFramePr>
            <a:graphicFrameLocks noGrp="1"/>
          </p:cNvGraphicFramePr>
          <p:nvPr>
            <p:ph idx="1"/>
          </p:nvPr>
        </p:nvGraphicFramePr>
        <p:xfrm>
          <a:off x="4223982" y="3752850"/>
          <a:ext cx="7485413" cy="24526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8" name="Picture 2" descr="Energy, Economy and Environment">
            <a:extLst>
              <a:ext uri="{FF2B5EF4-FFF2-40B4-BE49-F238E27FC236}">
                <a16:creationId xmlns:a16="http://schemas.microsoft.com/office/drawing/2014/main" id="{6B8B6958-45CA-4E28-B9A3-D61CA3C4262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6986" b="5043"/>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7011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E4338-41CA-461B-BD20-F7D4A7C68BB6}"/>
              </a:ext>
            </a:extLst>
          </p:cNvPr>
          <p:cNvSpPr>
            <a:spLocks noGrp="1"/>
          </p:cNvSpPr>
          <p:nvPr>
            <p:ph type="title"/>
          </p:nvPr>
        </p:nvSpPr>
        <p:spPr>
          <a:xfrm>
            <a:off x="271774" y="240479"/>
            <a:ext cx="10515600" cy="1325563"/>
          </a:xfrm>
        </p:spPr>
        <p:txBody>
          <a:bodyPr/>
          <a:lstStyle/>
          <a:p>
            <a:r>
              <a:rPr lang="en-GB" b="1" dirty="0"/>
              <a:t>How does solar energy turn into electricity?</a:t>
            </a:r>
            <a:br>
              <a:rPr lang="en-GB" b="1" dirty="0"/>
            </a:br>
            <a:endParaRPr lang="en-US" dirty="0"/>
          </a:p>
        </p:txBody>
      </p:sp>
      <p:sp>
        <p:nvSpPr>
          <p:cNvPr id="3" name="Content Placeholder 2">
            <a:extLst>
              <a:ext uri="{FF2B5EF4-FFF2-40B4-BE49-F238E27FC236}">
                <a16:creationId xmlns:a16="http://schemas.microsoft.com/office/drawing/2014/main" id="{2B65F33B-EDFD-4AF9-BCC8-CEFA30FE7D1A}"/>
              </a:ext>
            </a:extLst>
          </p:cNvPr>
          <p:cNvSpPr>
            <a:spLocks noGrp="1"/>
          </p:cNvSpPr>
          <p:nvPr>
            <p:ph idx="1"/>
          </p:nvPr>
        </p:nvSpPr>
        <p:spPr>
          <a:xfrm>
            <a:off x="444305" y="1389526"/>
            <a:ext cx="6579347" cy="4351338"/>
          </a:xfrm>
        </p:spPr>
        <p:txBody>
          <a:bodyPr/>
          <a:lstStyle/>
          <a:p>
            <a:r>
              <a:rPr lang="en-GB" dirty="0"/>
              <a:t>When light hits a solar panel it reacts with </a:t>
            </a:r>
            <a:r>
              <a:rPr lang="en-GB" b="1" dirty="0"/>
              <a:t>silicon crystals </a:t>
            </a:r>
            <a:r>
              <a:rPr lang="en-GB" dirty="0"/>
              <a:t>in each solar panel to produces an </a:t>
            </a:r>
            <a:r>
              <a:rPr lang="en-GB" b="1" dirty="0"/>
              <a:t>electric current </a:t>
            </a:r>
            <a:r>
              <a:rPr lang="en-GB" dirty="0"/>
              <a:t>.</a:t>
            </a:r>
          </a:p>
          <a:p>
            <a:r>
              <a:rPr lang="en-GB" dirty="0"/>
              <a:t>The electric current can then be fed into the </a:t>
            </a:r>
            <a:r>
              <a:rPr lang="en-GB" b="1" dirty="0"/>
              <a:t>National Grid </a:t>
            </a:r>
            <a:r>
              <a:rPr lang="en-GB" dirty="0"/>
              <a:t>.</a:t>
            </a:r>
          </a:p>
          <a:p>
            <a:r>
              <a:rPr lang="en-GB" dirty="0"/>
              <a:t>The National Grid is the system of cables and wires that transfer electricity from </a:t>
            </a:r>
            <a:r>
              <a:rPr lang="en-GB" b="1" dirty="0"/>
              <a:t>power stations </a:t>
            </a:r>
            <a:r>
              <a:rPr lang="en-GB" dirty="0"/>
              <a:t>to houses and businesses across the country.</a:t>
            </a:r>
          </a:p>
          <a:p>
            <a:endParaRPr lang="en-US" dirty="0"/>
          </a:p>
        </p:txBody>
      </p:sp>
      <p:pic>
        <p:nvPicPr>
          <p:cNvPr id="5124" name="Picture 4" descr="Poly vs Mono Crystalline | Tindo Solar">
            <a:extLst>
              <a:ext uri="{FF2B5EF4-FFF2-40B4-BE49-F238E27FC236}">
                <a16:creationId xmlns:a16="http://schemas.microsoft.com/office/drawing/2014/main" id="{65831B40-6FA8-4D95-961A-FC6C016F2C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5119602"/>
            <a:ext cx="3245334" cy="158207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olarsystem">
            <a:extLst>
              <a:ext uri="{FF2B5EF4-FFF2-40B4-BE49-F238E27FC236}">
                <a16:creationId xmlns:a16="http://schemas.microsoft.com/office/drawing/2014/main" id="{C941F6E3-CAA4-4BB2-AF9D-201AC1D1A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3652" y="1287261"/>
            <a:ext cx="4751242" cy="5135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724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C9C0A-2263-48F3-B609-D2E01F882C6F}"/>
              </a:ext>
            </a:extLst>
          </p:cNvPr>
          <p:cNvSpPr>
            <a:spLocks noGrp="1"/>
          </p:cNvSpPr>
          <p:nvPr>
            <p:ph type="title"/>
          </p:nvPr>
        </p:nvSpPr>
        <p:spPr>
          <a:xfrm>
            <a:off x="481013" y="3752849"/>
            <a:ext cx="3290887" cy="2452687"/>
          </a:xfrm>
        </p:spPr>
        <p:txBody>
          <a:bodyPr anchor="ctr">
            <a:normAutofit/>
          </a:bodyPr>
          <a:lstStyle/>
          <a:p>
            <a:r>
              <a:rPr lang="en-GB" sz="3600" b="1"/>
              <a:t>Solar energy put to good use</a:t>
            </a:r>
            <a:br>
              <a:rPr lang="en-GB" sz="3600" b="1"/>
            </a:br>
            <a:endParaRPr lang="en-US" sz="3600"/>
          </a:p>
        </p:txBody>
      </p:sp>
      <p:sp>
        <p:nvSpPr>
          <p:cNvPr id="3" name="Content Placeholder 2">
            <a:extLst>
              <a:ext uri="{FF2B5EF4-FFF2-40B4-BE49-F238E27FC236}">
                <a16:creationId xmlns:a16="http://schemas.microsoft.com/office/drawing/2014/main" id="{7800DD46-FF02-4A8D-9BD6-41AB002B3C37}"/>
              </a:ext>
            </a:extLst>
          </p:cNvPr>
          <p:cNvSpPr>
            <a:spLocks noGrp="1"/>
          </p:cNvSpPr>
          <p:nvPr>
            <p:ph idx="1"/>
          </p:nvPr>
        </p:nvSpPr>
        <p:spPr>
          <a:xfrm>
            <a:off x="4223982" y="3752850"/>
            <a:ext cx="7485413" cy="2452687"/>
          </a:xfrm>
        </p:spPr>
        <p:txBody>
          <a:bodyPr anchor="ctr">
            <a:normAutofit/>
          </a:bodyPr>
          <a:lstStyle/>
          <a:p>
            <a:r>
              <a:rPr lang="en-GB" sz="1800" b="1" dirty="0"/>
              <a:t>Space engineers include solar panels on satellites to produce the energy needed to run their electric circuits.</a:t>
            </a:r>
          </a:p>
          <a:p>
            <a:r>
              <a:rPr lang="en-GB" sz="1800" b="1" dirty="0"/>
              <a:t>This is because it is not possible to provide further fuel to the satellites after they have launched, they need to capture the free energy from the Sun.</a:t>
            </a:r>
          </a:p>
        </p:txBody>
      </p:sp>
      <p:pic>
        <p:nvPicPr>
          <p:cNvPr id="6146" name="Picture 2" descr="How Do Satellite Solar Panels Work At Long Distances? - Solyndra">
            <a:extLst>
              <a:ext uri="{FF2B5EF4-FFF2-40B4-BE49-F238E27FC236}">
                <a16:creationId xmlns:a16="http://schemas.microsoft.com/office/drawing/2014/main" id="{FC1FF4BE-558E-4690-855B-A8537CDFC9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853" b="30552"/>
          <a:stretch/>
        </p:blipFill>
        <p:spPr bwMode="auto">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20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olar Capacity Rose by More Than Half in Developing Nations in ...">
            <a:extLst>
              <a:ext uri="{FF2B5EF4-FFF2-40B4-BE49-F238E27FC236}">
                <a16:creationId xmlns:a16="http://schemas.microsoft.com/office/drawing/2014/main" id="{7E6D3E46-A0DC-4FFC-A329-25F89B4055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31026"/>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7170" name="Picture 2" descr="Huge solar plant beams power, hope to rural Uganda">
            <a:extLst>
              <a:ext uri="{FF2B5EF4-FFF2-40B4-BE49-F238E27FC236}">
                <a16:creationId xmlns:a16="http://schemas.microsoft.com/office/drawing/2014/main" id="{D64A3A20-721B-4EC7-A103-93E63EA97E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677" r="-2" b="9090"/>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DCF9E4F-BC82-4619-B6FA-3F9E6D9BD368}"/>
              </a:ext>
            </a:extLst>
          </p:cNvPr>
          <p:cNvSpPr>
            <a:spLocks noGrp="1"/>
          </p:cNvSpPr>
          <p:nvPr>
            <p:ph idx="1"/>
          </p:nvPr>
        </p:nvSpPr>
        <p:spPr>
          <a:xfrm>
            <a:off x="466529" y="1335662"/>
            <a:ext cx="4832803" cy="3664351"/>
          </a:xfrm>
        </p:spPr>
        <p:txBody>
          <a:bodyPr>
            <a:normAutofit/>
          </a:bodyPr>
          <a:lstStyle/>
          <a:p>
            <a:r>
              <a:rPr lang="en-GB" sz="1700" b="1" dirty="0"/>
              <a:t>Advantages</a:t>
            </a:r>
          </a:p>
          <a:p>
            <a:r>
              <a:rPr lang="en-GB" sz="1700" dirty="0"/>
              <a:t>Solar energy is a renewable energy resource.</a:t>
            </a:r>
          </a:p>
          <a:p>
            <a:r>
              <a:rPr lang="en-GB" sz="1700" dirty="0"/>
              <a:t>There are no fuel costs and no harmful polluting gases are produced.</a:t>
            </a:r>
          </a:p>
          <a:p>
            <a:r>
              <a:rPr lang="en-GB" sz="1700" dirty="0"/>
              <a:t>Solar cells can provide electricity in remote locations where there is no mains electricity.</a:t>
            </a:r>
          </a:p>
          <a:p>
            <a:r>
              <a:rPr lang="en-GB" sz="1700" b="1" dirty="0"/>
              <a:t>Disadvantages</a:t>
            </a:r>
          </a:p>
          <a:p>
            <a:r>
              <a:rPr lang="en-GB" sz="1700" dirty="0"/>
              <a:t>Solar cells are expensive and inefficient, so the cost of their electricity is high.</a:t>
            </a:r>
          </a:p>
          <a:p>
            <a:r>
              <a:rPr lang="en-GB" sz="1700" dirty="0"/>
              <a:t>Solar cells do not work at night and not as well when it is cloudy.</a:t>
            </a:r>
          </a:p>
          <a:p>
            <a:endParaRPr lang="en-US" sz="1700" dirty="0"/>
          </a:p>
        </p:txBody>
      </p:sp>
    </p:spTree>
    <p:extLst>
      <p:ext uri="{BB962C8B-B14F-4D97-AF65-F5344CB8AC3E}">
        <p14:creationId xmlns:p14="http://schemas.microsoft.com/office/powerpoint/2010/main" val="4105001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688D5-FD13-471A-8117-E15A90BF3362}"/>
              </a:ext>
            </a:extLst>
          </p:cNvPr>
          <p:cNvSpPr>
            <a:spLocks noGrp="1"/>
          </p:cNvSpPr>
          <p:nvPr>
            <p:ph type="title"/>
          </p:nvPr>
        </p:nvSpPr>
        <p:spPr/>
        <p:txBody>
          <a:bodyPr/>
          <a:lstStyle/>
          <a:p>
            <a:r>
              <a:rPr lang="en-GB" dirty="0"/>
              <a:t>Solar Power</a:t>
            </a:r>
            <a:endParaRPr lang="en-US" dirty="0"/>
          </a:p>
        </p:txBody>
      </p:sp>
      <p:pic>
        <p:nvPicPr>
          <p:cNvPr id="4" name="Content Placeholder 3">
            <a:extLst>
              <a:ext uri="{FF2B5EF4-FFF2-40B4-BE49-F238E27FC236}">
                <a16:creationId xmlns:a16="http://schemas.microsoft.com/office/drawing/2014/main" id="{247E4A21-7A37-4F2E-8815-F0E960739812}"/>
              </a:ext>
            </a:extLst>
          </p:cNvPr>
          <p:cNvPicPr>
            <a:picLocks noGrp="1" noChangeAspect="1"/>
          </p:cNvPicPr>
          <p:nvPr>
            <p:ph idx="1"/>
          </p:nvPr>
        </p:nvPicPr>
        <p:blipFill>
          <a:blip r:embed="rId2"/>
          <a:stretch>
            <a:fillRect/>
          </a:stretch>
        </p:blipFill>
        <p:spPr>
          <a:xfrm>
            <a:off x="299804" y="1817294"/>
            <a:ext cx="7267919" cy="3223412"/>
          </a:xfrm>
          <a:prstGeom prst="rect">
            <a:avLst/>
          </a:prstGeom>
        </p:spPr>
      </p:pic>
      <p:pic>
        <p:nvPicPr>
          <p:cNvPr id="7170" name="Picture 2" descr="Solar power by country - Wikipedia">
            <a:extLst>
              <a:ext uri="{FF2B5EF4-FFF2-40B4-BE49-F238E27FC236}">
                <a16:creationId xmlns:a16="http://schemas.microsoft.com/office/drawing/2014/main" id="{59584B85-6A19-4121-9C12-B176EE43E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3338"/>
            <a:ext cx="11430000" cy="6791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606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9E81D18-B118-42A0-9E61-4CD01CD59C46}"/>
              </a:ext>
            </a:extLst>
          </p:cNvPr>
          <p:cNvPicPr>
            <a:picLocks noGrp="1" noChangeAspect="1"/>
          </p:cNvPicPr>
          <p:nvPr>
            <p:ph idx="1"/>
          </p:nvPr>
        </p:nvPicPr>
        <p:blipFill>
          <a:blip r:embed="rId2"/>
          <a:stretch>
            <a:fillRect/>
          </a:stretch>
        </p:blipFill>
        <p:spPr>
          <a:xfrm>
            <a:off x="643467" y="1073586"/>
            <a:ext cx="10905066" cy="4710827"/>
          </a:xfrm>
          <a:prstGeom prst="rect">
            <a:avLst/>
          </a:prstGeom>
        </p:spPr>
      </p:pic>
    </p:spTree>
    <p:extLst>
      <p:ext uri="{BB962C8B-B14F-4D97-AF65-F5344CB8AC3E}">
        <p14:creationId xmlns:p14="http://schemas.microsoft.com/office/powerpoint/2010/main" val="385931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844F1-7DB4-499A-9B0E-F0B86DB161FB}"/>
              </a:ext>
            </a:extLst>
          </p:cNvPr>
          <p:cNvSpPr>
            <a:spLocks noGrp="1"/>
          </p:cNvSpPr>
          <p:nvPr>
            <p:ph type="title"/>
          </p:nvPr>
        </p:nvSpPr>
        <p:spPr/>
        <p:txBody>
          <a:bodyPr/>
          <a:lstStyle/>
          <a:p>
            <a:r>
              <a:rPr lang="en-GB" dirty="0"/>
              <a:t>Photovoltaic system and </a:t>
            </a:r>
            <a:r>
              <a:rPr lang="en-GB" dirty="0">
                <a:solidFill>
                  <a:schemeClr val="accent4"/>
                </a:solidFill>
              </a:rPr>
              <a:t>Concentrating Solar Power system </a:t>
            </a:r>
            <a:endParaRPr lang="en-US" dirty="0">
              <a:solidFill>
                <a:schemeClr val="accent4"/>
              </a:solidFill>
            </a:endParaRPr>
          </a:p>
        </p:txBody>
      </p:sp>
      <p:pic>
        <p:nvPicPr>
          <p:cNvPr id="6146" name="Picture 2" descr="Power Tower System Concentrating Solar Power Basics | Department ...">
            <a:extLst>
              <a:ext uri="{FF2B5EF4-FFF2-40B4-BE49-F238E27FC236}">
                <a16:creationId xmlns:a16="http://schemas.microsoft.com/office/drawing/2014/main" id="{7EE3621B-F0D0-42B2-8CC9-A16222ABBAE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19284" y="1811224"/>
            <a:ext cx="6101702" cy="3899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7418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objectives:</a:t>
            </a:r>
          </a:p>
        </p:txBody>
      </p:sp>
      <p:sp>
        <p:nvSpPr>
          <p:cNvPr id="3" name="Content Placeholder 2"/>
          <p:cNvSpPr>
            <a:spLocks noGrp="1"/>
          </p:cNvSpPr>
          <p:nvPr>
            <p:ph idx="1"/>
          </p:nvPr>
        </p:nvSpPr>
        <p:spPr/>
        <p:txBody>
          <a:bodyPr/>
          <a:lstStyle/>
          <a:p>
            <a:r>
              <a:rPr lang="en-US" dirty="0"/>
              <a:t>To understand how engineers use wind  and solar radiation to generate electricity</a:t>
            </a:r>
          </a:p>
          <a:p>
            <a:r>
              <a:rPr lang="en-US" dirty="0"/>
              <a:t>To explain the ways to generate energy from solar radiation and wind</a:t>
            </a:r>
          </a:p>
          <a:p>
            <a:r>
              <a:rPr lang="en-US" dirty="0"/>
              <a:t>To analyze the capacity of the areas to produce energy </a:t>
            </a:r>
          </a:p>
          <a:p>
            <a:r>
              <a:rPr lang="en-US" dirty="0"/>
              <a:t>To compare the advantages and disadvantages of these energy sources with fossil fuels</a:t>
            </a:r>
          </a:p>
          <a:p>
            <a:endParaRPr lang="en-US" dirty="0"/>
          </a:p>
        </p:txBody>
      </p:sp>
    </p:spTree>
    <p:extLst>
      <p:ext uri="{BB962C8B-B14F-4D97-AF65-F5344CB8AC3E}">
        <p14:creationId xmlns:p14="http://schemas.microsoft.com/office/powerpoint/2010/main" val="4263915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Wave Energy and the Environment – Caribbean Renewable Energy Window">
            <a:extLst>
              <a:ext uri="{FF2B5EF4-FFF2-40B4-BE49-F238E27FC236}">
                <a16:creationId xmlns:a16="http://schemas.microsoft.com/office/drawing/2014/main" id="{37409B8B-5B0A-462A-9F35-CB1539314E7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37748"/>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84FFA77-37DA-4F33-BF8C-8AD8901FB551}"/>
              </a:ext>
            </a:extLst>
          </p:cNvPr>
          <p:cNvSpPr/>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dirty="0">
                <a:latin typeface="+mj-lt"/>
                <a:ea typeface="+mj-ea"/>
                <a:cs typeface="+mj-cs"/>
              </a:rPr>
              <a:t>Tidal and wave power</a:t>
            </a:r>
          </a:p>
          <a:p>
            <a:pPr>
              <a:lnSpc>
                <a:spcPct val="90000"/>
              </a:lnSpc>
              <a:spcBef>
                <a:spcPct val="0"/>
              </a:spcBef>
              <a:spcAft>
                <a:spcPts val="600"/>
              </a:spcAft>
            </a:pPr>
            <a:endParaRPr lang="en-US" sz="4800" dirty="0">
              <a:latin typeface="+mj-lt"/>
              <a:ea typeface="+mj-ea"/>
              <a:cs typeface="+mj-cs"/>
            </a:endParaRPr>
          </a:p>
        </p:txBody>
      </p:sp>
      <p:sp>
        <p:nvSpPr>
          <p:cNvPr id="139" name="Rectangle 13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1" name="Rectangle 14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722788"/>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Kinetic Wave Power Station">
            <a:extLst>
              <a:ext uri="{FF2B5EF4-FFF2-40B4-BE49-F238E27FC236}">
                <a16:creationId xmlns:a16="http://schemas.microsoft.com/office/drawing/2014/main" id="{2D363C61-3569-4146-ABD1-FF27C887979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7111" r="-1"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1375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 name="Rectangle 9">
            <a:extLst>
              <a:ext uri="{FF2B5EF4-FFF2-40B4-BE49-F238E27FC236}">
                <a16:creationId xmlns:a16="http://schemas.microsoft.com/office/drawing/2014/main" id="{D2FD2338-15D7-4C18-8A7D-01C27C8786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32504"/>
            <a:ext cx="12188952" cy="2825496"/>
          </a:xfrm>
          <a:prstGeom prst="rect">
            <a:avLst/>
          </a:prstGeom>
          <a:gradFill>
            <a:gsLst>
              <a:gs pos="0">
                <a:schemeClr val="accent5"/>
              </a:gs>
              <a:gs pos="25000">
                <a:schemeClr val="accent5"/>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11">
            <a:extLst>
              <a:ext uri="{FF2B5EF4-FFF2-40B4-BE49-F238E27FC236}">
                <a16:creationId xmlns:a16="http://schemas.microsoft.com/office/drawing/2014/main" id="{C129C922-12D1-401C-8095-86D765C28B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45716" b="33968"/>
          <a:stretch/>
        </p:blipFill>
        <p:spPr>
          <a:xfrm flipV="1">
            <a:off x="0" y="4228848"/>
            <a:ext cx="12192000" cy="1393277"/>
          </a:xfrm>
          <a:custGeom>
            <a:avLst/>
            <a:gdLst>
              <a:gd name="connsiteX0" fmla="*/ 0 w 12192000"/>
              <a:gd name="connsiteY0" fmla="*/ 0 h 3049325"/>
              <a:gd name="connsiteX1" fmla="*/ 12192000 w 12192000"/>
              <a:gd name="connsiteY1" fmla="*/ 0 h 3049325"/>
              <a:gd name="connsiteX2" fmla="*/ 12192000 w 12192000"/>
              <a:gd name="connsiteY2" fmla="*/ 3049325 h 3049325"/>
              <a:gd name="connsiteX3" fmla="*/ 0 w 12192000"/>
              <a:gd name="connsiteY3" fmla="*/ 3049325 h 3049325"/>
            </a:gdLst>
            <a:ahLst/>
            <a:cxnLst>
              <a:cxn ang="0">
                <a:pos x="connsiteX0" y="connsiteY0"/>
              </a:cxn>
              <a:cxn ang="0">
                <a:pos x="connsiteX1" y="connsiteY1"/>
              </a:cxn>
              <a:cxn ang="0">
                <a:pos x="connsiteX2" y="connsiteY2"/>
              </a:cxn>
              <a:cxn ang="0">
                <a:pos x="connsiteX3" y="connsiteY3"/>
              </a:cxn>
            </a:cxnLst>
            <a:rect l="l" t="t" r="r" b="b"/>
            <a:pathLst>
              <a:path w="12192000" h="3049325">
                <a:moveTo>
                  <a:pt x="0" y="0"/>
                </a:moveTo>
                <a:lnTo>
                  <a:pt x="12192000" y="0"/>
                </a:lnTo>
                <a:lnTo>
                  <a:pt x="12192000" y="3049325"/>
                </a:lnTo>
                <a:lnTo>
                  <a:pt x="0" y="3049325"/>
                </a:lnTo>
                <a:close/>
              </a:path>
            </a:pathLst>
          </a:custGeom>
        </p:spPr>
      </p:pic>
      <p:sp>
        <p:nvSpPr>
          <p:cNvPr id="2" name="Title 1">
            <a:extLst>
              <a:ext uri="{FF2B5EF4-FFF2-40B4-BE49-F238E27FC236}">
                <a16:creationId xmlns:a16="http://schemas.microsoft.com/office/drawing/2014/main" id="{7DED9D17-1ED5-415C-AFE0-65F4113118E6}"/>
              </a:ext>
            </a:extLst>
          </p:cNvPr>
          <p:cNvSpPr>
            <a:spLocks noGrp="1"/>
          </p:cNvSpPr>
          <p:nvPr>
            <p:ph type="title"/>
          </p:nvPr>
        </p:nvSpPr>
        <p:spPr>
          <a:xfrm>
            <a:off x="804672" y="5038344"/>
            <a:ext cx="10579608" cy="1188720"/>
          </a:xfrm>
        </p:spPr>
        <p:txBody>
          <a:bodyPr>
            <a:normAutofit/>
          </a:bodyPr>
          <a:lstStyle/>
          <a:p>
            <a:r>
              <a:rPr lang="en-US" sz="3700" b="1">
                <a:solidFill>
                  <a:srgbClr val="FFFFFF"/>
                </a:solidFill>
              </a:rPr>
              <a:t>Water energy</a:t>
            </a:r>
            <a:br>
              <a:rPr lang="az-Latn-AZ" sz="3700" b="1">
                <a:solidFill>
                  <a:srgbClr val="FFFFFF"/>
                </a:solidFill>
              </a:rPr>
            </a:br>
            <a:r>
              <a:rPr lang="en-US" sz="3700">
                <a:solidFill>
                  <a:srgbClr val="FFFFFF"/>
                </a:solidFill>
                <a:hlinkClick r:id="rId3"/>
              </a:rPr>
              <a:t>https://www.youtube.com/watch?v=q8HmRLCgDAI</a:t>
            </a:r>
            <a:endParaRPr lang="en-US" sz="3700">
              <a:solidFill>
                <a:srgbClr val="FFFFFF"/>
              </a:solidFill>
            </a:endParaRPr>
          </a:p>
        </p:txBody>
      </p:sp>
      <p:sp>
        <p:nvSpPr>
          <p:cNvPr id="14" name="Rectangle 13">
            <a:extLst>
              <a:ext uri="{FF2B5EF4-FFF2-40B4-BE49-F238E27FC236}">
                <a16:creationId xmlns:a16="http://schemas.microsoft.com/office/drawing/2014/main" id="{02F5FFC2-6527-4F0E-BD4D-D0556D98B0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437322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024B0CA5-E9AD-403F-B212-150F4723C15F}"/>
              </a:ext>
            </a:extLst>
          </p:cNvPr>
          <p:cNvGraphicFramePr>
            <a:graphicFrameLocks noGrp="1"/>
          </p:cNvGraphicFramePr>
          <p:nvPr>
            <p:ph idx="1"/>
            <p:extLst>
              <p:ext uri="{D42A27DB-BD31-4B8C-83A1-F6EECF244321}">
                <p14:modId xmlns:p14="http://schemas.microsoft.com/office/powerpoint/2010/main" val="2314155452"/>
              </p:ext>
            </p:extLst>
          </p:nvPr>
        </p:nvGraphicFramePr>
        <p:xfrm>
          <a:off x="254833" y="284813"/>
          <a:ext cx="11602387" cy="39440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14946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2" name="Rectangle 70">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7594D06-A52D-4BE1-96DE-C179B4DAB288}"/>
              </a:ext>
            </a:extLst>
          </p:cNvPr>
          <p:cNvSpPr>
            <a:spLocks noGrp="1"/>
          </p:cNvSpPr>
          <p:nvPr>
            <p:ph type="title"/>
          </p:nvPr>
        </p:nvSpPr>
        <p:spPr>
          <a:xfrm>
            <a:off x="838200" y="585216"/>
            <a:ext cx="10515600" cy="1325563"/>
          </a:xfrm>
        </p:spPr>
        <p:txBody>
          <a:bodyPr>
            <a:normAutofit/>
          </a:bodyPr>
          <a:lstStyle/>
          <a:p>
            <a:r>
              <a:rPr lang="en-GB" sz="2800" b="1">
                <a:solidFill>
                  <a:schemeClr val="bg1"/>
                </a:solidFill>
              </a:rPr>
              <a:t>Tides</a:t>
            </a:r>
            <a:br>
              <a:rPr lang="az-Latn-AZ" sz="2800" b="1">
                <a:solidFill>
                  <a:schemeClr val="bg1"/>
                </a:solidFill>
              </a:rPr>
            </a:br>
            <a:r>
              <a:rPr lang="en-US" sz="2800">
                <a:solidFill>
                  <a:schemeClr val="bg1"/>
                </a:solidFill>
                <a:hlinkClick r:id="rId2"/>
              </a:rPr>
              <a:t>https://www.youtube.com/watch?v=VkTRcTyDSyk</a:t>
            </a:r>
            <a:br>
              <a:rPr lang="en-GB" sz="2800" b="1">
                <a:solidFill>
                  <a:schemeClr val="bg1"/>
                </a:solidFill>
              </a:rPr>
            </a:br>
            <a:endParaRPr lang="en-US" sz="2800">
              <a:solidFill>
                <a:schemeClr val="bg1"/>
              </a:solidFill>
            </a:endParaRPr>
          </a:p>
        </p:txBody>
      </p:sp>
      <p:pic>
        <p:nvPicPr>
          <p:cNvPr id="2050" name="Picture 2" descr="VT_2442] Diagram Of Tidal Power Plant Wiring Diagram">
            <a:extLst>
              <a:ext uri="{FF2B5EF4-FFF2-40B4-BE49-F238E27FC236}">
                <a16:creationId xmlns:a16="http://schemas.microsoft.com/office/drawing/2014/main" id="{9E0A82D1-7423-48AF-8D1A-2840EDA57F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66" r="6" b="6"/>
          <a:stretch/>
        </p:blipFill>
        <p:spPr bwMode="auto">
          <a:xfrm>
            <a:off x="196670" y="2306238"/>
            <a:ext cx="7350178" cy="431400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314D268-27E1-4EDD-9817-739AF341F2F3}"/>
              </a:ext>
            </a:extLst>
          </p:cNvPr>
          <p:cNvSpPr>
            <a:spLocks noGrp="1"/>
          </p:cNvSpPr>
          <p:nvPr>
            <p:ph idx="1"/>
          </p:nvPr>
        </p:nvSpPr>
        <p:spPr>
          <a:xfrm>
            <a:off x="7546848" y="2516777"/>
            <a:ext cx="3803904" cy="3660185"/>
          </a:xfrm>
        </p:spPr>
        <p:txBody>
          <a:bodyPr anchor="ctr">
            <a:normAutofit/>
          </a:bodyPr>
          <a:lstStyle/>
          <a:p>
            <a:r>
              <a:rPr lang="en-GB" sz="2000"/>
              <a:t>Huge amounts of water move in and out of river mouths each day because of the tides. A tidal barrage is </a:t>
            </a:r>
            <a:r>
              <a:rPr lang="en-GB" sz="2000" b="1"/>
              <a:t>a barrier built over a river estuary</a:t>
            </a:r>
            <a:r>
              <a:rPr lang="en-GB" sz="2000"/>
              <a:t> to make use of the kinetic energy in the moving water. The barrage contains electricity generators, which are driven by the water rushing through tubes in the barrage.</a:t>
            </a:r>
          </a:p>
          <a:p>
            <a:endParaRPr lang="en-US" sz="2000"/>
          </a:p>
        </p:txBody>
      </p:sp>
    </p:spTree>
    <p:extLst>
      <p:ext uri="{BB962C8B-B14F-4D97-AF65-F5344CB8AC3E}">
        <p14:creationId xmlns:p14="http://schemas.microsoft.com/office/powerpoint/2010/main" val="217687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Freeform: Shape 14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Rectangle 14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Freeform: Shape 14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9" name="Isosceles Triangle 14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Hydroelectric Energy: Tidal Power Generating Methods of electricity">
            <a:extLst>
              <a:ext uri="{FF2B5EF4-FFF2-40B4-BE49-F238E27FC236}">
                <a16:creationId xmlns:a16="http://schemas.microsoft.com/office/drawing/2014/main" id="{C8F13E8C-30AF-4DF8-9115-9C502912301C}"/>
              </a:ext>
            </a:extLst>
          </p:cNvPr>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tretch>
            <a:fillRect/>
          </a:stretch>
        </p:blipFill>
        <p:spPr bwMode="auto">
          <a:xfrm>
            <a:off x="584616" y="643467"/>
            <a:ext cx="10288719"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51" name="Isosceles Triangle 15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6086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7" name="Rectangle 136">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9" name="Rectangle 138">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A9AE117-41BF-4688-AE4F-399423C769BB}"/>
              </a:ext>
            </a:extLst>
          </p:cNvPr>
          <p:cNvSpPr>
            <a:spLocks noGrp="1"/>
          </p:cNvSpPr>
          <p:nvPr>
            <p:ph type="title"/>
          </p:nvPr>
        </p:nvSpPr>
        <p:spPr>
          <a:xfrm>
            <a:off x="1115568" y="548640"/>
            <a:ext cx="10168128" cy="1179576"/>
          </a:xfrm>
        </p:spPr>
        <p:txBody>
          <a:bodyPr>
            <a:normAutofit/>
          </a:bodyPr>
          <a:lstStyle/>
          <a:p>
            <a:r>
              <a:rPr lang="en-US" sz="3700" b="1" dirty="0"/>
              <a:t>Hydroelectric power</a:t>
            </a:r>
            <a:br>
              <a:rPr lang="en-US" sz="3700" b="1" dirty="0"/>
            </a:br>
            <a:endParaRPr lang="en-US" sz="3700" dirty="0"/>
          </a:p>
        </p:txBody>
      </p:sp>
      <p:sp>
        <p:nvSpPr>
          <p:cNvPr id="141" name="Rectangle 140">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Diagram of how a dam can produce hydroelectricity.">
            <a:extLst>
              <a:ext uri="{FF2B5EF4-FFF2-40B4-BE49-F238E27FC236}">
                <a16:creationId xmlns:a16="http://schemas.microsoft.com/office/drawing/2014/main" id="{8913D35F-2F83-4EB5-8C53-452473E06E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 b="2297"/>
          <a:stretch/>
        </p:blipFill>
        <p:spPr bwMode="auto">
          <a:xfrm>
            <a:off x="908304" y="2478024"/>
            <a:ext cx="6009855" cy="3694176"/>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5345BDD-29A0-4A94-8892-35BC46543866}"/>
              </a:ext>
            </a:extLst>
          </p:cNvPr>
          <p:cNvSpPr>
            <a:spLocks noGrp="1"/>
          </p:cNvSpPr>
          <p:nvPr>
            <p:ph idx="1"/>
          </p:nvPr>
        </p:nvSpPr>
        <p:spPr>
          <a:xfrm>
            <a:off x="5051685" y="0"/>
            <a:ext cx="6902472" cy="2263515"/>
          </a:xfrm>
        </p:spPr>
        <p:txBody>
          <a:bodyPr anchor="ctr">
            <a:normAutofit/>
          </a:bodyPr>
          <a:lstStyle/>
          <a:p>
            <a:r>
              <a:rPr lang="en-GB" sz="1800" dirty="0"/>
              <a:t>Like tidal barrages, hydroelectric power (HEP) stations use the </a:t>
            </a:r>
            <a:r>
              <a:rPr lang="en-GB" sz="1800" b="1" dirty="0"/>
              <a:t>kinetic energy</a:t>
            </a:r>
            <a:r>
              <a:rPr lang="en-GB" sz="1800" dirty="0"/>
              <a:t> in moving water. Often, the water comes from behind a dam built across a river valley. The water high up behind the dam contains </a:t>
            </a:r>
            <a:r>
              <a:rPr lang="en-GB" sz="1800" b="1" dirty="0"/>
              <a:t>gravitational potential energy</a:t>
            </a:r>
            <a:r>
              <a:rPr lang="en-GB" sz="1800" dirty="0"/>
              <a:t>. This is transferred to kinetic energy as the water rushes down through tubes inside the dam. The moving water drives electrical </a:t>
            </a:r>
            <a:r>
              <a:rPr lang="en-GB" sz="1800" b="1" dirty="0"/>
              <a:t>generators</a:t>
            </a:r>
            <a:r>
              <a:rPr lang="en-GB" sz="1800" dirty="0"/>
              <a:t>, which may be built inside the dam.</a:t>
            </a:r>
            <a:endParaRPr lang="en-US" sz="1800" dirty="0"/>
          </a:p>
        </p:txBody>
      </p:sp>
      <p:sp>
        <p:nvSpPr>
          <p:cNvPr id="4" name="Rectangle 3">
            <a:extLst>
              <a:ext uri="{FF2B5EF4-FFF2-40B4-BE49-F238E27FC236}">
                <a16:creationId xmlns:a16="http://schemas.microsoft.com/office/drawing/2014/main" id="{50352E2E-646A-45B5-805D-920C7BC64772}"/>
              </a:ext>
            </a:extLst>
          </p:cNvPr>
          <p:cNvSpPr/>
          <p:nvPr/>
        </p:nvSpPr>
        <p:spPr>
          <a:xfrm>
            <a:off x="7120767" y="2303421"/>
            <a:ext cx="4162929" cy="3862596"/>
          </a:xfrm>
          <a:prstGeom prst="rect">
            <a:avLst/>
          </a:prstGeom>
        </p:spPr>
        <p:txBody>
          <a:bodyPr wrap="square">
            <a:spAutoFit/>
          </a:bodyPr>
          <a:lstStyle/>
          <a:p>
            <a:pPr>
              <a:spcAft>
                <a:spcPts val="600"/>
              </a:spcAft>
            </a:pPr>
            <a:r>
              <a:rPr lang="en-GB" sz="1600" b="1" i="0" dirty="0">
                <a:solidFill>
                  <a:srgbClr val="333333"/>
                </a:solidFill>
                <a:effectLst/>
                <a:latin typeface="Source Sans Pro" panose="020B0604020202020204" pitchFamily="34" charset="0"/>
              </a:rPr>
              <a:t>Falling water produces hydroelectric power.</a:t>
            </a:r>
            <a:endParaRPr lang="en-GB" sz="1600" b="0" i="0" dirty="0">
              <a:solidFill>
                <a:srgbClr val="333333"/>
              </a:solidFill>
              <a:effectLst/>
              <a:latin typeface="Source Sans Pro" panose="020B0604020202020204" pitchFamily="34" charset="0"/>
            </a:endParaRPr>
          </a:p>
          <a:p>
            <a:pPr>
              <a:spcAft>
                <a:spcPts val="600"/>
              </a:spcAft>
            </a:pPr>
            <a:r>
              <a:rPr lang="en-GB" sz="1600" b="0" i="0" dirty="0">
                <a:solidFill>
                  <a:srgbClr val="333333"/>
                </a:solidFill>
                <a:effectLst/>
                <a:latin typeface="Source Sans Pro" panose="020B0604020202020204" pitchFamily="34" charset="0"/>
              </a:rPr>
              <a:t>The theory is to build a dam on a large river that has </a:t>
            </a:r>
            <a:r>
              <a:rPr lang="en-GB" sz="1600" b="1" i="0" dirty="0">
                <a:solidFill>
                  <a:srgbClr val="333333"/>
                </a:solidFill>
                <a:effectLst/>
                <a:latin typeface="Source Sans Pro" panose="020B0604020202020204" pitchFamily="34" charset="0"/>
              </a:rPr>
              <a:t>a large drop in elevation</a:t>
            </a:r>
            <a:r>
              <a:rPr lang="en-GB" sz="1600" b="0" i="0" dirty="0">
                <a:solidFill>
                  <a:srgbClr val="333333"/>
                </a:solidFill>
                <a:effectLst/>
                <a:latin typeface="Source Sans Pro" panose="020B0604020202020204" pitchFamily="34" charset="0"/>
              </a:rPr>
              <a:t>. The</a:t>
            </a:r>
            <a:r>
              <a:rPr lang="en-GB" sz="1600" b="0" i="0" dirty="0">
                <a:solidFill>
                  <a:srgbClr val="333333"/>
                </a:solidFill>
                <a:effectLst/>
                <a:highlight>
                  <a:srgbClr val="FFFF00"/>
                </a:highlight>
                <a:latin typeface="Source Sans Pro" panose="020B0604020202020204" pitchFamily="34" charset="0"/>
              </a:rPr>
              <a:t> dam </a:t>
            </a:r>
            <a:r>
              <a:rPr lang="en-GB" sz="1600" b="0" i="0" dirty="0">
                <a:solidFill>
                  <a:srgbClr val="333333"/>
                </a:solidFill>
                <a:effectLst/>
                <a:latin typeface="Source Sans Pro" panose="020B0604020202020204" pitchFamily="34" charset="0"/>
              </a:rPr>
              <a:t>stores lots of water behind it in the reservoir. Near the bottom of the dam wall there is the water intake. </a:t>
            </a:r>
            <a:r>
              <a:rPr lang="en-GB" sz="1600" b="0" i="0" dirty="0">
                <a:solidFill>
                  <a:srgbClr val="333333"/>
                </a:solidFill>
                <a:effectLst/>
                <a:highlight>
                  <a:srgbClr val="FFFF00"/>
                </a:highlight>
                <a:latin typeface="Source Sans Pro" panose="020B0604020202020204" pitchFamily="34" charset="0"/>
              </a:rPr>
              <a:t>Gravity causes </a:t>
            </a:r>
            <a:r>
              <a:rPr lang="en-GB" sz="1600" b="0" i="0" dirty="0">
                <a:solidFill>
                  <a:srgbClr val="333333"/>
                </a:solidFill>
                <a:effectLst/>
                <a:latin typeface="Source Sans Pro" panose="020B0604020202020204" pitchFamily="34" charset="0"/>
              </a:rPr>
              <a:t>it to fall through the penstock inside the dam. At the end of the penstock there is a turbine propeller, which is turned by the moving water. The shaft from the turbine goes up into the generator, which produces the power. Power lines are connected to the generator that carry electricity to your home and mine. The water continues past the propeller through the tailrace into the river past the dam. </a:t>
            </a:r>
          </a:p>
        </p:txBody>
      </p:sp>
    </p:spTree>
    <p:extLst>
      <p:ext uri="{BB962C8B-B14F-4D97-AF65-F5344CB8AC3E}">
        <p14:creationId xmlns:p14="http://schemas.microsoft.com/office/powerpoint/2010/main" val="277903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DEWA awards $391m construction contract for hydroelectric power ...">
            <a:extLst>
              <a:ext uri="{FF2B5EF4-FFF2-40B4-BE49-F238E27FC236}">
                <a16:creationId xmlns:a16="http://schemas.microsoft.com/office/drawing/2014/main" id="{4C7F5ED2-C5A7-4972-814A-0E5BBFD21E6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0754" b="1424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131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8575C10-8187-4AC4-AD72-C754EAFD2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7AA4A5-6C67-4FCB-A20E-175843064B45}"/>
              </a:ext>
            </a:extLst>
          </p:cNvPr>
          <p:cNvSpPr>
            <a:spLocks noGrp="1"/>
          </p:cNvSpPr>
          <p:nvPr>
            <p:ph type="title"/>
          </p:nvPr>
        </p:nvSpPr>
        <p:spPr>
          <a:xfrm>
            <a:off x="762000" y="559678"/>
            <a:ext cx="3567915" cy="4952492"/>
          </a:xfrm>
        </p:spPr>
        <p:txBody>
          <a:bodyPr>
            <a:normAutofit/>
          </a:bodyPr>
          <a:lstStyle/>
          <a:p>
            <a:r>
              <a:rPr lang="en-GB" b="1">
                <a:solidFill>
                  <a:schemeClr val="bg1"/>
                </a:solidFill>
              </a:rPr>
              <a:t>Advantages</a:t>
            </a:r>
            <a:br>
              <a:rPr lang="en-GB" b="1">
                <a:solidFill>
                  <a:schemeClr val="bg1"/>
                </a:solidFill>
              </a:rPr>
            </a:br>
            <a:endParaRPr lang="en-US">
              <a:solidFill>
                <a:schemeClr val="bg1"/>
              </a:solidFill>
            </a:endParaRPr>
          </a:p>
        </p:txBody>
      </p:sp>
      <p:cxnSp>
        <p:nvCxnSpPr>
          <p:cNvPr id="11" name="Straight Connector 10">
            <a:extLst>
              <a:ext uri="{FF2B5EF4-FFF2-40B4-BE49-F238E27FC236}">
                <a16:creationId xmlns:a16="http://schemas.microsoft.com/office/drawing/2014/main" id="{74E776C9-ED67-41B7-B3A3-4DF76EF3AC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429768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DA1607A1-F56B-4F16-8BA7-DE8234D3FD5D}"/>
              </a:ext>
            </a:extLst>
          </p:cNvPr>
          <p:cNvGraphicFramePr>
            <a:graphicFrameLocks noGrp="1"/>
          </p:cNvGraphicFramePr>
          <p:nvPr>
            <p:ph idx="1"/>
            <p:extLst>
              <p:ext uri="{D42A27DB-BD31-4B8C-83A1-F6EECF244321}">
                <p14:modId xmlns:p14="http://schemas.microsoft.com/office/powerpoint/2010/main" val="1201731316"/>
              </p:ext>
            </p:extLst>
          </p:nvPr>
        </p:nvGraphicFramePr>
        <p:xfrm>
          <a:off x="5181600" y="568325"/>
          <a:ext cx="6248400" cy="5656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014607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1D643B-7E19-4FB9-A199-0600D108A602}"/>
              </a:ext>
            </a:extLst>
          </p:cNvPr>
          <p:cNvSpPr>
            <a:spLocks noGrp="1"/>
          </p:cNvSpPr>
          <p:nvPr>
            <p:ph type="title"/>
          </p:nvPr>
        </p:nvSpPr>
        <p:spPr>
          <a:xfrm>
            <a:off x="686834" y="1153572"/>
            <a:ext cx="3200400" cy="4461163"/>
          </a:xfrm>
        </p:spPr>
        <p:txBody>
          <a:bodyPr>
            <a:normAutofit/>
          </a:bodyPr>
          <a:lstStyle/>
          <a:p>
            <a:r>
              <a:rPr lang="en-GB" sz="4100" b="1">
                <a:solidFill>
                  <a:srgbClr val="FFFFFF"/>
                </a:solidFill>
              </a:rPr>
              <a:t>Disadvantages</a:t>
            </a:r>
            <a:br>
              <a:rPr lang="en-GB" sz="4100" b="1">
                <a:solidFill>
                  <a:srgbClr val="FFFFFF"/>
                </a:solidFill>
              </a:rPr>
            </a:br>
            <a:br>
              <a:rPr lang="az-Latn-AZ" sz="4100" b="1">
                <a:solidFill>
                  <a:srgbClr val="FFFFFF"/>
                </a:solidFill>
              </a:rPr>
            </a:br>
            <a:endParaRPr lang="en-US" sz="410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5DA0227-8ECA-42C4-8D31-4ED3FD2F2CC5}"/>
              </a:ext>
            </a:extLst>
          </p:cNvPr>
          <p:cNvSpPr>
            <a:spLocks noGrp="1"/>
          </p:cNvSpPr>
          <p:nvPr>
            <p:ph idx="1"/>
          </p:nvPr>
        </p:nvSpPr>
        <p:spPr>
          <a:xfrm>
            <a:off x="4447308" y="591344"/>
            <a:ext cx="6906491" cy="5585619"/>
          </a:xfrm>
        </p:spPr>
        <p:txBody>
          <a:bodyPr anchor="ctr">
            <a:normAutofit/>
          </a:bodyPr>
          <a:lstStyle/>
          <a:p>
            <a:r>
              <a:rPr lang="en-GB" dirty="0"/>
              <a:t>It has been difficult to scale up the designs for wave machines to produce large amounts of electricity.</a:t>
            </a:r>
          </a:p>
          <a:p>
            <a:r>
              <a:rPr lang="en-GB" dirty="0"/>
              <a:t>Tidal barrages </a:t>
            </a:r>
            <a:r>
              <a:rPr lang="en-GB" b="1" dirty="0"/>
              <a:t>destroy the habitat of estuary species</a:t>
            </a:r>
            <a:r>
              <a:rPr lang="en-GB" dirty="0"/>
              <a:t>, including wading birds.</a:t>
            </a:r>
          </a:p>
          <a:p>
            <a:r>
              <a:rPr lang="en-GB" dirty="0"/>
              <a:t>Hydroelectricity dams </a:t>
            </a:r>
            <a:r>
              <a:rPr lang="en-GB" b="1" dirty="0"/>
              <a:t>flood farmland</a:t>
            </a:r>
            <a:r>
              <a:rPr lang="en-GB" dirty="0"/>
              <a:t> and push people from their homes.</a:t>
            </a:r>
          </a:p>
          <a:p>
            <a:r>
              <a:rPr lang="en-GB" dirty="0"/>
              <a:t>The rotting vegetation underwater releases methane, which is a </a:t>
            </a:r>
            <a:r>
              <a:rPr lang="en-GB" b="1" dirty="0"/>
              <a:t>greenhouse gas</a:t>
            </a:r>
            <a:r>
              <a:rPr lang="en-GB" dirty="0"/>
              <a:t>.</a:t>
            </a:r>
          </a:p>
          <a:p>
            <a:endParaRPr lang="en-US" dirty="0"/>
          </a:p>
        </p:txBody>
      </p:sp>
    </p:spTree>
    <p:extLst>
      <p:ext uri="{BB962C8B-B14F-4D97-AF65-F5344CB8AC3E}">
        <p14:creationId xmlns:p14="http://schemas.microsoft.com/office/powerpoint/2010/main" val="14175474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A42A57-1948-4158-98E0-41E2AF4F27C4}"/>
              </a:ext>
            </a:extLst>
          </p:cNvPr>
          <p:cNvSpPr>
            <a:spLocks noGrp="1"/>
          </p:cNvSpPr>
          <p:nvPr>
            <p:ph type="ctrTitle"/>
          </p:nvPr>
        </p:nvSpPr>
        <p:spPr>
          <a:xfrm>
            <a:off x="9267909" y="2023110"/>
            <a:ext cx="2469624" cy="2846070"/>
          </a:xfrm>
        </p:spPr>
        <p:txBody>
          <a:bodyPr anchor="ctr">
            <a:normAutofit/>
          </a:bodyPr>
          <a:lstStyle/>
          <a:p>
            <a:pPr algn="l"/>
            <a:r>
              <a:rPr lang="en-US" sz="3700"/>
              <a:t>Geothermal power</a:t>
            </a:r>
            <a:r>
              <a:rPr lang="az-Latn-AZ" sz="3700"/>
              <a:t>,</a:t>
            </a:r>
            <a:r>
              <a:rPr lang="en-US" sz="3700"/>
              <a:t> Iceland</a:t>
            </a:r>
          </a:p>
        </p:txBody>
      </p:sp>
      <p:sp>
        <p:nvSpPr>
          <p:cNvPr id="13" name="Rectangle 1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moke coming out of a factory&#10;&#10;Description automatically generated">
            <a:extLst>
              <a:ext uri="{FF2B5EF4-FFF2-40B4-BE49-F238E27FC236}">
                <a16:creationId xmlns:a16="http://schemas.microsoft.com/office/drawing/2014/main" id="{237E8EE1-7190-147A-1AEC-EB8F604AF17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788" r="1" b="1"/>
          <a:stretch/>
        </p:blipFill>
        <p:spPr>
          <a:xfrm>
            <a:off x="545238" y="858525"/>
            <a:ext cx="7608304" cy="5211906"/>
          </a:xfrm>
          <a:prstGeom prst="rect">
            <a:avLst/>
          </a:prstGeom>
        </p:spPr>
      </p:pic>
      <p:sp>
        <p:nvSpPr>
          <p:cNvPr id="17" name="Rectangle 16">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2C823AC-8BF2-6A12-9F76-93AED0862522}"/>
              </a:ext>
            </a:extLst>
          </p:cNvPr>
          <p:cNvSpPr txBox="1"/>
          <p:nvPr/>
        </p:nvSpPr>
        <p:spPr>
          <a:xfrm>
            <a:off x="5966726" y="5870376"/>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tasnimnews.com/en/news/2014/10/07/521297/iran-to-inaugurate-first-geothermal-power-plant">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4146768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improving the ways in which we generate electricity important?</a:t>
            </a:r>
          </a:p>
        </p:txBody>
      </p:sp>
      <p:sp>
        <p:nvSpPr>
          <p:cNvPr id="3" name="Content Placeholder 2"/>
          <p:cNvSpPr>
            <a:spLocks noGrp="1"/>
          </p:cNvSpPr>
          <p:nvPr>
            <p:ph idx="1"/>
          </p:nvPr>
        </p:nvSpPr>
        <p:spPr/>
        <p:txBody>
          <a:bodyPr>
            <a:normAutofit fontScale="85000" lnSpcReduction="20000"/>
          </a:bodyPr>
          <a:lstStyle/>
          <a:p>
            <a:r>
              <a:rPr lang="en-US" dirty="0"/>
              <a:t>Brief Information </a:t>
            </a:r>
          </a:p>
          <a:p>
            <a:r>
              <a:rPr lang="en-US" dirty="0"/>
              <a:t>Wind is a renewable energy resource. Wind turbines are used to convert wind energy into electricity. A turbine consists of blades attached to a central hub. The blades on the turbines are designed to be easily turned by the wind. The turbine is connected to a generator. As the wind turns the blades on the turbine, the turbine turns the generator. The generator converts the mechanical energy of the moving turbine into electrical energy. The design of the blades is very important in making the turbine efficient. Efficient turbines mean that more electricity can be produced from the same amount of wind. </a:t>
            </a:r>
          </a:p>
          <a:p>
            <a:r>
              <a:rPr lang="en-US" dirty="0"/>
              <a:t>In an electrical system, there is a </a:t>
            </a:r>
            <a:r>
              <a:rPr lang="en-US" dirty="0">
                <a:solidFill>
                  <a:srgbClr val="FF0000"/>
                </a:solidFill>
              </a:rPr>
              <a:t>generator</a:t>
            </a:r>
            <a:r>
              <a:rPr lang="en-US" dirty="0"/>
              <a:t> or source of electricity, a way to transmit that electricity, and an end use for that electricity. </a:t>
            </a:r>
            <a:r>
              <a:rPr lang="en-US" b="1" dirty="0">
                <a:solidFill>
                  <a:srgbClr val="FF0000"/>
                </a:solidFill>
              </a:rPr>
              <a:t>The farther the distance from the generator to the end use, the greater is the resistance along the transmission wire. Thus, the farther the electricity has to travel from the battery or other source, the more electricity is lost along the way</a:t>
            </a:r>
          </a:p>
        </p:txBody>
      </p:sp>
    </p:spTree>
    <p:extLst>
      <p:ext uri="{BB962C8B-B14F-4D97-AF65-F5344CB8AC3E}">
        <p14:creationId xmlns:p14="http://schemas.microsoft.com/office/powerpoint/2010/main" val="37763418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C1F5-DB73-40E9-8BA1-F6392927C5D1}"/>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5400" dirty="0"/>
              <a:t>GEOTHERMAL ELECTRICITY</a:t>
            </a:r>
          </a:p>
        </p:txBody>
      </p:sp>
      <p:pic>
        <p:nvPicPr>
          <p:cNvPr id="5" name="Picture 4">
            <a:extLst>
              <a:ext uri="{FF2B5EF4-FFF2-40B4-BE49-F238E27FC236}">
                <a16:creationId xmlns:a16="http://schemas.microsoft.com/office/drawing/2014/main" id="{CBE29545-A827-401E-B907-D14A63D6DE01}"/>
              </a:ext>
            </a:extLst>
          </p:cNvPr>
          <p:cNvPicPr>
            <a:picLocks noChangeAspect="1"/>
          </p:cNvPicPr>
          <p:nvPr/>
        </p:nvPicPr>
        <p:blipFill>
          <a:blip r:embed="rId2"/>
          <a:stretch>
            <a:fillRect/>
          </a:stretch>
        </p:blipFill>
        <p:spPr>
          <a:xfrm>
            <a:off x="320040" y="344593"/>
            <a:ext cx="5775951" cy="4154079"/>
          </a:xfrm>
          <a:prstGeom prst="rect">
            <a:avLst/>
          </a:prstGeom>
        </p:spPr>
      </p:pic>
      <p:pic>
        <p:nvPicPr>
          <p:cNvPr id="4" name="Content Placeholder 3">
            <a:extLst>
              <a:ext uri="{FF2B5EF4-FFF2-40B4-BE49-F238E27FC236}">
                <a16:creationId xmlns:a16="http://schemas.microsoft.com/office/drawing/2014/main" id="{050B7BA7-C277-4F0D-81AF-87185D4BE206}"/>
              </a:ext>
            </a:extLst>
          </p:cNvPr>
          <p:cNvPicPr>
            <a:picLocks noGrp="1" noChangeAspect="1"/>
          </p:cNvPicPr>
          <p:nvPr>
            <p:ph idx="1"/>
          </p:nvPr>
        </p:nvPicPr>
        <p:blipFill>
          <a:blip r:embed="rId3"/>
          <a:stretch>
            <a:fillRect/>
          </a:stretch>
        </p:blipFill>
        <p:spPr>
          <a:xfrm>
            <a:off x="6416043" y="414269"/>
            <a:ext cx="5455917" cy="3784561"/>
          </a:xfrm>
          <a:prstGeom prst="rect">
            <a:avLst/>
          </a:prstGeom>
        </p:spPr>
      </p:pic>
    </p:spTree>
    <p:extLst>
      <p:ext uri="{BB962C8B-B14F-4D97-AF65-F5344CB8AC3E}">
        <p14:creationId xmlns:p14="http://schemas.microsoft.com/office/powerpoint/2010/main" val="6260012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79309-7FEA-4AF4-83F7-A880DC0CD2BD}"/>
              </a:ext>
            </a:extLst>
          </p:cNvPr>
          <p:cNvSpPr>
            <a:spLocks noGrp="1"/>
          </p:cNvSpPr>
          <p:nvPr>
            <p:ph type="title"/>
          </p:nvPr>
        </p:nvSpPr>
        <p:spPr>
          <a:xfrm>
            <a:off x="838200" y="723578"/>
            <a:ext cx="4595071" cy="1645501"/>
          </a:xfrm>
        </p:spPr>
        <p:txBody>
          <a:bodyPr vert="horz" lIns="91440" tIns="45720" rIns="91440" bIns="45720" rtlCol="0" anchor="ctr">
            <a:normAutofit/>
          </a:bodyPr>
          <a:lstStyle/>
          <a:p>
            <a:r>
              <a:rPr lang="en-US"/>
              <a:t>İstisu</a:t>
            </a:r>
            <a:r>
              <a:rPr lang="en-US" dirty="0"/>
              <a:t>, </a:t>
            </a:r>
            <a:r>
              <a:rPr lang="en-US"/>
              <a:t>Kalbajar</a:t>
            </a:r>
            <a:endParaRPr lang="en-US" dirty="0"/>
          </a:p>
        </p:txBody>
      </p:sp>
      <p:sp>
        <p:nvSpPr>
          <p:cNvPr id="5" name="Rectangle 4">
            <a:extLst>
              <a:ext uri="{FF2B5EF4-FFF2-40B4-BE49-F238E27FC236}">
                <a16:creationId xmlns:a16="http://schemas.microsoft.com/office/drawing/2014/main" id="{CB2AF194-D9D2-450B-AEF5-7BDCAD733B30}"/>
              </a:ext>
            </a:extLst>
          </p:cNvPr>
          <p:cNvSpPr/>
          <p:nvPr/>
        </p:nvSpPr>
        <p:spPr>
          <a:xfrm>
            <a:off x="838200" y="2548467"/>
            <a:ext cx="4595071" cy="3628495"/>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1" dirty="0" err="1"/>
              <a:t>İstisu</a:t>
            </a:r>
            <a:r>
              <a:rPr lang="en-US" sz="2000" b="1" dirty="0"/>
              <a:t> is a small village in the </a:t>
            </a:r>
            <a:r>
              <a:rPr lang="en-US" sz="2000" b="1" dirty="0" err="1">
                <a:hlinkClick r:id="rId2" tooltip="Kalbajar"/>
              </a:rPr>
              <a:t>Kelbajar</a:t>
            </a:r>
            <a:r>
              <a:rPr lang="en-US" sz="2000" b="1" dirty="0">
                <a:hlinkClick r:id="rId2" tooltip="Kalbajar"/>
              </a:rPr>
              <a:t> district</a:t>
            </a:r>
            <a:r>
              <a:rPr lang="en-US" sz="2000" b="1" dirty="0"/>
              <a:t> of </a:t>
            </a:r>
            <a:r>
              <a:rPr lang="en-US" sz="2000" b="1" dirty="0">
                <a:hlinkClick r:id="rId3" tooltip="Azerbaijan"/>
              </a:rPr>
              <a:t>Azerbaijan</a:t>
            </a:r>
            <a:r>
              <a:rPr lang="en-US" sz="2000" b="1" dirty="0"/>
              <a:t>. Situated in a river valley, </a:t>
            </a:r>
            <a:r>
              <a:rPr lang="en-US" sz="2000" b="1" dirty="0" err="1"/>
              <a:t>İstisu</a:t>
            </a:r>
            <a:r>
              <a:rPr lang="en-US" sz="2000" b="1" dirty="0"/>
              <a:t> has historically been a resort town, attracting people from all over the USSR to be treated at mineral-springs baths. </a:t>
            </a:r>
          </a:p>
        </p:txBody>
      </p:sp>
      <p:pic>
        <p:nvPicPr>
          <p:cNvPr id="7" name="Picture 6">
            <a:extLst>
              <a:ext uri="{FF2B5EF4-FFF2-40B4-BE49-F238E27FC236}">
                <a16:creationId xmlns:a16="http://schemas.microsoft.com/office/drawing/2014/main" id="{19EE8B05-F4BE-46F5-95BF-8A9D4352CB32}"/>
              </a:ext>
            </a:extLst>
          </p:cNvPr>
          <p:cNvPicPr>
            <a:picLocks noChangeAspect="1"/>
          </p:cNvPicPr>
          <p:nvPr/>
        </p:nvPicPr>
        <p:blipFill>
          <a:blip r:embed="rId4"/>
          <a:stretch>
            <a:fillRect/>
          </a:stretch>
        </p:blipFill>
        <p:spPr>
          <a:xfrm>
            <a:off x="6743450" y="321734"/>
            <a:ext cx="1719233" cy="2739814"/>
          </a:xfrm>
          <a:prstGeom prst="rect">
            <a:avLst/>
          </a:prstGeom>
        </p:spPr>
      </p:pic>
      <p:pic>
        <p:nvPicPr>
          <p:cNvPr id="4" name="Picture 3">
            <a:extLst>
              <a:ext uri="{FF2B5EF4-FFF2-40B4-BE49-F238E27FC236}">
                <a16:creationId xmlns:a16="http://schemas.microsoft.com/office/drawing/2014/main" id="{56E527AF-7744-4A55-852B-8413D3AA10DD}"/>
              </a:ext>
            </a:extLst>
          </p:cNvPr>
          <p:cNvPicPr>
            <a:picLocks noChangeAspect="1"/>
          </p:cNvPicPr>
          <p:nvPr/>
        </p:nvPicPr>
        <p:blipFill>
          <a:blip r:embed="rId5"/>
          <a:stretch>
            <a:fillRect/>
          </a:stretch>
        </p:blipFill>
        <p:spPr>
          <a:xfrm>
            <a:off x="9502775" y="728971"/>
            <a:ext cx="2364317" cy="1925339"/>
          </a:xfrm>
          <a:prstGeom prst="rect">
            <a:avLst/>
          </a:prstGeom>
        </p:spPr>
      </p:pic>
      <p:pic>
        <p:nvPicPr>
          <p:cNvPr id="8194" name="Picture 2" descr="Virtual Qarabağ - Qarabağ - Azərbaycan">
            <a:extLst>
              <a:ext uri="{FF2B5EF4-FFF2-40B4-BE49-F238E27FC236}">
                <a16:creationId xmlns:a16="http://schemas.microsoft.com/office/drawing/2014/main" id="{B33A0FE0-33CA-468F-920E-F3D65FAB035A}"/>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tretch>
            <a:fillRect/>
          </a:stretch>
        </p:blipFill>
        <p:spPr bwMode="auto">
          <a:xfrm>
            <a:off x="6435113" y="3796452"/>
            <a:ext cx="5417773" cy="2559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7082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43F42-8AE4-4A34-8865-A9028953494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E9B4190-156B-462C-8270-172DE244FC64}"/>
              </a:ext>
            </a:extLst>
          </p:cNvPr>
          <p:cNvSpPr>
            <a:spLocks noGrp="1"/>
          </p:cNvSpPr>
          <p:nvPr>
            <p:ph idx="1"/>
          </p:nvPr>
        </p:nvSpPr>
        <p:spPr/>
        <p:txBody>
          <a:bodyPr/>
          <a:lstStyle/>
          <a:p>
            <a:endParaRPr lang="en-US" dirty="0"/>
          </a:p>
        </p:txBody>
      </p:sp>
      <p:pic>
        <p:nvPicPr>
          <p:cNvPr id="11268" name="Picture 4" descr="D EEP P ERMEABLE S TRATA G EOTHERMAL E NERGY A Means To Extend ...">
            <a:extLst>
              <a:ext uri="{FF2B5EF4-FFF2-40B4-BE49-F238E27FC236}">
                <a16:creationId xmlns:a16="http://schemas.microsoft.com/office/drawing/2014/main" id="{FABF92E6-56B3-4111-9580-C6EFC7484A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1426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D51A552-541C-4B63-836C-C74D63A53968}"/>
              </a:ext>
            </a:extLst>
          </p:cNvPr>
          <p:cNvPicPr>
            <a:picLocks noGrp="1" noChangeAspect="1"/>
          </p:cNvPicPr>
          <p:nvPr>
            <p:ph idx="1"/>
          </p:nvPr>
        </p:nvPicPr>
        <p:blipFill>
          <a:blip r:embed="rId2"/>
          <a:stretch>
            <a:fillRect/>
          </a:stretch>
        </p:blipFill>
        <p:spPr>
          <a:xfrm>
            <a:off x="479061" y="1690688"/>
            <a:ext cx="4697307" cy="4074645"/>
          </a:xfrm>
          <a:prstGeom prst="rect">
            <a:avLst/>
          </a:prstGeom>
        </p:spPr>
      </p:pic>
      <p:pic>
        <p:nvPicPr>
          <p:cNvPr id="1028" name="Picture 4" descr="graph of geothermal resources of the U.S., as described in the article text">
            <a:extLst>
              <a:ext uri="{FF2B5EF4-FFF2-40B4-BE49-F238E27FC236}">
                <a16:creationId xmlns:a16="http://schemas.microsoft.com/office/drawing/2014/main" id="{78AAEA70-DBA5-4C8C-8DF8-F3B3DBAEC0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7228" y="365125"/>
            <a:ext cx="7374772" cy="5666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7489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CD746-E0D8-41C9-8A94-E7A01656111D}"/>
              </a:ext>
            </a:extLst>
          </p:cNvPr>
          <p:cNvSpPr>
            <a:spLocks noGrp="1"/>
          </p:cNvSpPr>
          <p:nvPr>
            <p:ph type="title"/>
          </p:nvPr>
        </p:nvSpPr>
        <p:spPr>
          <a:xfrm>
            <a:off x="2103120" y="4727448"/>
            <a:ext cx="7982712" cy="868680"/>
          </a:xfrm>
        </p:spPr>
        <p:txBody>
          <a:bodyPr vert="horz" lIns="91440" tIns="45720" rIns="91440" bIns="45720" rtlCol="0" anchor="ctr">
            <a:normAutofit/>
          </a:bodyPr>
          <a:lstStyle/>
          <a:p>
            <a:pPr algn="ctr"/>
            <a:r>
              <a:rPr lang="en-US" u="sng" dirty="0">
                <a:hlinkClick r:id="rId2"/>
              </a:rPr>
              <a:t>Yellowstone National Park</a:t>
            </a:r>
            <a:endParaRPr lang="en-US" sz="4000" kern="1200" dirty="0">
              <a:solidFill>
                <a:schemeClr val="tx1"/>
              </a:solidFill>
              <a:latin typeface="+mj-lt"/>
              <a:ea typeface="+mj-ea"/>
              <a:cs typeface="+mj-cs"/>
            </a:endParaRPr>
          </a:p>
        </p:txBody>
      </p:sp>
      <p:pic>
        <p:nvPicPr>
          <p:cNvPr id="9218" name="Picture 2">
            <a:extLst>
              <a:ext uri="{FF2B5EF4-FFF2-40B4-BE49-F238E27FC236}">
                <a16:creationId xmlns:a16="http://schemas.microsoft.com/office/drawing/2014/main" id="{77B9A5EA-4739-4DD4-B326-C345F7CF391A}"/>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282" r="-2" b="182"/>
          <a:stretch/>
        </p:blipFill>
        <p:spPr bwMode="auto">
          <a:xfrm>
            <a:off x="20" y="10"/>
            <a:ext cx="5989300" cy="442615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The Ultimate Yellowstone National Park Travel Guide | Outside Online">
            <a:extLst>
              <a:ext uri="{FF2B5EF4-FFF2-40B4-BE49-F238E27FC236}">
                <a16:creationId xmlns:a16="http://schemas.microsoft.com/office/drawing/2014/main" id="{07046130-B90D-4308-BA2F-B99B6B8D1BA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851" r="7034" b="1"/>
          <a:stretch/>
        </p:blipFill>
        <p:spPr bwMode="auto">
          <a:xfrm>
            <a:off x="6202680" y="10"/>
            <a:ext cx="5989320" cy="4426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481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eothermal power plant in Costa Rica to start operating this month ...">
            <a:extLst>
              <a:ext uri="{FF2B5EF4-FFF2-40B4-BE49-F238E27FC236}">
                <a16:creationId xmlns:a16="http://schemas.microsoft.com/office/drawing/2014/main" id="{1786647E-EC51-40F9-8253-215A0425C9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819" r="-2" b="-2"/>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New Zealand Geothermal Association | Electricity Generation - New ...">
            <a:extLst>
              <a:ext uri="{FF2B5EF4-FFF2-40B4-BE49-F238E27FC236}">
                <a16:creationId xmlns:a16="http://schemas.microsoft.com/office/drawing/2014/main" id="{3CDA345A-4694-43C2-A5FC-AB706C3E27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153" r="-2" b="-2"/>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5184816-6265-4125-913C-51EF951E4C18}"/>
              </a:ext>
            </a:extLst>
          </p:cNvPr>
          <p:cNvSpPr>
            <a:spLocks noGrp="1"/>
          </p:cNvSpPr>
          <p:nvPr>
            <p:ph type="title"/>
          </p:nvPr>
        </p:nvSpPr>
        <p:spPr>
          <a:xfrm>
            <a:off x="448056" y="859536"/>
            <a:ext cx="4832802" cy="1243584"/>
          </a:xfrm>
        </p:spPr>
        <p:txBody>
          <a:bodyPr vert="horz" lIns="91440" tIns="45720" rIns="91440" bIns="45720" rtlCol="0">
            <a:normAutofit/>
          </a:bodyPr>
          <a:lstStyle/>
          <a:p>
            <a:r>
              <a:rPr lang="en-GB" sz="3400" kern="1200" dirty="0">
                <a:latin typeface="+mj-lt"/>
                <a:ea typeface="+mj-ea"/>
                <a:cs typeface="+mj-cs"/>
              </a:rPr>
              <a:t>Geothermal power plant</a:t>
            </a:r>
            <a:endParaRPr lang="en-US" sz="3400" kern="1200" dirty="0">
              <a:latin typeface="+mj-lt"/>
              <a:ea typeface="+mj-ea"/>
              <a:cs typeface="+mj-cs"/>
            </a:endParaRPr>
          </a:p>
        </p:txBody>
      </p:sp>
      <p:pic>
        <p:nvPicPr>
          <p:cNvPr id="2054" name="Picture 6" descr="Flash steam geothermal power | physics | Britannica">
            <a:extLst>
              <a:ext uri="{FF2B5EF4-FFF2-40B4-BE49-F238E27FC236}">
                <a16:creationId xmlns:a16="http://schemas.microsoft.com/office/drawing/2014/main" id="{912AF690-6380-460C-8EF6-AFC99660EA65}"/>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28016" y="2543489"/>
            <a:ext cx="5640334" cy="3170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67513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chematic of a geothermal power plant Figure 5 shows the ...">
            <a:extLst>
              <a:ext uri="{FF2B5EF4-FFF2-40B4-BE49-F238E27FC236}">
                <a16:creationId xmlns:a16="http://schemas.microsoft.com/office/drawing/2014/main" id="{260F7274-8BAB-4155-8A14-A7813D77866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756" r="1" b="1"/>
          <a:stretch/>
        </p:blipFill>
        <p:spPr bwMode="auto">
          <a:xfrm>
            <a:off x="643467" y="643467"/>
            <a:ext cx="10905066"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2737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0984E-666D-4B55-8CB2-A87DBB2A7627}"/>
              </a:ext>
            </a:extLst>
          </p:cNvPr>
          <p:cNvSpPr>
            <a:spLocks noGrp="1"/>
          </p:cNvSpPr>
          <p:nvPr>
            <p:ph type="title"/>
          </p:nvPr>
        </p:nvSpPr>
        <p:spPr>
          <a:xfrm>
            <a:off x="686834" y="1153572"/>
            <a:ext cx="3200400" cy="4461163"/>
          </a:xfrm>
        </p:spPr>
        <p:txBody>
          <a:bodyPr>
            <a:normAutofit/>
          </a:bodyPr>
          <a:lstStyle/>
          <a:p>
            <a:r>
              <a:rPr lang="en-GB" dirty="0"/>
              <a:t>What Are the Advantages of Geothermal Energy?</a:t>
            </a:r>
            <a:br>
              <a:rPr lang="en-GB" dirty="0"/>
            </a:br>
            <a:endParaRPr lang="en-US" dirty="0"/>
          </a:p>
        </p:txBody>
      </p:sp>
      <p:sp>
        <p:nvSpPr>
          <p:cNvPr id="3" name="Content Placeholder 2">
            <a:extLst>
              <a:ext uri="{FF2B5EF4-FFF2-40B4-BE49-F238E27FC236}">
                <a16:creationId xmlns:a16="http://schemas.microsoft.com/office/drawing/2014/main" id="{25D0B2A3-AB52-43DE-9955-02296F21498E}"/>
              </a:ext>
            </a:extLst>
          </p:cNvPr>
          <p:cNvSpPr>
            <a:spLocks noGrp="1"/>
          </p:cNvSpPr>
          <p:nvPr>
            <p:ph idx="1"/>
          </p:nvPr>
        </p:nvSpPr>
        <p:spPr>
          <a:xfrm>
            <a:off x="4447308" y="591344"/>
            <a:ext cx="6906491" cy="5585619"/>
          </a:xfrm>
        </p:spPr>
        <p:txBody>
          <a:bodyPr anchor="ctr">
            <a:normAutofit/>
          </a:bodyPr>
          <a:lstStyle/>
          <a:p>
            <a:r>
              <a:rPr lang="en-GB" sz="2600"/>
              <a:t>First and foremost, geothermal energy is extracted from the earth without burning fossil fuels, and geothermal fields produce practically </a:t>
            </a:r>
            <a:r>
              <a:rPr lang="en-GB" sz="2600" b="1"/>
              <a:t>no emissions</a:t>
            </a:r>
            <a:r>
              <a:rPr lang="en-GB" sz="2600"/>
              <a:t>. </a:t>
            </a:r>
          </a:p>
          <a:p>
            <a:r>
              <a:rPr lang="en-GB" sz="2600"/>
              <a:t>It is an </a:t>
            </a:r>
            <a:r>
              <a:rPr lang="en-GB" sz="2600" b="1"/>
              <a:t>exceptionally constant source of energy</a:t>
            </a:r>
            <a:r>
              <a:rPr lang="en-GB" sz="2600"/>
              <a:t>, meaning that it is not dependent on neither wind nor sun, and </a:t>
            </a:r>
            <a:r>
              <a:rPr lang="en-GB" sz="2600" b="1"/>
              <a:t>available all year long</a:t>
            </a:r>
            <a:r>
              <a:rPr lang="en-GB" sz="2600"/>
              <a:t>.</a:t>
            </a:r>
          </a:p>
          <a:p>
            <a:r>
              <a:rPr lang="en-GB" sz="2600"/>
              <a:t>requiring</a:t>
            </a:r>
            <a:r>
              <a:rPr lang="en-GB" sz="2600" b="1"/>
              <a:t> less space for hardware</a:t>
            </a:r>
          </a:p>
          <a:p>
            <a:r>
              <a:rPr lang="en-GB" sz="2600" b="1"/>
              <a:t>the life span</a:t>
            </a:r>
            <a:r>
              <a:rPr lang="en-GB" sz="2600"/>
              <a:t> of geothermal heat pump systems </a:t>
            </a:r>
            <a:r>
              <a:rPr lang="en-GB" sz="2600" b="1"/>
              <a:t>is relatively high</a:t>
            </a:r>
            <a:r>
              <a:rPr lang="en-GB" sz="2600"/>
              <a:t>. Heat pump pipes even have warranties of between </a:t>
            </a:r>
            <a:r>
              <a:rPr lang="en-GB" sz="2600" b="1"/>
              <a:t>25 and 50 years</a:t>
            </a:r>
            <a:r>
              <a:rPr lang="en-GB" sz="2600"/>
              <a:t>, while the pump can usually </a:t>
            </a:r>
            <a:r>
              <a:rPr lang="en-GB" sz="2600" b="1"/>
              <a:t>last for at least 20 years</a:t>
            </a:r>
            <a:r>
              <a:rPr lang="en-GB" sz="2600"/>
              <a:t>.</a:t>
            </a:r>
            <a:endParaRPr lang="en-US" sz="2600"/>
          </a:p>
        </p:txBody>
      </p:sp>
    </p:spTree>
    <p:extLst>
      <p:ext uri="{BB962C8B-B14F-4D97-AF65-F5344CB8AC3E}">
        <p14:creationId xmlns:p14="http://schemas.microsoft.com/office/powerpoint/2010/main" val="7129908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F0CF1-0D7D-4703-8F52-93A21B076BB2}"/>
              </a:ext>
            </a:extLst>
          </p:cNvPr>
          <p:cNvSpPr>
            <a:spLocks noGrp="1"/>
          </p:cNvSpPr>
          <p:nvPr>
            <p:ph type="title"/>
          </p:nvPr>
        </p:nvSpPr>
        <p:spPr/>
        <p:txBody>
          <a:bodyPr/>
          <a:lstStyle/>
          <a:p>
            <a:endParaRPr lang="en-US"/>
          </a:p>
        </p:txBody>
      </p:sp>
      <p:pic>
        <p:nvPicPr>
          <p:cNvPr id="3074" name="Picture 2" descr="Reliability of geothermal energy">
            <a:extLst>
              <a:ext uri="{FF2B5EF4-FFF2-40B4-BE49-F238E27FC236}">
                <a16:creationId xmlns:a16="http://schemas.microsoft.com/office/drawing/2014/main" id="{4E34340F-BB53-484B-BF43-18237AB03F1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8131" y="569627"/>
            <a:ext cx="10109847" cy="4726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15376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A37DA-0DEA-44D1-8BBE-ECBC61AC1831}"/>
              </a:ext>
            </a:extLst>
          </p:cNvPr>
          <p:cNvSpPr>
            <a:spLocks noGrp="1"/>
          </p:cNvSpPr>
          <p:nvPr>
            <p:ph type="title"/>
          </p:nvPr>
        </p:nvSpPr>
        <p:spPr>
          <a:xfrm>
            <a:off x="524256" y="4767072"/>
            <a:ext cx="6594189" cy="1625210"/>
          </a:xfrm>
        </p:spPr>
        <p:txBody>
          <a:bodyPr>
            <a:normAutofit/>
          </a:bodyPr>
          <a:lstStyle/>
          <a:p>
            <a:pPr algn="r"/>
            <a:r>
              <a:rPr lang="en-GB" sz="3700">
                <a:solidFill>
                  <a:srgbClr val="FFFFFF"/>
                </a:solidFill>
              </a:rPr>
              <a:t>What are the Disadvantages of Geothermal Energy?</a:t>
            </a:r>
            <a:br>
              <a:rPr lang="en-GB" sz="3700">
                <a:solidFill>
                  <a:srgbClr val="FFFFFF"/>
                </a:solidFill>
              </a:rPr>
            </a:br>
            <a:endParaRPr lang="en-US" sz="3700">
              <a:solidFill>
                <a:srgbClr val="FFFFFF"/>
              </a:solidFill>
            </a:endParaRPr>
          </a:p>
        </p:txBody>
      </p:sp>
      <p:pic>
        <p:nvPicPr>
          <p:cNvPr id="4098" name="Picture 2" descr="Geothermal Energy | A Student's Guide to Global Climate Change ...">
            <a:extLst>
              <a:ext uri="{FF2B5EF4-FFF2-40B4-BE49-F238E27FC236}">
                <a16:creationId xmlns:a16="http://schemas.microsoft.com/office/drawing/2014/main" id="{4EFB976D-19BA-46B6-A58F-53D08ABCFA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32" r="1397" b="3"/>
          <a:stretch/>
        </p:blipFill>
        <p:spPr bwMode="auto">
          <a:xfrm>
            <a:off x="292197" y="1199188"/>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5" name="Content Placeholder 2">
            <a:extLst>
              <a:ext uri="{FF2B5EF4-FFF2-40B4-BE49-F238E27FC236}">
                <a16:creationId xmlns:a16="http://schemas.microsoft.com/office/drawing/2014/main" id="{0CA00893-C08C-4365-8B5F-641EE9C8AB9E}"/>
              </a:ext>
            </a:extLst>
          </p:cNvPr>
          <p:cNvSpPr>
            <a:spLocks noGrp="1"/>
          </p:cNvSpPr>
          <p:nvPr>
            <p:ph idx="1"/>
          </p:nvPr>
        </p:nvSpPr>
        <p:spPr>
          <a:xfrm>
            <a:off x="7946191" y="321733"/>
            <a:ext cx="3424739" cy="5363805"/>
          </a:xfrm>
        </p:spPr>
        <p:txBody>
          <a:bodyPr anchor="ctr">
            <a:normAutofit lnSpcReduction="10000"/>
          </a:bodyPr>
          <a:lstStyle/>
          <a:p>
            <a:r>
              <a:rPr lang="en-GB" sz="1600" b="1" dirty="0"/>
              <a:t>despite being considered a sustainable and renewable energy, the chances are that specific locations might cool down after time. </a:t>
            </a:r>
          </a:p>
          <a:p>
            <a:r>
              <a:rPr lang="en-GB" sz="1600" b="1" dirty="0"/>
              <a:t>The only non-depletable option is sourcing geothermal energy right from magma but the technology for doing so is still in the process of development. </a:t>
            </a:r>
          </a:p>
          <a:p>
            <a:r>
              <a:rPr lang="en-GB" sz="1600" b="1" dirty="0"/>
              <a:t>This option is worth the investment mainly thanks to the fact that magma will be around for billions of years.</a:t>
            </a:r>
          </a:p>
          <a:p>
            <a:r>
              <a:rPr lang="en-GB" sz="1600" b="1" dirty="0"/>
              <a:t>the high initial cost for individual households. The need for drilling and installing quite a complex system into one’s home makes the price climb quite high. Nevertheless, the return on such investment is very promising, being able to earn the investment back within 2 to 10 years.</a:t>
            </a:r>
            <a:endParaRPr lang="en-US" sz="1600" b="1" dirty="0"/>
          </a:p>
        </p:txBody>
      </p:sp>
    </p:spTree>
    <p:extLst>
      <p:ext uri="{BB962C8B-B14F-4D97-AF65-F5344CB8AC3E}">
        <p14:creationId xmlns:p14="http://schemas.microsoft.com/office/powerpoint/2010/main" val="2078775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369417" cy="1325563"/>
          </a:xfrm>
        </p:spPr>
        <p:txBody>
          <a:bodyPr/>
          <a:lstStyle/>
          <a:p>
            <a:r>
              <a:rPr lang="en-US" dirty="0"/>
              <a:t>Think like an engineer:</a:t>
            </a:r>
          </a:p>
        </p:txBody>
      </p:sp>
      <p:sp>
        <p:nvSpPr>
          <p:cNvPr id="3" name="Content Placeholder 2"/>
          <p:cNvSpPr>
            <a:spLocks noGrp="1"/>
          </p:cNvSpPr>
          <p:nvPr>
            <p:ph idx="1"/>
          </p:nvPr>
        </p:nvSpPr>
        <p:spPr>
          <a:xfrm>
            <a:off x="606380" y="1469342"/>
            <a:ext cx="5923208" cy="5032375"/>
          </a:xfrm>
        </p:spPr>
        <p:txBody>
          <a:bodyPr>
            <a:noAutofit/>
          </a:bodyPr>
          <a:lstStyle/>
          <a:p>
            <a:pPr marL="0" indent="0">
              <a:buNone/>
            </a:pPr>
            <a:r>
              <a:rPr lang="en-US" sz="1400" dirty="0"/>
              <a:t>What </a:t>
            </a:r>
          </a:p>
          <a:p>
            <a:r>
              <a:rPr lang="en-US" sz="1400" b="1" dirty="0">
                <a:solidFill>
                  <a:schemeClr val="accent6">
                    <a:lumMod val="75000"/>
                  </a:schemeClr>
                </a:solidFill>
              </a:rPr>
              <a:t>Geographic factors (location, relief, proximity to the settlement, sustainability, </a:t>
            </a:r>
            <a:r>
              <a:rPr lang="en-US" sz="1400" b="1" dirty="0" err="1">
                <a:solidFill>
                  <a:schemeClr val="accent6">
                    <a:lumMod val="75000"/>
                  </a:schemeClr>
                </a:solidFill>
              </a:rPr>
              <a:t>etc</a:t>
            </a:r>
            <a:r>
              <a:rPr lang="en-US" sz="1400" b="1" dirty="0">
                <a:solidFill>
                  <a:schemeClr val="accent6">
                    <a:lumMod val="75000"/>
                  </a:schemeClr>
                </a:solidFill>
              </a:rPr>
              <a:t>)</a:t>
            </a:r>
          </a:p>
          <a:p>
            <a:r>
              <a:rPr lang="en-US" sz="1400" b="1" dirty="0">
                <a:solidFill>
                  <a:schemeClr val="accent6">
                    <a:lumMod val="75000"/>
                  </a:schemeClr>
                </a:solidFill>
              </a:rPr>
              <a:t>Biological factors (the impact of the wind turbines on living things in the area)</a:t>
            </a:r>
          </a:p>
          <a:p>
            <a:r>
              <a:rPr lang="en-US" sz="1400" b="1" dirty="0">
                <a:solidFill>
                  <a:schemeClr val="accent6">
                    <a:lumMod val="75000"/>
                  </a:schemeClr>
                </a:solidFill>
              </a:rPr>
              <a:t>Human factors (demand, advantages or disadvantages for people)</a:t>
            </a:r>
          </a:p>
          <a:p>
            <a:r>
              <a:rPr lang="en-US" sz="1400" b="1" dirty="0">
                <a:solidFill>
                  <a:schemeClr val="accent6">
                    <a:lumMod val="75000"/>
                  </a:schemeClr>
                </a:solidFill>
              </a:rPr>
              <a:t>Financial and technical factors (the costs of construction, maintenance, and duration of exploitation) </a:t>
            </a:r>
          </a:p>
          <a:p>
            <a:r>
              <a:rPr lang="en-US" sz="1400" b="1" dirty="0">
                <a:solidFill>
                  <a:schemeClr val="accent6">
                    <a:lumMod val="75000"/>
                  </a:schemeClr>
                </a:solidFill>
              </a:rPr>
              <a:t>Energy efficiency factors (wind speed and energy capacity, etc.)</a:t>
            </a:r>
          </a:p>
          <a:p>
            <a:pPr marL="0" indent="0">
              <a:buNone/>
            </a:pPr>
            <a:r>
              <a:rPr lang="en-US" sz="1400" dirty="0"/>
              <a:t>Should you take into consideration in power plant construction?</a:t>
            </a:r>
          </a:p>
          <a:p>
            <a:pPr marL="0" indent="0">
              <a:buNone/>
            </a:pPr>
            <a:r>
              <a:rPr lang="en-US" sz="1400" b="1" dirty="0">
                <a:solidFill>
                  <a:schemeClr val="accent6">
                    <a:lumMod val="75000"/>
                  </a:schemeClr>
                </a:solidFill>
              </a:rPr>
              <a:t>Which areas are more convenient to build wind turbines in Azerbaijan?</a:t>
            </a:r>
          </a:p>
          <a:p>
            <a:pPr marL="0" indent="0">
              <a:buNone/>
            </a:pPr>
            <a:r>
              <a:rPr lang="en-US" sz="1400" b="1" dirty="0"/>
              <a:t>Work in groups: you have 20 minutes to complete it.</a:t>
            </a:r>
          </a:p>
          <a:p>
            <a:pPr marL="0" indent="0">
              <a:buNone/>
            </a:pPr>
            <a:r>
              <a:rPr lang="en-US" sz="1400" b="1" dirty="0"/>
              <a:t>1. Take the A3 paper and list the factors in the list above</a:t>
            </a:r>
          </a:p>
          <a:p>
            <a:pPr marL="0" indent="0">
              <a:buNone/>
            </a:pPr>
            <a:r>
              <a:rPr lang="en-US" sz="1400" b="1" dirty="0"/>
              <a:t>2. You can use the Internet</a:t>
            </a:r>
          </a:p>
          <a:p>
            <a:pPr marL="0" indent="0">
              <a:buNone/>
            </a:pPr>
            <a:r>
              <a:rPr lang="en-US" sz="1400" b="1" dirty="0"/>
              <a:t>3. You can use the resources posted in Week 13 Lesson 1.</a:t>
            </a:r>
          </a:p>
          <a:p>
            <a:pPr marL="0" indent="0">
              <a:buNone/>
            </a:pPr>
            <a:r>
              <a:rPr lang="en-US" sz="1400" b="1" dirty="0"/>
              <a:t>4. Demonstrate your worksheet</a:t>
            </a:r>
          </a:p>
        </p:txBody>
      </p:sp>
      <p:pic>
        <p:nvPicPr>
          <p:cNvPr id="1026" name="Picture 2" descr="How to Become a Wind Energy Engineer: Career and Salary Inform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6229" y="1555939"/>
            <a:ext cx="4648245" cy="3696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1443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4013F-6A36-4AFB-B800-CC379274669B}"/>
              </a:ext>
            </a:extLst>
          </p:cNvPr>
          <p:cNvSpPr>
            <a:spLocks noGrp="1"/>
          </p:cNvSpPr>
          <p:nvPr>
            <p:ph type="title"/>
          </p:nvPr>
        </p:nvSpPr>
        <p:spPr>
          <a:xfrm>
            <a:off x="6422480" y="365126"/>
            <a:ext cx="4931319" cy="849078"/>
          </a:xfrm>
        </p:spPr>
        <p:txBody>
          <a:bodyPr/>
          <a:lstStyle/>
          <a:p>
            <a:r>
              <a:rPr lang="en-GB" dirty="0"/>
              <a:t>ICELAND</a:t>
            </a:r>
            <a:endParaRPr lang="en-US" dirty="0"/>
          </a:p>
        </p:txBody>
      </p:sp>
      <p:pic>
        <p:nvPicPr>
          <p:cNvPr id="5122" name="Picture 2" descr="Iceland –where you can walk a mid-Atlantic rift –and some other ...">
            <a:extLst>
              <a:ext uri="{FF2B5EF4-FFF2-40B4-BE49-F238E27FC236}">
                <a16:creationId xmlns:a16="http://schemas.microsoft.com/office/drawing/2014/main" id="{AEE76061-AD90-441C-A213-E06AE8FD28B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1707" y="544163"/>
            <a:ext cx="5621311" cy="594521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geology plate tectonics mid-atlantic ridge | brgonzalez1 | Plate ...">
            <a:extLst>
              <a:ext uri="{FF2B5EF4-FFF2-40B4-BE49-F238E27FC236}">
                <a16:creationId xmlns:a16="http://schemas.microsoft.com/office/drawing/2014/main" id="{500B8BD2-D62A-4C83-A263-BB02607039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2481" y="1392055"/>
            <a:ext cx="5302359" cy="5263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3920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9EBEA-172A-4EE9-BAEF-4CBC6124D8F4}"/>
              </a:ext>
            </a:extLst>
          </p:cNvPr>
          <p:cNvSpPr>
            <a:spLocks noGrp="1"/>
          </p:cNvSpPr>
          <p:nvPr>
            <p:ph type="title"/>
          </p:nvPr>
        </p:nvSpPr>
        <p:spPr/>
        <p:txBody>
          <a:bodyPr/>
          <a:lstStyle/>
          <a:p>
            <a:r>
              <a:rPr lang="en-GB" dirty="0"/>
              <a:t>The limitation of this form of energy are:</a:t>
            </a:r>
            <a:endParaRPr lang="en-US" dirty="0"/>
          </a:p>
        </p:txBody>
      </p:sp>
      <p:pic>
        <p:nvPicPr>
          <p:cNvPr id="4" name="Content Placeholder 3">
            <a:extLst>
              <a:ext uri="{FF2B5EF4-FFF2-40B4-BE49-F238E27FC236}">
                <a16:creationId xmlns:a16="http://schemas.microsoft.com/office/drawing/2014/main" id="{5C1E4573-7631-4729-8C41-C364B0EC5839}"/>
              </a:ext>
            </a:extLst>
          </p:cNvPr>
          <p:cNvPicPr>
            <a:picLocks noGrp="1" noChangeAspect="1"/>
          </p:cNvPicPr>
          <p:nvPr>
            <p:ph idx="1"/>
          </p:nvPr>
        </p:nvPicPr>
        <p:blipFill>
          <a:blip r:embed="rId2"/>
          <a:stretch>
            <a:fillRect/>
          </a:stretch>
        </p:blipFill>
        <p:spPr>
          <a:xfrm>
            <a:off x="1109576" y="1690687"/>
            <a:ext cx="9827369" cy="2971253"/>
          </a:xfrm>
          <a:prstGeom prst="rect">
            <a:avLst/>
          </a:prstGeom>
        </p:spPr>
      </p:pic>
    </p:spTree>
    <p:extLst>
      <p:ext uri="{BB962C8B-B14F-4D97-AF65-F5344CB8AC3E}">
        <p14:creationId xmlns:p14="http://schemas.microsoft.com/office/powerpoint/2010/main" val="2431321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D2FD1-668D-4854-B170-96D43E254820}"/>
              </a:ext>
            </a:extLst>
          </p:cNvPr>
          <p:cNvSpPr>
            <a:spLocks noGrp="1"/>
          </p:cNvSpPr>
          <p:nvPr>
            <p:ph type="title"/>
          </p:nvPr>
        </p:nvSpPr>
        <p:spPr>
          <a:xfrm>
            <a:off x="589560" y="856180"/>
            <a:ext cx="4560584" cy="1128068"/>
          </a:xfrm>
        </p:spPr>
        <p:txBody>
          <a:bodyPr anchor="ctr">
            <a:normAutofit/>
          </a:bodyPr>
          <a:lstStyle/>
          <a:p>
            <a:r>
              <a:rPr lang="en-GB" sz="3700" b="1">
                <a:latin typeface="Times New Roman" panose="02020603050405020304" pitchFamily="18" charset="0"/>
                <a:cs typeface="Times New Roman" panose="02020603050405020304" pitchFamily="18" charset="0"/>
              </a:rPr>
              <a:t>Wind energy</a:t>
            </a:r>
            <a:br>
              <a:rPr lang="en-GB" sz="3700" b="1">
                <a:latin typeface="Times New Roman" panose="02020603050405020304" pitchFamily="18" charset="0"/>
                <a:cs typeface="Times New Roman" panose="02020603050405020304" pitchFamily="18" charset="0"/>
              </a:rPr>
            </a:br>
            <a:endParaRPr lang="en-US" sz="370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2FD1EE5-2DE0-449C-BDFA-A3F63D355942}"/>
              </a:ext>
            </a:extLst>
          </p:cNvPr>
          <p:cNvSpPr>
            <a:spLocks noGrp="1"/>
          </p:cNvSpPr>
          <p:nvPr>
            <p:ph idx="1"/>
          </p:nvPr>
        </p:nvSpPr>
        <p:spPr>
          <a:xfrm>
            <a:off x="590719" y="2330505"/>
            <a:ext cx="4559425" cy="3979585"/>
          </a:xfrm>
        </p:spPr>
        <p:txBody>
          <a:bodyPr anchor="ctr">
            <a:normAutofit/>
          </a:bodyPr>
          <a:lstStyle/>
          <a:p>
            <a:r>
              <a:rPr lang="en-GB" sz="1700" dirty="0">
                <a:latin typeface="Times New Roman" panose="02020603050405020304" pitchFamily="18" charset="0"/>
                <a:cs typeface="Times New Roman" panose="02020603050405020304" pitchFamily="18" charset="0"/>
              </a:rPr>
              <a:t>The wind is produced as a result of large movements of air, driven by energy from the Sun. This means that the </a:t>
            </a:r>
            <a:r>
              <a:rPr lang="en-GB" sz="1700" b="1" dirty="0">
                <a:latin typeface="Times New Roman" panose="02020603050405020304" pitchFamily="18" charset="0"/>
                <a:cs typeface="Times New Roman" panose="02020603050405020304" pitchFamily="18" charset="0"/>
              </a:rPr>
              <a:t>kinetic energy</a:t>
            </a:r>
            <a:r>
              <a:rPr lang="en-GB" sz="1700" dirty="0">
                <a:latin typeface="Times New Roman" panose="02020603050405020304" pitchFamily="18" charset="0"/>
                <a:cs typeface="Times New Roman" panose="02020603050405020304" pitchFamily="18" charset="0"/>
              </a:rPr>
              <a:t> in wind is a renewable energy resource. As long as the Sun exists, the wind will too.</a:t>
            </a:r>
          </a:p>
          <a:p>
            <a:r>
              <a:rPr lang="en-GB" sz="1700" b="1" dirty="0">
                <a:latin typeface="Times New Roman" panose="02020603050405020304" pitchFamily="18" charset="0"/>
                <a:cs typeface="Times New Roman" panose="02020603050405020304" pitchFamily="18" charset="0"/>
              </a:rPr>
              <a:t>Wind turbines</a:t>
            </a:r>
          </a:p>
          <a:p>
            <a:r>
              <a:rPr lang="en-GB" sz="1700" dirty="0">
                <a:latin typeface="Times New Roman" panose="02020603050405020304" pitchFamily="18" charset="0"/>
                <a:cs typeface="Times New Roman" panose="02020603050405020304" pitchFamily="18" charset="0"/>
              </a:rPr>
              <a:t>Wind turbines use the wind to drive turbines directly. They have huge blades mounted on a tall tower. The blades are connected to a 'nacelle', or housing, which contains gears linked to a generator. As the wind blows, it transfers some of its kinetic energy to the blades, which turn and drive the generator.</a:t>
            </a:r>
          </a:p>
          <a:p>
            <a:endParaRPr lang="en-GB" sz="1700" dirty="0">
              <a:latin typeface="Times New Roman" panose="02020603050405020304" pitchFamily="18" charset="0"/>
              <a:cs typeface="Times New Roman" panose="02020603050405020304" pitchFamily="18" charset="0"/>
            </a:endParaRPr>
          </a:p>
          <a:p>
            <a:endParaRPr lang="en-US" sz="17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50661D56-35C9-4861-972C-9A2E1D51EB01}"/>
              </a:ext>
            </a:extLst>
          </p:cNvPr>
          <p:cNvPicPr>
            <a:picLocks noChangeAspect="1"/>
          </p:cNvPicPr>
          <p:nvPr/>
        </p:nvPicPr>
        <p:blipFill rotWithShape="1">
          <a:blip r:embed="rId2"/>
          <a:srcRect r="37072" b="-2"/>
          <a:stretch/>
        </p:blipFill>
        <p:spPr>
          <a:xfrm>
            <a:off x="5977788" y="799352"/>
            <a:ext cx="5425410" cy="5259296"/>
          </a:xfrm>
          <a:prstGeom prst="rect">
            <a:avLst/>
          </a:prstGeom>
        </p:spPr>
      </p:pic>
      <p:sp>
        <p:nvSpPr>
          <p:cNvPr id="5" name="Rectangle 4">
            <a:extLst>
              <a:ext uri="{FF2B5EF4-FFF2-40B4-BE49-F238E27FC236}">
                <a16:creationId xmlns:a16="http://schemas.microsoft.com/office/drawing/2014/main" id="{AE182FE2-F3C5-4FFE-9DCE-C0ED200DA265}"/>
              </a:ext>
            </a:extLst>
          </p:cNvPr>
          <p:cNvSpPr/>
          <p:nvPr/>
        </p:nvSpPr>
        <p:spPr>
          <a:xfrm>
            <a:off x="6081523" y="6344147"/>
            <a:ext cx="3546484" cy="369332"/>
          </a:xfrm>
          <a:prstGeom prst="rect">
            <a:avLst/>
          </a:prstGeom>
        </p:spPr>
        <p:txBody>
          <a:bodyPr wrap="none">
            <a:spAutoFit/>
          </a:bodyPr>
          <a:lstStyle/>
          <a:p>
            <a:r>
              <a:rPr lang="en-GB" dirty="0">
                <a:solidFill>
                  <a:srgbClr val="000000"/>
                </a:solidFill>
                <a:latin typeface="ReithSans"/>
              </a:rPr>
              <a:t>The main features of a wind turbine</a:t>
            </a:r>
            <a:endParaRPr lang="en-US" dirty="0"/>
          </a:p>
        </p:txBody>
      </p:sp>
    </p:spTree>
    <p:extLst>
      <p:ext uri="{BB962C8B-B14F-4D97-AF65-F5344CB8AC3E}">
        <p14:creationId xmlns:p14="http://schemas.microsoft.com/office/powerpoint/2010/main" val="731474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ighest Wind Energy Producing Countries 1985 to 2018 - YouTube">
            <a:extLst>
              <a:ext uri="{FF2B5EF4-FFF2-40B4-BE49-F238E27FC236}">
                <a16:creationId xmlns:a16="http://schemas.microsoft.com/office/drawing/2014/main" id="{9D3F41CF-0779-4743-BFC5-D55AB94E2C8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266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E2F58BF-12E5-4B5A-AD25-4DAAA2742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F794C9-B943-4A2A-92BC-DA3D139C65C3}"/>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1900" b="1" dirty="0">
                <a:highlight>
                  <a:srgbClr val="FFFF00"/>
                </a:highlight>
              </a:rPr>
              <a:t>Advantages</a:t>
            </a:r>
            <a:br>
              <a:rPr lang="en-US" sz="1900" b="1" dirty="0"/>
            </a:br>
            <a:r>
              <a:rPr lang="en-US" sz="1900" dirty="0"/>
              <a:t>Wind is a renewable energy resource. There are no fuel costs and no harmful polluting gases are produced.</a:t>
            </a:r>
            <a:br>
              <a:rPr lang="en-US" sz="1900" dirty="0"/>
            </a:br>
            <a:r>
              <a:rPr lang="en-US" sz="1900" b="1" dirty="0">
                <a:highlight>
                  <a:srgbClr val="FFFF00"/>
                </a:highlight>
              </a:rPr>
              <a:t>Disadvantages</a:t>
            </a:r>
            <a:br>
              <a:rPr lang="en-US" sz="1900" b="1" dirty="0"/>
            </a:br>
            <a:r>
              <a:rPr lang="en-US" sz="1900" dirty="0"/>
              <a:t>Wind farms are noisy and may spoil the view for people living near them.</a:t>
            </a:r>
            <a:br>
              <a:rPr lang="en-US" sz="1900" dirty="0"/>
            </a:br>
            <a:r>
              <a:rPr lang="en-US" sz="1900" dirty="0"/>
              <a:t>The amount of electricity generated depends on the strength of the wind. If there is no wind, there is no electricity.</a:t>
            </a:r>
            <a:br>
              <a:rPr lang="en-US" sz="1900" dirty="0"/>
            </a:br>
            <a:endParaRPr lang="en-US" sz="1900" dirty="0"/>
          </a:p>
        </p:txBody>
      </p:sp>
      <p:sp>
        <p:nvSpPr>
          <p:cNvPr id="11" name="!!accent">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4" name="Picture 4" descr="Renewable Energy Could Be The Next Big Thing For Azerbaijan ...">
            <a:extLst>
              <a:ext uri="{FF2B5EF4-FFF2-40B4-BE49-F238E27FC236}">
                <a16:creationId xmlns:a16="http://schemas.microsoft.com/office/drawing/2014/main" id="{1A30C05E-8E46-4613-AE88-7585328633B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510" r="26009" b="-1"/>
          <a:stretch/>
        </p:blipFill>
        <p:spPr bwMode="auto">
          <a:xfrm>
            <a:off x="4868487" y="10"/>
            <a:ext cx="7323513"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697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0BB78-4199-4C37-9E40-2E0851FAD89E}"/>
              </a:ext>
            </a:extLst>
          </p:cNvPr>
          <p:cNvSpPr>
            <a:spLocks noGrp="1"/>
          </p:cNvSpPr>
          <p:nvPr>
            <p:ph type="title"/>
          </p:nvPr>
        </p:nvSpPr>
        <p:spPr>
          <a:xfrm>
            <a:off x="2103120" y="4727448"/>
            <a:ext cx="7982712" cy="868680"/>
          </a:xfrm>
        </p:spPr>
        <p:txBody>
          <a:bodyPr vert="horz" lIns="91440" tIns="45720" rIns="91440" bIns="45720" rtlCol="0" anchor="ctr">
            <a:normAutofit/>
          </a:bodyPr>
          <a:lstStyle/>
          <a:p>
            <a:pPr algn="ctr"/>
            <a:r>
              <a:rPr lang="en-US" sz="2800" b="1" kern="1200" dirty="0">
                <a:solidFill>
                  <a:schemeClr val="tx1"/>
                </a:solidFill>
                <a:latin typeface="+mj-lt"/>
                <a:ea typeface="+mj-ea"/>
                <a:cs typeface="+mj-cs"/>
              </a:rPr>
              <a:t>Wind Energy Potential in Azerbaijan</a:t>
            </a:r>
            <a:br>
              <a:rPr lang="en-US" sz="2800" b="1" kern="1200" dirty="0">
                <a:solidFill>
                  <a:schemeClr val="tx1"/>
                </a:solidFill>
                <a:latin typeface="+mj-lt"/>
                <a:ea typeface="+mj-ea"/>
                <a:cs typeface="+mj-cs"/>
              </a:rPr>
            </a:br>
            <a:endParaRPr lang="en-US" sz="2800" kern="1200" dirty="0">
              <a:solidFill>
                <a:schemeClr val="tx1"/>
              </a:solidFill>
              <a:latin typeface="+mj-lt"/>
              <a:ea typeface="+mj-ea"/>
              <a:cs typeface="+mj-cs"/>
            </a:endParaRPr>
          </a:p>
        </p:txBody>
      </p:sp>
      <p:pic>
        <p:nvPicPr>
          <p:cNvPr id="2050" name="Picture 2" descr="Folie 1">
            <a:extLst>
              <a:ext uri="{FF2B5EF4-FFF2-40B4-BE49-F238E27FC236}">
                <a16:creationId xmlns:a16="http://schemas.microsoft.com/office/drawing/2014/main" id="{BD8CC78C-B64C-4091-88CB-389EF7B5F6F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4775" r="-2" b="-2"/>
          <a:stretch/>
        </p:blipFill>
        <p:spPr bwMode="auto">
          <a:xfrm>
            <a:off x="420624" y="276894"/>
            <a:ext cx="5577840" cy="408736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Wind Energy Potential Of Azerbaijan - Analysis - Eurasia Review">
            <a:extLst>
              <a:ext uri="{FF2B5EF4-FFF2-40B4-BE49-F238E27FC236}">
                <a16:creationId xmlns:a16="http://schemas.microsoft.com/office/drawing/2014/main" id="{8D0BFB1D-7EE5-4FFE-98D6-E94A7C5D8A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93" r="4" b="4"/>
          <a:stretch/>
        </p:blipFill>
        <p:spPr bwMode="auto">
          <a:xfrm>
            <a:off x="6190488" y="276894"/>
            <a:ext cx="5577840" cy="4087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199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EB301-E4B8-4F54-B218-F8A3EA7EC780}"/>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GB" sz="5400" dirty="0"/>
              <a:t>How does a wind turbine work?</a:t>
            </a:r>
            <a:endParaRPr lang="en-US" sz="5400" dirty="0"/>
          </a:p>
        </p:txBody>
      </p:sp>
      <p:pic>
        <p:nvPicPr>
          <p:cNvPr id="3076" name="Picture 4" descr="Salesforce achieves net-zero greenhouse gas emissions - Clean Future">
            <a:extLst>
              <a:ext uri="{FF2B5EF4-FFF2-40B4-BE49-F238E27FC236}">
                <a16:creationId xmlns:a16="http://schemas.microsoft.com/office/drawing/2014/main" id="{DC1D56A0-D89A-4E50-8766-BEDE2E57E868}"/>
              </a:ext>
            </a:extLst>
          </p:cNvPr>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tretch>
            <a:fillRect/>
          </a:stretch>
        </p:blipFill>
        <p:spPr bwMode="auto">
          <a:xfrm>
            <a:off x="4385729" y="1404631"/>
            <a:ext cx="3433324" cy="180383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Wind Energy - by Arussan Ravikumar [Infographic]">
            <a:extLst>
              <a:ext uri="{FF2B5EF4-FFF2-40B4-BE49-F238E27FC236}">
                <a16:creationId xmlns:a16="http://schemas.microsoft.com/office/drawing/2014/main" id="{F67A22BF-B738-489C-B294-25051CD052E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0040" y="1150406"/>
            <a:ext cx="3425609" cy="231228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odern Turbines: How They Work - Electricity &amp; Alternative Energy ...">
            <a:extLst>
              <a:ext uri="{FF2B5EF4-FFF2-40B4-BE49-F238E27FC236}">
                <a16:creationId xmlns:a16="http://schemas.microsoft.com/office/drawing/2014/main" id="{E4A8B6F1-153C-446A-9823-118FB2C6304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449725" y="512462"/>
            <a:ext cx="3423916" cy="36328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139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1828</Words>
  <Application>Microsoft Office PowerPoint</Application>
  <PresentationFormat>Geniş ekran</PresentationFormat>
  <Paragraphs>103</Paragraphs>
  <Slides>41</Slides>
  <Notes>0</Notes>
  <HiddenSlides>0</HiddenSlides>
  <MMClips>0</MMClips>
  <ScaleCrop>false</ScaleCrop>
  <HeadingPairs>
    <vt:vector size="6" baseType="variant">
      <vt:variant>
        <vt:lpstr>İstifadə olunmuş Şriftlər</vt:lpstr>
      </vt:variant>
      <vt:variant>
        <vt:i4>6</vt:i4>
      </vt:variant>
      <vt:variant>
        <vt:lpstr>Mövzu</vt:lpstr>
      </vt:variant>
      <vt:variant>
        <vt:i4>1</vt:i4>
      </vt:variant>
      <vt:variant>
        <vt:lpstr>Slayd Başlıqları</vt:lpstr>
      </vt:variant>
      <vt:variant>
        <vt:i4>41</vt:i4>
      </vt:variant>
    </vt:vector>
  </HeadingPairs>
  <TitlesOfParts>
    <vt:vector size="48" baseType="lpstr">
      <vt:lpstr>Arial</vt:lpstr>
      <vt:lpstr>Calibri</vt:lpstr>
      <vt:lpstr>Calibri Light</vt:lpstr>
      <vt:lpstr>ReithSans</vt:lpstr>
      <vt:lpstr>Source Sans Pro</vt:lpstr>
      <vt:lpstr>Times New Roman</vt:lpstr>
      <vt:lpstr>Office Theme</vt:lpstr>
      <vt:lpstr>Wind and Solar Energy</vt:lpstr>
      <vt:lpstr>Learning objectives:</vt:lpstr>
      <vt:lpstr>Why is improving the ways in which we generate electricity important?</vt:lpstr>
      <vt:lpstr>Think like an engineer:</vt:lpstr>
      <vt:lpstr>Wind energy </vt:lpstr>
      <vt:lpstr>PowerPoint Təqdimatı</vt:lpstr>
      <vt:lpstr>Advantages Wind is a renewable energy resource. There are no fuel costs and no harmful polluting gases are produced. Disadvantages Wind farms are noisy and may spoil the view for people living near them. The amount of electricity generated depends on the strength of the wind. If there is no wind, there is no electricity. </vt:lpstr>
      <vt:lpstr>Wind Energy Potential in Azerbaijan </vt:lpstr>
      <vt:lpstr>How does a wind turbine work?</vt:lpstr>
      <vt:lpstr>https://globalwindatlas.info/</vt:lpstr>
      <vt:lpstr>Solar energy</vt:lpstr>
      <vt:lpstr>What is solar energy? </vt:lpstr>
      <vt:lpstr>Why is it important to use solar energy? </vt:lpstr>
      <vt:lpstr>How does solar energy turn into electricity? </vt:lpstr>
      <vt:lpstr>Solar energy put to good use </vt:lpstr>
      <vt:lpstr>PowerPoint Təqdimatı</vt:lpstr>
      <vt:lpstr>Solar Power</vt:lpstr>
      <vt:lpstr>PowerPoint Təqdimatı</vt:lpstr>
      <vt:lpstr>Photovoltaic system and Concentrating Solar Power system </vt:lpstr>
      <vt:lpstr>PowerPoint Təqdimatı</vt:lpstr>
      <vt:lpstr>PowerPoint Təqdimatı</vt:lpstr>
      <vt:lpstr>Water energy https://www.youtube.com/watch?v=q8HmRLCgDAI</vt:lpstr>
      <vt:lpstr>Tides https://www.youtube.com/watch?v=VkTRcTyDSyk </vt:lpstr>
      <vt:lpstr>PowerPoint Təqdimatı</vt:lpstr>
      <vt:lpstr>Hydroelectric power </vt:lpstr>
      <vt:lpstr>PowerPoint Təqdimatı</vt:lpstr>
      <vt:lpstr>Advantages </vt:lpstr>
      <vt:lpstr>Disadvantages  </vt:lpstr>
      <vt:lpstr>Geothermal power, Iceland</vt:lpstr>
      <vt:lpstr>GEOTHERMAL ELECTRICITY</vt:lpstr>
      <vt:lpstr>İstisu, Kalbajar</vt:lpstr>
      <vt:lpstr>PowerPoint Təqdimatı</vt:lpstr>
      <vt:lpstr>PowerPoint Təqdimatı</vt:lpstr>
      <vt:lpstr>Yellowstone National Park</vt:lpstr>
      <vt:lpstr>Geothermal power plant</vt:lpstr>
      <vt:lpstr>PowerPoint Təqdimatı</vt:lpstr>
      <vt:lpstr>What Are the Advantages of Geothermal Energy? </vt:lpstr>
      <vt:lpstr>PowerPoint Təqdimatı</vt:lpstr>
      <vt:lpstr>What are the Disadvantages of Geothermal Energy? </vt:lpstr>
      <vt:lpstr>ICELAND</vt:lpstr>
      <vt:lpstr>The limitation of this form of energy are: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Arzu Ahmadova</dc:creator>
  <cp:lastModifiedBy>User</cp:lastModifiedBy>
  <cp:revision>2</cp:revision>
  <dcterms:created xsi:type="dcterms:W3CDTF">2020-05-21T23:48:45Z</dcterms:created>
  <dcterms:modified xsi:type="dcterms:W3CDTF">2024-07-31T10:52:28Z</dcterms:modified>
</cp:coreProperties>
</file>