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55" r:id="rId5"/>
    <p:sldId id="259" r:id="rId6"/>
    <p:sldId id="352" r:id="rId7"/>
    <p:sldId id="274" r:id="rId8"/>
    <p:sldId id="354" r:id="rId9"/>
    <p:sldId id="353" r:id="rId10"/>
    <p:sldId id="356" r:id="rId11"/>
    <p:sldId id="3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F63B5-C807-4059-9A9C-8F9039249AD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6BC61-157C-42FE-9CBD-D0567E097CF4}">
      <dgm:prSet phldrT="[Text]"/>
      <dgm:spPr/>
      <dgm:t>
        <a:bodyPr/>
        <a:lstStyle/>
        <a:p>
          <a:r>
            <a:rPr lang="az-Latn-AZ" dirty="0" err="1">
              <a:solidFill>
                <a:srgbClr val="002060"/>
              </a:solidFill>
            </a:rPr>
            <a:t>Aqromeşəçilik</a:t>
          </a:r>
          <a:r>
            <a:rPr lang="en-US" dirty="0">
              <a:solidFill>
                <a:srgbClr val="002060"/>
              </a:solidFill>
            </a:rPr>
            <a:t> (Agroforestry)</a:t>
          </a:r>
          <a:r>
            <a:rPr lang="az-Latn-AZ" dirty="0">
              <a:solidFill>
                <a:srgbClr val="002060"/>
              </a:solidFill>
            </a:rPr>
            <a:t> – konsepsiyası, anlayışı və əhəmiyyəti</a:t>
          </a:r>
          <a:endParaRPr lang="en-US" dirty="0"/>
        </a:p>
      </dgm:t>
    </dgm:pt>
    <dgm:pt modelId="{7A1878F1-AC98-40FB-9D43-B1222B3BB241}" type="parTrans" cxnId="{BD98D769-F13D-49EF-88D7-84565FF592C6}">
      <dgm:prSet/>
      <dgm:spPr/>
      <dgm:t>
        <a:bodyPr/>
        <a:lstStyle/>
        <a:p>
          <a:endParaRPr lang="en-US"/>
        </a:p>
      </dgm:t>
    </dgm:pt>
    <dgm:pt modelId="{96DEA373-B4E3-4CD9-A4BB-7DC6260FD11D}" type="sibTrans" cxnId="{BD98D769-F13D-49EF-88D7-84565FF592C6}">
      <dgm:prSet/>
      <dgm:spPr/>
      <dgm:t>
        <a:bodyPr/>
        <a:lstStyle/>
        <a:p>
          <a:endParaRPr lang="en-US"/>
        </a:p>
      </dgm:t>
    </dgm:pt>
    <dgm:pt modelId="{B179F9A7-BBA7-4437-A259-705EC2DB58B2}">
      <dgm:prSet/>
      <dgm:spPr/>
      <dgm:t>
        <a:bodyPr/>
        <a:lstStyle/>
        <a:p>
          <a:r>
            <a:rPr lang="az-Latn-AZ" dirty="0">
              <a:solidFill>
                <a:srgbClr val="002060"/>
              </a:solidFill>
            </a:rPr>
            <a:t>Kənd təsərrüfatı fəaliyyətləri və ətraf mühit</a:t>
          </a:r>
        </a:p>
      </dgm:t>
    </dgm:pt>
    <dgm:pt modelId="{2A905DDB-ABD5-4F7C-A537-B9FCC420D9DD}" type="parTrans" cxnId="{85CDAC25-3835-44BB-8148-A89147483BA4}">
      <dgm:prSet/>
      <dgm:spPr/>
      <dgm:t>
        <a:bodyPr/>
        <a:lstStyle/>
        <a:p>
          <a:endParaRPr lang="en-US"/>
        </a:p>
      </dgm:t>
    </dgm:pt>
    <dgm:pt modelId="{A557A724-7896-4833-8CE8-1CED6AC7A7B7}" type="sibTrans" cxnId="{85CDAC25-3835-44BB-8148-A89147483BA4}">
      <dgm:prSet/>
      <dgm:spPr/>
      <dgm:t>
        <a:bodyPr/>
        <a:lstStyle/>
        <a:p>
          <a:endParaRPr lang="en-US"/>
        </a:p>
      </dgm:t>
    </dgm:pt>
    <dgm:pt modelId="{3C2E631F-82F4-45F2-B1E9-1CC2A05D58AF}">
      <dgm:prSet/>
      <dgm:spPr/>
      <dgm:t>
        <a:bodyPr/>
        <a:lstStyle/>
        <a:p>
          <a:r>
            <a:rPr lang="az-Latn-AZ" dirty="0">
              <a:solidFill>
                <a:srgbClr val="002060"/>
              </a:solidFill>
            </a:rPr>
            <a:t>Ekoloji tarazlıq anlayışı – </a:t>
          </a:r>
          <a:r>
            <a:rPr lang="az-Latn-AZ" dirty="0" err="1">
              <a:solidFill>
                <a:srgbClr val="002060"/>
              </a:solidFill>
            </a:rPr>
            <a:t>Ekosistem</a:t>
          </a:r>
          <a:r>
            <a:rPr lang="az-Latn-AZ" dirty="0">
              <a:solidFill>
                <a:srgbClr val="002060"/>
              </a:solidFill>
            </a:rPr>
            <a:t> xidmətləri</a:t>
          </a:r>
          <a:endParaRPr lang="en-US" dirty="0"/>
        </a:p>
      </dgm:t>
    </dgm:pt>
    <dgm:pt modelId="{93C6E047-A7A5-4AA8-B398-2C12E16C8F35}" type="parTrans" cxnId="{7AC25118-4D3C-44EA-B6D7-730A6EF3844E}">
      <dgm:prSet/>
      <dgm:spPr/>
      <dgm:t>
        <a:bodyPr/>
        <a:lstStyle/>
        <a:p>
          <a:endParaRPr lang="en-US"/>
        </a:p>
      </dgm:t>
    </dgm:pt>
    <dgm:pt modelId="{6673CAF6-1F37-440B-AC79-BC5242F354DA}" type="sibTrans" cxnId="{7AC25118-4D3C-44EA-B6D7-730A6EF3844E}">
      <dgm:prSet/>
      <dgm:spPr/>
      <dgm:t>
        <a:bodyPr/>
        <a:lstStyle/>
        <a:p>
          <a:endParaRPr lang="en-US"/>
        </a:p>
      </dgm:t>
    </dgm:pt>
    <dgm:pt modelId="{63B69243-F463-4BD7-A791-B2BE653DE90C}">
      <dgm:prSet/>
      <dgm:spPr/>
      <dgm:t>
        <a:bodyPr/>
        <a:lstStyle/>
        <a:p>
          <a:r>
            <a:rPr lang="az-Latn-AZ" dirty="0">
              <a:solidFill>
                <a:srgbClr val="002060"/>
              </a:solidFill>
            </a:rPr>
            <a:t>Gələcək </a:t>
          </a:r>
          <a:r>
            <a:rPr lang="az-Latn-AZ" dirty="0" err="1">
              <a:solidFill>
                <a:srgbClr val="002060"/>
              </a:solidFill>
            </a:rPr>
            <a:t>trendlər</a:t>
          </a:r>
          <a:r>
            <a:rPr lang="az-Latn-AZ" dirty="0">
              <a:solidFill>
                <a:srgbClr val="002060"/>
              </a:solidFill>
            </a:rPr>
            <a:t> və imkanlar</a:t>
          </a:r>
          <a:endParaRPr lang="en-US" dirty="0"/>
        </a:p>
      </dgm:t>
    </dgm:pt>
    <dgm:pt modelId="{2DD8FCF5-6966-44E2-A61F-99AD273FB324}" type="parTrans" cxnId="{DB9B1572-2E61-4738-948A-A24950167535}">
      <dgm:prSet/>
      <dgm:spPr/>
      <dgm:t>
        <a:bodyPr/>
        <a:lstStyle/>
        <a:p>
          <a:endParaRPr lang="en-US"/>
        </a:p>
      </dgm:t>
    </dgm:pt>
    <dgm:pt modelId="{CE274E6B-17BB-489B-BA13-52FEA17F44DC}" type="sibTrans" cxnId="{DB9B1572-2E61-4738-948A-A24950167535}">
      <dgm:prSet/>
      <dgm:spPr/>
      <dgm:t>
        <a:bodyPr/>
        <a:lstStyle/>
        <a:p>
          <a:endParaRPr lang="en-US"/>
        </a:p>
      </dgm:t>
    </dgm:pt>
    <dgm:pt modelId="{C8236314-49A1-4D5E-BAE9-91832AD7F0F3}" type="pres">
      <dgm:prSet presAssocID="{AA3F63B5-C807-4059-9A9C-8F9039249AD5}" presName="Name0" presStyleCnt="0">
        <dgm:presLayoutVars>
          <dgm:chMax val="7"/>
          <dgm:chPref val="7"/>
          <dgm:dir/>
        </dgm:presLayoutVars>
      </dgm:prSet>
      <dgm:spPr/>
    </dgm:pt>
    <dgm:pt modelId="{E2A59A0C-CFFD-49CA-85FC-BA9DFF3EB9F8}" type="pres">
      <dgm:prSet presAssocID="{AA3F63B5-C807-4059-9A9C-8F9039249AD5}" presName="Name1" presStyleCnt="0"/>
      <dgm:spPr/>
    </dgm:pt>
    <dgm:pt modelId="{EA1FDB50-E6A4-46ED-9C48-83A1DA77EC2F}" type="pres">
      <dgm:prSet presAssocID="{AA3F63B5-C807-4059-9A9C-8F9039249AD5}" presName="cycle" presStyleCnt="0"/>
      <dgm:spPr/>
    </dgm:pt>
    <dgm:pt modelId="{EBADA84A-867E-442A-A882-74CF784B67EA}" type="pres">
      <dgm:prSet presAssocID="{AA3F63B5-C807-4059-9A9C-8F9039249AD5}" presName="srcNode" presStyleLbl="node1" presStyleIdx="0" presStyleCnt="4"/>
      <dgm:spPr/>
    </dgm:pt>
    <dgm:pt modelId="{46A7DA15-A2B3-40EC-9984-42E39DF0D0FE}" type="pres">
      <dgm:prSet presAssocID="{AA3F63B5-C807-4059-9A9C-8F9039249AD5}" presName="conn" presStyleLbl="parChTrans1D2" presStyleIdx="0" presStyleCnt="1"/>
      <dgm:spPr/>
    </dgm:pt>
    <dgm:pt modelId="{B3855F37-A126-45ED-AB14-A5F8136BC5FC}" type="pres">
      <dgm:prSet presAssocID="{AA3F63B5-C807-4059-9A9C-8F9039249AD5}" presName="extraNode" presStyleLbl="node1" presStyleIdx="0" presStyleCnt="4"/>
      <dgm:spPr/>
    </dgm:pt>
    <dgm:pt modelId="{B1555EAD-820B-4538-9388-3B27BA4E8A7E}" type="pres">
      <dgm:prSet presAssocID="{AA3F63B5-C807-4059-9A9C-8F9039249AD5}" presName="dstNode" presStyleLbl="node1" presStyleIdx="0" presStyleCnt="4"/>
      <dgm:spPr/>
    </dgm:pt>
    <dgm:pt modelId="{DA044493-3FFB-40FF-9C85-2425BBD5B549}" type="pres">
      <dgm:prSet presAssocID="{4F66BC61-157C-42FE-9CBD-D0567E097CF4}" presName="text_1" presStyleLbl="node1" presStyleIdx="0" presStyleCnt="4">
        <dgm:presLayoutVars>
          <dgm:bulletEnabled val="1"/>
        </dgm:presLayoutVars>
      </dgm:prSet>
      <dgm:spPr/>
    </dgm:pt>
    <dgm:pt modelId="{1FAD9840-82B1-457A-B4EA-F3D4CA0C0562}" type="pres">
      <dgm:prSet presAssocID="{4F66BC61-157C-42FE-9CBD-D0567E097CF4}" presName="accent_1" presStyleCnt="0"/>
      <dgm:spPr/>
    </dgm:pt>
    <dgm:pt modelId="{3EF33B35-0086-4FC0-ACD1-16F309BE8D33}" type="pres">
      <dgm:prSet presAssocID="{4F66BC61-157C-42FE-9CBD-D0567E097CF4}" presName="accentRepeatNode" presStyleLbl="solidFgAcc1" presStyleIdx="0" presStyleCnt="4"/>
      <dgm:spPr/>
    </dgm:pt>
    <dgm:pt modelId="{159FBE63-8126-425B-A2D4-2C9F502CBB29}" type="pres">
      <dgm:prSet presAssocID="{B179F9A7-BBA7-4437-A259-705EC2DB58B2}" presName="text_2" presStyleLbl="node1" presStyleIdx="1" presStyleCnt="4">
        <dgm:presLayoutVars>
          <dgm:bulletEnabled val="1"/>
        </dgm:presLayoutVars>
      </dgm:prSet>
      <dgm:spPr/>
    </dgm:pt>
    <dgm:pt modelId="{0409679F-6F11-4E88-A8E3-2B921ED52619}" type="pres">
      <dgm:prSet presAssocID="{B179F9A7-BBA7-4437-A259-705EC2DB58B2}" presName="accent_2" presStyleCnt="0"/>
      <dgm:spPr/>
    </dgm:pt>
    <dgm:pt modelId="{6FBB2D5B-C289-46B4-9532-41E527B154C8}" type="pres">
      <dgm:prSet presAssocID="{B179F9A7-BBA7-4437-A259-705EC2DB58B2}" presName="accentRepeatNode" presStyleLbl="solidFgAcc1" presStyleIdx="1" presStyleCnt="4"/>
      <dgm:spPr/>
    </dgm:pt>
    <dgm:pt modelId="{3B11237C-E6A9-4B7F-BAE9-4CB574842F77}" type="pres">
      <dgm:prSet presAssocID="{3C2E631F-82F4-45F2-B1E9-1CC2A05D58AF}" presName="text_3" presStyleLbl="node1" presStyleIdx="2" presStyleCnt="4">
        <dgm:presLayoutVars>
          <dgm:bulletEnabled val="1"/>
        </dgm:presLayoutVars>
      </dgm:prSet>
      <dgm:spPr/>
    </dgm:pt>
    <dgm:pt modelId="{2BFBC95F-CEC9-4262-B99D-8CD9275CBBB6}" type="pres">
      <dgm:prSet presAssocID="{3C2E631F-82F4-45F2-B1E9-1CC2A05D58AF}" presName="accent_3" presStyleCnt="0"/>
      <dgm:spPr/>
    </dgm:pt>
    <dgm:pt modelId="{7C46D4C4-7EC3-41CF-870E-C4615C2B380C}" type="pres">
      <dgm:prSet presAssocID="{3C2E631F-82F4-45F2-B1E9-1CC2A05D58AF}" presName="accentRepeatNode" presStyleLbl="solidFgAcc1" presStyleIdx="2" presStyleCnt="4"/>
      <dgm:spPr/>
    </dgm:pt>
    <dgm:pt modelId="{0F41E294-13ED-4B5F-B5AB-F0BB529100BA}" type="pres">
      <dgm:prSet presAssocID="{63B69243-F463-4BD7-A791-B2BE653DE90C}" presName="text_4" presStyleLbl="node1" presStyleIdx="3" presStyleCnt="4">
        <dgm:presLayoutVars>
          <dgm:bulletEnabled val="1"/>
        </dgm:presLayoutVars>
      </dgm:prSet>
      <dgm:spPr/>
    </dgm:pt>
    <dgm:pt modelId="{06F5C2FD-6207-4C93-9F5F-396BC4AFB301}" type="pres">
      <dgm:prSet presAssocID="{63B69243-F463-4BD7-A791-B2BE653DE90C}" presName="accent_4" presStyleCnt="0"/>
      <dgm:spPr/>
    </dgm:pt>
    <dgm:pt modelId="{0E32318D-213D-46A7-888A-E8DEEF8517C2}" type="pres">
      <dgm:prSet presAssocID="{63B69243-F463-4BD7-A791-B2BE653DE90C}" presName="accentRepeatNode" presStyleLbl="solidFgAcc1" presStyleIdx="3" presStyleCnt="4"/>
      <dgm:spPr/>
    </dgm:pt>
  </dgm:ptLst>
  <dgm:cxnLst>
    <dgm:cxn modelId="{7AC25118-4D3C-44EA-B6D7-730A6EF3844E}" srcId="{AA3F63B5-C807-4059-9A9C-8F9039249AD5}" destId="{3C2E631F-82F4-45F2-B1E9-1CC2A05D58AF}" srcOrd="2" destOrd="0" parTransId="{93C6E047-A7A5-4AA8-B398-2C12E16C8F35}" sibTransId="{6673CAF6-1F37-440B-AC79-BC5242F354DA}"/>
    <dgm:cxn modelId="{85CDAC25-3835-44BB-8148-A89147483BA4}" srcId="{AA3F63B5-C807-4059-9A9C-8F9039249AD5}" destId="{B179F9A7-BBA7-4437-A259-705EC2DB58B2}" srcOrd="1" destOrd="0" parTransId="{2A905DDB-ABD5-4F7C-A537-B9FCC420D9DD}" sibTransId="{A557A724-7896-4833-8CE8-1CED6AC7A7B7}"/>
    <dgm:cxn modelId="{BD98D769-F13D-49EF-88D7-84565FF592C6}" srcId="{AA3F63B5-C807-4059-9A9C-8F9039249AD5}" destId="{4F66BC61-157C-42FE-9CBD-D0567E097CF4}" srcOrd="0" destOrd="0" parTransId="{7A1878F1-AC98-40FB-9D43-B1222B3BB241}" sibTransId="{96DEA373-B4E3-4CD9-A4BB-7DC6260FD11D}"/>
    <dgm:cxn modelId="{DB9B1572-2E61-4738-948A-A24950167535}" srcId="{AA3F63B5-C807-4059-9A9C-8F9039249AD5}" destId="{63B69243-F463-4BD7-A791-B2BE653DE90C}" srcOrd="3" destOrd="0" parTransId="{2DD8FCF5-6966-44E2-A61F-99AD273FB324}" sibTransId="{CE274E6B-17BB-489B-BA13-52FEA17F44DC}"/>
    <dgm:cxn modelId="{7A585088-4CAE-4319-BF18-303BC6400E9E}" type="presOf" srcId="{96DEA373-B4E3-4CD9-A4BB-7DC6260FD11D}" destId="{46A7DA15-A2B3-40EC-9984-42E39DF0D0FE}" srcOrd="0" destOrd="0" presId="urn:microsoft.com/office/officeart/2008/layout/VerticalCurvedList"/>
    <dgm:cxn modelId="{C7DC5C8D-677C-4EB8-9446-8A97E878CC43}" type="presOf" srcId="{3C2E631F-82F4-45F2-B1E9-1CC2A05D58AF}" destId="{3B11237C-E6A9-4B7F-BAE9-4CB574842F77}" srcOrd="0" destOrd="0" presId="urn:microsoft.com/office/officeart/2008/layout/VerticalCurvedList"/>
    <dgm:cxn modelId="{B7CBFCA0-78AD-45FA-B9AD-198A761A78AD}" type="presOf" srcId="{4F66BC61-157C-42FE-9CBD-D0567E097CF4}" destId="{DA044493-3FFB-40FF-9C85-2425BBD5B549}" srcOrd="0" destOrd="0" presId="urn:microsoft.com/office/officeart/2008/layout/VerticalCurvedList"/>
    <dgm:cxn modelId="{48C183B4-72F4-47BC-A761-2827B1F3918E}" type="presOf" srcId="{63B69243-F463-4BD7-A791-B2BE653DE90C}" destId="{0F41E294-13ED-4B5F-B5AB-F0BB529100BA}" srcOrd="0" destOrd="0" presId="urn:microsoft.com/office/officeart/2008/layout/VerticalCurvedList"/>
    <dgm:cxn modelId="{8903CFD9-5DA2-4EB3-939B-3D3ADC57237B}" type="presOf" srcId="{AA3F63B5-C807-4059-9A9C-8F9039249AD5}" destId="{C8236314-49A1-4D5E-BAE9-91832AD7F0F3}" srcOrd="0" destOrd="0" presId="urn:microsoft.com/office/officeart/2008/layout/VerticalCurvedList"/>
    <dgm:cxn modelId="{ABA97DE7-4055-4E74-9E25-F2D79E66B63B}" type="presOf" srcId="{B179F9A7-BBA7-4437-A259-705EC2DB58B2}" destId="{159FBE63-8126-425B-A2D4-2C9F502CBB29}" srcOrd="0" destOrd="0" presId="urn:microsoft.com/office/officeart/2008/layout/VerticalCurvedList"/>
    <dgm:cxn modelId="{A76BA678-2B6C-4176-B0F3-E973EEF97BEF}" type="presParOf" srcId="{C8236314-49A1-4D5E-BAE9-91832AD7F0F3}" destId="{E2A59A0C-CFFD-49CA-85FC-BA9DFF3EB9F8}" srcOrd="0" destOrd="0" presId="urn:microsoft.com/office/officeart/2008/layout/VerticalCurvedList"/>
    <dgm:cxn modelId="{6DB82727-E81C-42E7-AA29-C4618AA6DA55}" type="presParOf" srcId="{E2A59A0C-CFFD-49CA-85FC-BA9DFF3EB9F8}" destId="{EA1FDB50-E6A4-46ED-9C48-83A1DA77EC2F}" srcOrd="0" destOrd="0" presId="urn:microsoft.com/office/officeart/2008/layout/VerticalCurvedList"/>
    <dgm:cxn modelId="{A622EBD8-F474-4208-AB88-1074A59D5BF2}" type="presParOf" srcId="{EA1FDB50-E6A4-46ED-9C48-83A1DA77EC2F}" destId="{EBADA84A-867E-442A-A882-74CF784B67EA}" srcOrd="0" destOrd="0" presId="urn:microsoft.com/office/officeart/2008/layout/VerticalCurvedList"/>
    <dgm:cxn modelId="{EDB4CD8D-EE70-4C5F-8157-89D313F4E18B}" type="presParOf" srcId="{EA1FDB50-E6A4-46ED-9C48-83A1DA77EC2F}" destId="{46A7DA15-A2B3-40EC-9984-42E39DF0D0FE}" srcOrd="1" destOrd="0" presId="urn:microsoft.com/office/officeart/2008/layout/VerticalCurvedList"/>
    <dgm:cxn modelId="{20A4439A-934D-44DB-AA0E-615415D46680}" type="presParOf" srcId="{EA1FDB50-E6A4-46ED-9C48-83A1DA77EC2F}" destId="{B3855F37-A126-45ED-AB14-A5F8136BC5FC}" srcOrd="2" destOrd="0" presId="urn:microsoft.com/office/officeart/2008/layout/VerticalCurvedList"/>
    <dgm:cxn modelId="{E375CBC5-5999-4B24-8673-4CCB26F70CEF}" type="presParOf" srcId="{EA1FDB50-E6A4-46ED-9C48-83A1DA77EC2F}" destId="{B1555EAD-820B-4538-9388-3B27BA4E8A7E}" srcOrd="3" destOrd="0" presId="urn:microsoft.com/office/officeart/2008/layout/VerticalCurvedList"/>
    <dgm:cxn modelId="{C42C8C30-95ED-4A99-90BF-E443CC1BF13C}" type="presParOf" srcId="{E2A59A0C-CFFD-49CA-85FC-BA9DFF3EB9F8}" destId="{DA044493-3FFB-40FF-9C85-2425BBD5B549}" srcOrd="1" destOrd="0" presId="urn:microsoft.com/office/officeart/2008/layout/VerticalCurvedList"/>
    <dgm:cxn modelId="{27217E49-9EF6-4FF2-B4CD-68722BB5B1E6}" type="presParOf" srcId="{E2A59A0C-CFFD-49CA-85FC-BA9DFF3EB9F8}" destId="{1FAD9840-82B1-457A-B4EA-F3D4CA0C0562}" srcOrd="2" destOrd="0" presId="urn:microsoft.com/office/officeart/2008/layout/VerticalCurvedList"/>
    <dgm:cxn modelId="{2ACFDF4C-9D1A-47DB-915A-B5C52DD8C8DF}" type="presParOf" srcId="{1FAD9840-82B1-457A-B4EA-F3D4CA0C0562}" destId="{3EF33B35-0086-4FC0-ACD1-16F309BE8D33}" srcOrd="0" destOrd="0" presId="urn:microsoft.com/office/officeart/2008/layout/VerticalCurvedList"/>
    <dgm:cxn modelId="{31CEB0C1-1D12-47AC-BF9F-E4D6C5A68C73}" type="presParOf" srcId="{E2A59A0C-CFFD-49CA-85FC-BA9DFF3EB9F8}" destId="{159FBE63-8126-425B-A2D4-2C9F502CBB29}" srcOrd="3" destOrd="0" presId="urn:microsoft.com/office/officeart/2008/layout/VerticalCurvedList"/>
    <dgm:cxn modelId="{1D9844D0-5146-416D-B570-2C2A19F17700}" type="presParOf" srcId="{E2A59A0C-CFFD-49CA-85FC-BA9DFF3EB9F8}" destId="{0409679F-6F11-4E88-A8E3-2B921ED52619}" srcOrd="4" destOrd="0" presId="urn:microsoft.com/office/officeart/2008/layout/VerticalCurvedList"/>
    <dgm:cxn modelId="{77C7313F-42BD-4799-AF3E-4F1B4CBA92A0}" type="presParOf" srcId="{0409679F-6F11-4E88-A8E3-2B921ED52619}" destId="{6FBB2D5B-C289-46B4-9532-41E527B154C8}" srcOrd="0" destOrd="0" presId="urn:microsoft.com/office/officeart/2008/layout/VerticalCurvedList"/>
    <dgm:cxn modelId="{ACBD0599-CBEB-4B0C-A214-94E3B4DC2C78}" type="presParOf" srcId="{E2A59A0C-CFFD-49CA-85FC-BA9DFF3EB9F8}" destId="{3B11237C-E6A9-4B7F-BAE9-4CB574842F77}" srcOrd="5" destOrd="0" presId="urn:microsoft.com/office/officeart/2008/layout/VerticalCurvedList"/>
    <dgm:cxn modelId="{D99DD740-4B1A-4C9E-A2C1-4DD790E2C709}" type="presParOf" srcId="{E2A59A0C-CFFD-49CA-85FC-BA9DFF3EB9F8}" destId="{2BFBC95F-CEC9-4262-B99D-8CD9275CBBB6}" srcOrd="6" destOrd="0" presId="urn:microsoft.com/office/officeart/2008/layout/VerticalCurvedList"/>
    <dgm:cxn modelId="{6953A892-46AE-4284-8B6E-0C8E1BFEE8AE}" type="presParOf" srcId="{2BFBC95F-CEC9-4262-B99D-8CD9275CBBB6}" destId="{7C46D4C4-7EC3-41CF-870E-C4615C2B380C}" srcOrd="0" destOrd="0" presId="urn:microsoft.com/office/officeart/2008/layout/VerticalCurvedList"/>
    <dgm:cxn modelId="{39EEA1CE-B389-4B22-A6A2-2C39C5924825}" type="presParOf" srcId="{E2A59A0C-CFFD-49CA-85FC-BA9DFF3EB9F8}" destId="{0F41E294-13ED-4B5F-B5AB-F0BB529100BA}" srcOrd="7" destOrd="0" presId="urn:microsoft.com/office/officeart/2008/layout/VerticalCurvedList"/>
    <dgm:cxn modelId="{D20CD154-24AA-4E7E-B5DD-9E6CBCD3A1CD}" type="presParOf" srcId="{E2A59A0C-CFFD-49CA-85FC-BA9DFF3EB9F8}" destId="{06F5C2FD-6207-4C93-9F5F-396BC4AFB301}" srcOrd="8" destOrd="0" presId="urn:microsoft.com/office/officeart/2008/layout/VerticalCurvedList"/>
    <dgm:cxn modelId="{4261BD6A-3D5F-4F2C-BFA4-A23A828AB4DB}" type="presParOf" srcId="{06F5C2FD-6207-4C93-9F5F-396BC4AFB301}" destId="{0E32318D-213D-46A7-888A-E8DEEF8517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7DA15-A2B3-40EC-9984-42E39DF0D0FE}">
      <dsp:nvSpPr>
        <dsp:cNvPr id="0" name=""/>
        <dsp:cNvSpPr/>
      </dsp:nvSpPr>
      <dsp:spPr>
        <a:xfrm>
          <a:off x="-3924841" y="-602627"/>
          <a:ext cx="4677505" cy="4677505"/>
        </a:xfrm>
        <a:prstGeom prst="blockArc">
          <a:avLst>
            <a:gd name="adj1" fmla="val 18900000"/>
            <a:gd name="adj2" fmla="val 2700000"/>
            <a:gd name="adj3" fmla="val 462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44493-3FFB-40FF-9C85-2425BBD5B549}">
      <dsp:nvSpPr>
        <dsp:cNvPr id="0" name=""/>
        <dsp:cNvSpPr/>
      </dsp:nvSpPr>
      <dsp:spPr>
        <a:xfrm>
          <a:off x="394440" y="266946"/>
          <a:ext cx="6781887" cy="534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9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 err="1">
              <a:solidFill>
                <a:srgbClr val="002060"/>
              </a:solidFill>
            </a:rPr>
            <a:t>Aqromeşəçilik</a:t>
          </a:r>
          <a:r>
            <a:rPr lang="en-US" sz="1600" kern="1200" dirty="0">
              <a:solidFill>
                <a:srgbClr val="002060"/>
              </a:solidFill>
            </a:rPr>
            <a:t> (Agroforestry)</a:t>
          </a:r>
          <a:r>
            <a:rPr lang="az-Latn-AZ" sz="1600" kern="1200" dirty="0">
              <a:solidFill>
                <a:srgbClr val="002060"/>
              </a:solidFill>
            </a:rPr>
            <a:t> – konsepsiyası, anlayışı və əhəmiyyəti</a:t>
          </a:r>
          <a:endParaRPr lang="en-US" sz="1600" kern="1200" dirty="0"/>
        </a:p>
      </dsp:txBody>
      <dsp:txXfrm>
        <a:off x="394440" y="266946"/>
        <a:ext cx="6781887" cy="534171"/>
      </dsp:txXfrm>
    </dsp:sp>
    <dsp:sp modelId="{3EF33B35-0086-4FC0-ACD1-16F309BE8D33}">
      <dsp:nvSpPr>
        <dsp:cNvPr id="0" name=""/>
        <dsp:cNvSpPr/>
      </dsp:nvSpPr>
      <dsp:spPr>
        <a:xfrm>
          <a:off x="60583" y="200175"/>
          <a:ext cx="667713" cy="667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FBE63-8126-425B-A2D4-2C9F502CBB29}">
      <dsp:nvSpPr>
        <dsp:cNvPr id="0" name=""/>
        <dsp:cNvSpPr/>
      </dsp:nvSpPr>
      <dsp:spPr>
        <a:xfrm>
          <a:off x="700693" y="1068342"/>
          <a:ext cx="6475635" cy="534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9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>
              <a:solidFill>
                <a:srgbClr val="002060"/>
              </a:solidFill>
            </a:rPr>
            <a:t>Kənd təsərrüfatı fəaliyyətləri və ətraf mühit</a:t>
          </a:r>
        </a:p>
      </dsp:txBody>
      <dsp:txXfrm>
        <a:off x="700693" y="1068342"/>
        <a:ext cx="6475635" cy="534171"/>
      </dsp:txXfrm>
    </dsp:sp>
    <dsp:sp modelId="{6FBB2D5B-C289-46B4-9532-41E527B154C8}">
      <dsp:nvSpPr>
        <dsp:cNvPr id="0" name=""/>
        <dsp:cNvSpPr/>
      </dsp:nvSpPr>
      <dsp:spPr>
        <a:xfrm>
          <a:off x="366836" y="1001570"/>
          <a:ext cx="667713" cy="667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1237C-E6A9-4B7F-BAE9-4CB574842F77}">
      <dsp:nvSpPr>
        <dsp:cNvPr id="0" name=""/>
        <dsp:cNvSpPr/>
      </dsp:nvSpPr>
      <dsp:spPr>
        <a:xfrm>
          <a:off x="700693" y="1869737"/>
          <a:ext cx="6475635" cy="534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9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>
              <a:solidFill>
                <a:srgbClr val="002060"/>
              </a:solidFill>
            </a:rPr>
            <a:t>Ekoloji tarazlıq anlayışı – </a:t>
          </a:r>
          <a:r>
            <a:rPr lang="az-Latn-AZ" sz="1600" kern="1200" dirty="0" err="1">
              <a:solidFill>
                <a:srgbClr val="002060"/>
              </a:solidFill>
            </a:rPr>
            <a:t>Ekosistem</a:t>
          </a:r>
          <a:r>
            <a:rPr lang="az-Latn-AZ" sz="1600" kern="1200" dirty="0">
              <a:solidFill>
                <a:srgbClr val="002060"/>
              </a:solidFill>
            </a:rPr>
            <a:t> xidmətləri</a:t>
          </a:r>
          <a:endParaRPr lang="en-US" sz="1600" kern="1200" dirty="0"/>
        </a:p>
      </dsp:txBody>
      <dsp:txXfrm>
        <a:off x="700693" y="1869737"/>
        <a:ext cx="6475635" cy="534171"/>
      </dsp:txXfrm>
    </dsp:sp>
    <dsp:sp modelId="{7C46D4C4-7EC3-41CF-870E-C4615C2B380C}">
      <dsp:nvSpPr>
        <dsp:cNvPr id="0" name=""/>
        <dsp:cNvSpPr/>
      </dsp:nvSpPr>
      <dsp:spPr>
        <a:xfrm>
          <a:off x="366836" y="1802966"/>
          <a:ext cx="667713" cy="667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1E294-13ED-4B5F-B5AB-F0BB529100BA}">
      <dsp:nvSpPr>
        <dsp:cNvPr id="0" name=""/>
        <dsp:cNvSpPr/>
      </dsp:nvSpPr>
      <dsp:spPr>
        <a:xfrm>
          <a:off x="394440" y="2671133"/>
          <a:ext cx="6781887" cy="534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9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>
              <a:solidFill>
                <a:srgbClr val="002060"/>
              </a:solidFill>
            </a:rPr>
            <a:t>Gələcək </a:t>
          </a:r>
          <a:r>
            <a:rPr lang="az-Latn-AZ" sz="1600" kern="1200" dirty="0" err="1">
              <a:solidFill>
                <a:srgbClr val="002060"/>
              </a:solidFill>
            </a:rPr>
            <a:t>trendlər</a:t>
          </a:r>
          <a:r>
            <a:rPr lang="az-Latn-AZ" sz="1600" kern="1200" dirty="0">
              <a:solidFill>
                <a:srgbClr val="002060"/>
              </a:solidFill>
            </a:rPr>
            <a:t> və imkanlar</a:t>
          </a:r>
          <a:endParaRPr lang="en-US" sz="1600" kern="1200" dirty="0"/>
        </a:p>
      </dsp:txBody>
      <dsp:txXfrm>
        <a:off x="394440" y="2671133"/>
        <a:ext cx="6781887" cy="534171"/>
      </dsp:txXfrm>
    </dsp:sp>
    <dsp:sp modelId="{0E32318D-213D-46A7-888A-E8DEEF8517C2}">
      <dsp:nvSpPr>
        <dsp:cNvPr id="0" name=""/>
        <dsp:cNvSpPr/>
      </dsp:nvSpPr>
      <dsp:spPr>
        <a:xfrm>
          <a:off x="60583" y="2604361"/>
          <a:ext cx="667713" cy="667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3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85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757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97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7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1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0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6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0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7F35-F785-452F-B69F-4A6892505F62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EF8DB9-C07A-400A-A657-492EA27A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8246" y="1953096"/>
            <a:ext cx="7766936" cy="1178805"/>
          </a:xfrm>
        </p:spPr>
        <p:txBody>
          <a:bodyPr>
            <a:normAutofit fontScale="90000"/>
          </a:bodyPr>
          <a:lstStyle/>
          <a:p>
            <a:pPr algn="ctr"/>
            <a:r>
              <a:rPr lang="az-Latn-AZ" sz="2400" b="1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EKOLOJİ TARAZLIĞIN QORUNMASINDA AQROMEŞƏÇİLİK TƏCRÜBƏSİNİN </a:t>
            </a:r>
            <a:br>
              <a:rPr lang="az-Latn-AZ" sz="2400" b="1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</a:br>
            <a:r>
              <a:rPr lang="az-Latn-AZ" sz="2400" b="1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TƏTBİQİ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110" y="4552990"/>
            <a:ext cx="3395439" cy="147963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az-Latn-AZ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Dr</a:t>
            </a:r>
            <a:r>
              <a:rPr lang="az-Latn-AZ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. Elton Məmmədov</a:t>
            </a:r>
          </a:p>
          <a:p>
            <a:pPr algn="l">
              <a:spcBef>
                <a:spcPts val="0"/>
              </a:spcBef>
            </a:pPr>
            <a:r>
              <a:rPr lang="az-Latn-AZ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Baş məsləhətçi</a:t>
            </a:r>
          </a:p>
          <a:p>
            <a:pPr algn="l">
              <a:spcBef>
                <a:spcPts val="0"/>
              </a:spcBef>
            </a:pPr>
            <a:r>
              <a:rPr lang="az-Latn-AZ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Meyvəçilik və Tərəvəzçilik Şöbəsi</a:t>
            </a:r>
          </a:p>
          <a:p>
            <a:pPr algn="l">
              <a:spcBef>
                <a:spcPts val="0"/>
              </a:spcBef>
            </a:pPr>
            <a:r>
              <a:rPr lang="az-Latn-AZ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Kənd Təsərrüfatı Nazirliyi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AB6FA-B667-0183-DD33-B56E5C29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05" y="78658"/>
            <a:ext cx="1791731" cy="16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E559-3576-6233-3675-718B6960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43" y="294966"/>
            <a:ext cx="8596668" cy="727587"/>
          </a:xfrm>
        </p:spPr>
        <p:txBody>
          <a:bodyPr>
            <a:normAutofit fontScale="90000"/>
          </a:bodyPr>
          <a:lstStyle/>
          <a:p>
            <a:pPr lvl="0"/>
            <a:r>
              <a:rPr lang="az-Latn-AZ" sz="24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Aqromeşəçiliyin</a:t>
            </a:r>
            <a:r>
              <a:rPr lang="az-Latn-AZ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 gələcək inkişafında aşağıdakı meyllər mövcuddur: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6FD4-2B39-908F-4BB5-C5570DCE8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22" y="1226523"/>
            <a:ext cx="8596668" cy="3880773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Dayanıqlı İnkişaf Məqsədləri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Siyasət və idarəetmə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İqlim dəyişməsi (iqlimə dayanıqlılıq və karbon idarəetməsi)</a:t>
            </a:r>
          </a:p>
          <a:p>
            <a:pPr>
              <a:buAutoNum type="arabicPeriod"/>
            </a:pPr>
            <a:r>
              <a:rPr lang="az-Latn-AZ" sz="2000" dirty="0" err="1">
                <a:latin typeface="Palatino Linotype" panose="02040502050505030304" pitchFamily="18" charset="0"/>
              </a:rPr>
              <a:t>Biomüxtəliflik</a:t>
            </a:r>
            <a:r>
              <a:rPr lang="az-Latn-AZ" sz="2000" dirty="0">
                <a:latin typeface="Palatino Linotype" panose="02040502050505030304" pitchFamily="18" charset="0"/>
              </a:rPr>
              <a:t> və </a:t>
            </a:r>
            <a:r>
              <a:rPr lang="az-Latn-AZ" sz="2000" dirty="0" err="1">
                <a:latin typeface="Palatino Linotype" panose="02040502050505030304" pitchFamily="18" charset="0"/>
              </a:rPr>
              <a:t>ekosistem</a:t>
            </a:r>
            <a:r>
              <a:rPr lang="az-Latn-AZ" sz="2000" dirty="0">
                <a:latin typeface="Palatino Linotype" panose="02040502050505030304" pitchFamily="18" charset="0"/>
              </a:rPr>
              <a:t> xidmətləri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İqtisadi stimullar və marketin inkişafı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İcma </a:t>
            </a:r>
            <a:r>
              <a:rPr lang="az-Latn-AZ" sz="2000" dirty="0" err="1">
                <a:latin typeface="Palatino Linotype" panose="02040502050505030304" pitchFamily="18" charset="0"/>
              </a:rPr>
              <a:t>yönümlü</a:t>
            </a:r>
            <a:r>
              <a:rPr lang="az-Latn-AZ" sz="2000" dirty="0">
                <a:latin typeface="Palatino Linotype" panose="02040502050505030304" pitchFamily="18" charset="0"/>
              </a:rPr>
              <a:t> yanaşma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Tədqiqat və təhsil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Şəhər </a:t>
            </a:r>
            <a:r>
              <a:rPr lang="az-Latn-AZ" sz="2000" dirty="0" err="1">
                <a:latin typeface="Palatino Linotype" panose="02040502050505030304" pitchFamily="18" charset="0"/>
              </a:rPr>
              <a:t>aqromeşəçilik</a:t>
            </a:r>
            <a:r>
              <a:rPr lang="az-Latn-AZ" sz="2000" dirty="0">
                <a:latin typeface="Palatino Linotype" panose="02040502050505030304" pitchFamily="18" charset="0"/>
              </a:rPr>
              <a:t> təcrübəsinin inkişafı</a:t>
            </a:r>
          </a:p>
          <a:p>
            <a:pPr>
              <a:buAutoNum type="arabicPeriod"/>
            </a:pPr>
            <a:r>
              <a:rPr lang="az-Latn-AZ" sz="2000" dirty="0">
                <a:latin typeface="Palatino Linotype" panose="02040502050505030304" pitchFamily="18" charset="0"/>
              </a:rPr>
              <a:t>Texnoloji inteqrasiya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B9127-42CE-C839-C5A0-81ED5A88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806" y="68826"/>
            <a:ext cx="2556879" cy="36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35390-331B-697E-B6A8-12A922293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806" y="3893575"/>
            <a:ext cx="2589569" cy="25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02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4A81E-5621-659A-6DA4-10A62FC8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547" y="3043034"/>
            <a:ext cx="5025376" cy="385966"/>
          </a:xfrm>
        </p:spPr>
        <p:txBody>
          <a:bodyPr/>
          <a:lstStyle/>
          <a:p>
            <a:pPr marL="0" indent="0">
              <a:buNone/>
            </a:pPr>
            <a:r>
              <a:rPr lang="az-Latn-AZ" dirty="0">
                <a:latin typeface="Palatino Linotype" panose="02040502050505030304" pitchFamily="18" charset="0"/>
              </a:rPr>
              <a:t>DİQQƏTİNİZƏ GÖRƏ TƏŞƏKKÜRLƏR!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4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312" y="477398"/>
            <a:ext cx="4247206" cy="679373"/>
          </a:xfrm>
        </p:spPr>
        <p:txBody>
          <a:bodyPr>
            <a:normAutofit/>
          </a:bodyPr>
          <a:lstStyle/>
          <a:p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Əsas istiqamətlər</a:t>
            </a:r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49191850"/>
              </p:ext>
            </p:extLst>
          </p:nvPr>
        </p:nvGraphicFramePr>
        <p:xfrm>
          <a:off x="941330" y="1410160"/>
          <a:ext cx="7222169" cy="3472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108726" y="1748010"/>
            <a:ext cx="415172" cy="46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1</a:t>
            </a:r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00878" y="2543978"/>
            <a:ext cx="415172" cy="46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2</a:t>
            </a:r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0878" y="3370244"/>
            <a:ext cx="415172" cy="46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3</a:t>
            </a:r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08726" y="4166212"/>
            <a:ext cx="415172" cy="466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4</a:t>
            </a:r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417" y="94078"/>
            <a:ext cx="7210743" cy="401682"/>
          </a:xfrm>
        </p:spPr>
        <p:txBody>
          <a:bodyPr>
            <a:noAutofit/>
          </a:bodyPr>
          <a:lstStyle/>
          <a:p>
            <a:r>
              <a:rPr lang="az-Latn-AZ" sz="2000" dirty="0" err="1">
                <a:solidFill>
                  <a:srgbClr val="002060"/>
                </a:solidFill>
              </a:rPr>
              <a:t>Aqromeşəçilik</a:t>
            </a:r>
            <a:r>
              <a:rPr lang="en-US" sz="2000" dirty="0">
                <a:solidFill>
                  <a:srgbClr val="002060"/>
                </a:solidFill>
              </a:rPr>
              <a:t> (Agroforestry)</a:t>
            </a:r>
            <a:r>
              <a:rPr lang="az-Latn-AZ" sz="2000" dirty="0">
                <a:solidFill>
                  <a:srgbClr val="002060"/>
                </a:solidFill>
              </a:rPr>
              <a:t> – konsepsiyası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316" y="649995"/>
            <a:ext cx="10758175" cy="3591499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Kənd təsərrüfatı   +   meşəçilik  =  </a:t>
            </a: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Aqromeşəçilik</a:t>
            </a:r>
            <a:endParaRPr lang="az-Latn-AZ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Aqromeşəçilik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 mahiyyətcə meşəçilik təsərrüfatının sərhədlərini aşan lakin, kənd təsərrüfatı və </a:t>
            </a: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meşəçlik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 təsərrüfatını özündə birləşdirən meşəçilik təsərrüfatı formasıdır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Torpaqdan dinamik istifadəni nəzərdə tutur – dayanıqlı, alternativ və yüksək məhsuldarlığı </a:t>
            </a: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hədəfləyən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 torpaq istifadəsini təşviq edir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Əsasən biri çoxillik meşə bitkisi olmaqla, iki və daha çox bitki növünün əkinini nəzərdə tutur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Ən sadə </a:t>
            </a: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aqromeşəçilik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 sistemi struktur, funksiyası və sosial-iqtisadi baxımdan monokultura sistemindən mürəkkəbdir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Aqromeşəçilik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 sisteminin bir dövrəsi bir ildən çox olur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Bu səbəblərdən də iki və daha çox üstünlüyə malik olur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382" r="49880" b="12191"/>
          <a:stretch/>
        </p:blipFill>
        <p:spPr>
          <a:xfrm>
            <a:off x="1594737" y="4542444"/>
            <a:ext cx="3055345" cy="2225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70" y="4545860"/>
            <a:ext cx="3167025" cy="222199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97659" y="4542444"/>
            <a:ext cx="7635535" cy="390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Latn-AZ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Aqromeşəçilik</a:t>
            </a:r>
            <a:r>
              <a:rPr lang="az-Latn-AZ" dirty="0">
                <a:solidFill>
                  <a:srgbClr val="002060"/>
                </a:solidFill>
                <a:latin typeface="Palatino Linotype" panose="02040502050505030304" pitchFamily="18" charset="0"/>
              </a:rPr>
              <a:t>                                                           Ənənəvi (monokultura)</a:t>
            </a:r>
          </a:p>
          <a:p>
            <a:endParaRPr lang="en-US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2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7605E-5DAB-C804-D1A1-82E5B2AE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559" y="334297"/>
            <a:ext cx="7906228" cy="779465"/>
          </a:xfrm>
        </p:spPr>
        <p:txBody>
          <a:bodyPr>
            <a:normAutofit/>
          </a:bodyPr>
          <a:lstStyle/>
          <a:p>
            <a:r>
              <a:rPr lang="az-Latn-AZ" sz="2400" dirty="0" err="1">
                <a:solidFill>
                  <a:schemeClr val="tx1"/>
                </a:solidFill>
              </a:rPr>
              <a:t>Aqromeşəçilik</a:t>
            </a:r>
            <a:r>
              <a:rPr lang="az-Latn-AZ" sz="2400" dirty="0">
                <a:solidFill>
                  <a:schemeClr val="tx1"/>
                </a:solidFill>
              </a:rPr>
              <a:t> təcrübəsinin prinsipləri və əhəmiyyəti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32A5D-D490-A60B-1B7B-B0A96D5E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22" y="1113762"/>
            <a:ext cx="6697407" cy="54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423170"/>
              </p:ext>
            </p:extLst>
          </p:nvPr>
        </p:nvGraphicFramePr>
        <p:xfrm>
          <a:off x="909217" y="936434"/>
          <a:ext cx="8596312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az-Latn-AZ" i="0" dirty="0">
                        <a:latin typeface="Palatino Linotype" panose="02040502050505030304" pitchFamily="18" charset="0"/>
                      </a:endParaRPr>
                    </a:p>
                    <a:p>
                      <a:r>
                        <a:rPr lang="az-Latn-AZ" i="0" dirty="0" err="1">
                          <a:latin typeface="Palatino Linotype" panose="02040502050505030304" pitchFamily="18" charset="0"/>
                        </a:rPr>
                        <a:t>Aqromeşəçilik</a:t>
                      </a:r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 təcrübəsi </a:t>
                      </a:r>
                      <a:r>
                        <a:rPr lang="az-Latn-AZ" i="0" dirty="0" err="1">
                          <a:latin typeface="Palatino Linotype" panose="02040502050505030304" pitchFamily="18" charset="0"/>
                        </a:rPr>
                        <a:t>zəncirvari</a:t>
                      </a:r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 təsirlərə malikdir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Torpaqda üzvi maddə miqdarının optimal miqdarda saxlanması və artırılması</a:t>
                      </a:r>
                    </a:p>
                    <a:p>
                      <a:pPr marL="0" indent="0">
                        <a:buNone/>
                      </a:pPr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2. Su resurslarından qənaətlə istifadəyə imkan</a:t>
                      </a:r>
                      <a:r>
                        <a:rPr lang="az-Latn-AZ" i="0" baseline="0" dirty="0">
                          <a:latin typeface="Palatino Linotype" panose="02040502050505030304" pitchFamily="18" charset="0"/>
                        </a:rPr>
                        <a:t> verir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3. Gübrə və pestisidlərin istifadəsini azaltmağa</a:t>
                      </a:r>
                      <a:r>
                        <a:rPr lang="az-Latn-AZ" i="0" baseline="0" dirty="0">
                          <a:latin typeface="Palatino Linotype" panose="02040502050505030304" pitchFamily="18" charset="0"/>
                        </a:rPr>
                        <a:t> imkan verir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4. Bitkilərin</a:t>
                      </a:r>
                      <a:r>
                        <a:rPr lang="az-Latn-AZ" i="0" baseline="0" dirty="0">
                          <a:latin typeface="Palatino Linotype" panose="02040502050505030304" pitchFamily="18" charset="0"/>
                        </a:rPr>
                        <a:t> xəstəlik və zərərvericilərə dayanıqlığı artır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5. Torpaq və bitki sağlamlığının</a:t>
                      </a:r>
                      <a:r>
                        <a:rPr lang="az-Latn-AZ" i="0" baseline="0" dirty="0">
                          <a:latin typeface="Palatino Linotype" panose="02040502050505030304" pitchFamily="18" charset="0"/>
                        </a:rPr>
                        <a:t> təmin </a:t>
                      </a:r>
                      <a:r>
                        <a:rPr lang="az-Latn-AZ" i="0" baseline="0" dirty="0" err="1">
                          <a:latin typeface="Palatino Linotype" panose="02040502050505030304" pitchFamily="18" charset="0"/>
                        </a:rPr>
                        <a:t>olunmasına</a:t>
                      </a:r>
                      <a:r>
                        <a:rPr lang="az-Latn-AZ" i="0" baseline="0" dirty="0">
                          <a:latin typeface="Palatino Linotype" panose="02040502050505030304" pitchFamily="18" charset="0"/>
                        </a:rPr>
                        <a:t> imkan verir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6. Xəstəlik və zərərvericilərin </a:t>
                      </a:r>
                      <a:r>
                        <a:rPr lang="az-Latn-AZ" i="0" dirty="0" err="1">
                          <a:latin typeface="Palatino Linotype" panose="02040502050505030304" pitchFamily="18" charset="0"/>
                        </a:rPr>
                        <a:t>yayılmasını</a:t>
                      </a:r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az-Latn-AZ" i="0" dirty="0" err="1">
                          <a:latin typeface="Palatino Linotype" panose="02040502050505030304" pitchFamily="18" charset="0"/>
                        </a:rPr>
                        <a:t>məhdudlaşdırır</a:t>
                      </a:r>
                      <a:endParaRPr lang="az-Latn-AZ" i="0" dirty="0">
                        <a:latin typeface="Palatino Linotype" panose="02040502050505030304" pitchFamily="18" charset="0"/>
                      </a:endParaRP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7. </a:t>
                      </a:r>
                      <a:r>
                        <a:rPr lang="az-Latn-AZ" i="0" dirty="0" err="1">
                          <a:latin typeface="Palatino Linotype" panose="02040502050505030304" pitchFamily="18" charset="0"/>
                        </a:rPr>
                        <a:t>Ekosistem</a:t>
                      </a:r>
                      <a:r>
                        <a:rPr lang="az-Latn-AZ" i="0" dirty="0">
                          <a:latin typeface="Palatino Linotype" panose="02040502050505030304" pitchFamily="18" charset="0"/>
                        </a:rPr>
                        <a:t> xidmətlərini tənzimləyir</a:t>
                      </a:r>
                    </a:p>
                    <a:p>
                      <a:endParaRPr lang="en-US" i="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5125" y="257061"/>
            <a:ext cx="6417529" cy="679373"/>
          </a:xfrm>
        </p:spPr>
        <p:txBody>
          <a:bodyPr>
            <a:normAutofit/>
          </a:bodyPr>
          <a:lstStyle/>
          <a:p>
            <a:r>
              <a:rPr lang="az-Latn-AZ" sz="28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Aqromeşəçilik</a:t>
            </a:r>
            <a:r>
              <a:rPr lang="az-Latn-AZ" sz="2800" dirty="0">
                <a:solidFill>
                  <a:srgbClr val="002060"/>
                </a:solidFill>
                <a:latin typeface="Palatino Linotype" panose="02040502050505030304" pitchFamily="18" charset="0"/>
              </a:rPr>
              <a:t> təcrübəsinin əhəmiyyəti</a:t>
            </a:r>
            <a:endParaRPr 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66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88" y="743612"/>
            <a:ext cx="8911687" cy="51889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az-Latn-AZ" sz="18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Torpaqda üzvi maddə miqdarını 1% artırsaq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39" y="1763981"/>
            <a:ext cx="7364361" cy="3466780"/>
          </a:xfrm>
        </p:spPr>
        <p:txBody>
          <a:bodyPr>
            <a:noAutofit/>
          </a:bodyPr>
          <a:lstStyle/>
          <a:p>
            <a:r>
              <a:rPr lang="az-Latn-AZ" sz="1600" dirty="0">
                <a:latin typeface="Palatino Linotype" panose="02040502050505030304" pitchFamily="18" charset="0"/>
              </a:rPr>
              <a:t>Su saxlama qabiliyyəti artır (hər hektara </a:t>
            </a:r>
            <a:r>
              <a:rPr lang="en-US" sz="1600" dirty="0">
                <a:latin typeface="Palatino Linotype" panose="02040502050505030304" pitchFamily="18" charset="0"/>
              </a:rPr>
              <a:t>1</a:t>
            </a:r>
            <a:r>
              <a:rPr lang="az-Latn-AZ" sz="1600" dirty="0">
                <a:latin typeface="Palatino Linotype" panose="02040502050505030304" pitchFamily="18" charset="0"/>
              </a:rPr>
              <a:t>5</a:t>
            </a:r>
            <a:r>
              <a:rPr lang="en-US" sz="1600" dirty="0">
                <a:latin typeface="Palatino Linotype" panose="02040502050505030304" pitchFamily="18" charset="0"/>
              </a:rPr>
              <a:t>0</a:t>
            </a:r>
            <a:r>
              <a:rPr lang="az-Latn-AZ" sz="1600" dirty="0">
                <a:latin typeface="Palatino Linotype" panose="02040502050505030304" pitchFamily="18" charset="0"/>
              </a:rPr>
              <a:t> m</a:t>
            </a:r>
            <a:r>
              <a:rPr lang="az-Latn-AZ" sz="1600" baseline="30000" dirty="0">
                <a:latin typeface="Palatino Linotype" panose="02040502050505030304" pitchFamily="18" charset="0"/>
              </a:rPr>
              <a:t>3</a:t>
            </a:r>
            <a:r>
              <a:rPr lang="az-Latn-AZ" sz="1600" dirty="0">
                <a:latin typeface="Palatino Linotype" panose="02040502050505030304" pitchFamily="18" charset="0"/>
              </a:rPr>
              <a:t> suya qənaət oluna bilər)</a:t>
            </a:r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az-Latn-AZ" sz="1600" dirty="0">
                <a:latin typeface="Palatino Linotype" panose="02040502050505030304" pitchFamily="18" charset="0"/>
              </a:rPr>
              <a:t>Qida elementlərinin miqdarı artır</a:t>
            </a:r>
            <a:r>
              <a:rPr lang="en-US" sz="1600" dirty="0">
                <a:latin typeface="Palatino Linotype" panose="02040502050505030304" pitchFamily="18" charset="0"/>
              </a:rPr>
              <a:t> (</a:t>
            </a:r>
            <a:r>
              <a:rPr lang="az-Latn-AZ" sz="1600" dirty="0">
                <a:latin typeface="Palatino Linotype" panose="02040502050505030304" pitchFamily="18" charset="0"/>
              </a:rPr>
              <a:t>gübrələrdən istifadə </a:t>
            </a:r>
            <a:r>
              <a:rPr lang="en-US" sz="1600" dirty="0">
                <a:latin typeface="Palatino Linotype" panose="02040502050505030304" pitchFamily="18" charset="0"/>
              </a:rPr>
              <a:t>10-15%</a:t>
            </a:r>
            <a:r>
              <a:rPr lang="az-Latn-AZ" sz="1600" dirty="0">
                <a:latin typeface="Palatino Linotype" panose="02040502050505030304" pitchFamily="18" charset="0"/>
              </a:rPr>
              <a:t> azala bilər</a:t>
            </a:r>
            <a:r>
              <a:rPr lang="en-US" sz="1600" dirty="0">
                <a:latin typeface="Palatino Linotype" panose="02040502050505030304" pitchFamily="18" charset="0"/>
              </a:rPr>
              <a:t>)</a:t>
            </a:r>
          </a:p>
          <a:p>
            <a:r>
              <a:rPr lang="az-Latn-AZ" sz="1600" dirty="0">
                <a:latin typeface="Palatino Linotype" panose="02040502050505030304" pitchFamily="18" charset="0"/>
              </a:rPr>
              <a:t>Bitkilərin xəstəlik və zərərvericilərə dayanıqlığı artır (pestisid istifadəsi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  <a:r>
              <a:rPr lang="az-Latn-AZ" sz="1600" dirty="0">
                <a:latin typeface="Palatino Linotype" panose="02040502050505030304" pitchFamily="18" charset="0"/>
              </a:rPr>
              <a:t>10-15% azala bilər) </a:t>
            </a:r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az-Latn-AZ" sz="1600" dirty="0">
                <a:latin typeface="Palatino Linotype" panose="02040502050505030304" pitchFamily="18" charset="0"/>
              </a:rPr>
              <a:t>Torpaq eroziyasının qarşısı alınır</a:t>
            </a:r>
            <a:r>
              <a:rPr lang="en-US" sz="1600" dirty="0">
                <a:latin typeface="Palatino Linotype" panose="02040502050505030304" pitchFamily="18" charset="0"/>
              </a:rPr>
              <a:t> (</a:t>
            </a:r>
            <a:r>
              <a:rPr lang="az-Latn-AZ" sz="1600" dirty="0">
                <a:latin typeface="Palatino Linotype" panose="02040502050505030304" pitchFamily="18" charset="0"/>
              </a:rPr>
              <a:t>üzvi maddə miqdarı</a:t>
            </a:r>
            <a:r>
              <a:rPr lang="en-GB" sz="1600" dirty="0">
                <a:latin typeface="Palatino Linotype" panose="02040502050505030304" pitchFamily="18" charset="0"/>
              </a:rPr>
              <a:t> 1</a:t>
            </a:r>
            <a:r>
              <a:rPr lang="az-Latn-AZ" sz="1600" dirty="0">
                <a:latin typeface="Palatino Linotype" panose="02040502050505030304" pitchFamily="18" charset="0"/>
              </a:rPr>
              <a:t>%-dən</a:t>
            </a:r>
            <a:r>
              <a:rPr lang="en-GB" sz="1600" dirty="0">
                <a:latin typeface="Palatino Linotype" panose="02040502050505030304" pitchFamily="18" charset="0"/>
              </a:rPr>
              <a:t> 3%</a:t>
            </a:r>
            <a:r>
              <a:rPr lang="az-Latn-AZ" sz="1600" dirty="0">
                <a:latin typeface="Palatino Linotype" panose="02040502050505030304" pitchFamily="18" charset="0"/>
              </a:rPr>
              <a:t>-ə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az-Latn-AZ" sz="1600" dirty="0">
                <a:latin typeface="Palatino Linotype" panose="02040502050505030304" pitchFamily="18" charset="0"/>
              </a:rPr>
              <a:t>artarsa eroziya </a:t>
            </a:r>
            <a:r>
              <a:rPr lang="en-GB" sz="1600" dirty="0">
                <a:latin typeface="Palatino Linotype" panose="02040502050505030304" pitchFamily="18" charset="0"/>
              </a:rPr>
              <a:t>20 </a:t>
            </a:r>
            <a:r>
              <a:rPr lang="az-Latn-AZ" sz="1600" dirty="0">
                <a:latin typeface="Palatino Linotype" panose="02040502050505030304" pitchFamily="18" charset="0"/>
              </a:rPr>
              <a:t>-</a:t>
            </a:r>
            <a:r>
              <a:rPr lang="en-GB" sz="1600" dirty="0">
                <a:latin typeface="Palatino Linotype" panose="02040502050505030304" pitchFamily="18" charset="0"/>
              </a:rPr>
              <a:t> 33%</a:t>
            </a:r>
            <a:r>
              <a:rPr lang="az-Latn-AZ" sz="1600" dirty="0">
                <a:latin typeface="Palatino Linotype" panose="02040502050505030304" pitchFamily="18" charset="0"/>
              </a:rPr>
              <a:t> azalır</a:t>
            </a:r>
            <a:r>
              <a:rPr lang="en-US" sz="1600" dirty="0">
                <a:latin typeface="Palatino Linotype" panose="02040502050505030304" pitchFamily="18" charset="0"/>
              </a:rPr>
              <a:t>)</a:t>
            </a:r>
          </a:p>
          <a:p>
            <a:r>
              <a:rPr lang="az-Latn-AZ" sz="1600" dirty="0">
                <a:latin typeface="Palatino Linotype" panose="02040502050505030304" pitchFamily="18" charset="0"/>
              </a:rPr>
              <a:t>Torpağın üst 15 sm-lik qatında 4.5 - 9.0 </a:t>
            </a:r>
            <a:r>
              <a:rPr lang="az-Latn-AZ" sz="1600" dirty="0" err="1">
                <a:latin typeface="Palatino Linotype" panose="02040502050505030304" pitchFamily="18" charset="0"/>
              </a:rPr>
              <a:t>kq</a:t>
            </a:r>
            <a:r>
              <a:rPr lang="az-Latn-AZ" sz="1600" dirty="0">
                <a:latin typeface="Palatino Linotype" panose="02040502050505030304" pitchFamily="18" charset="0"/>
              </a:rPr>
              <a:t> azot, 0.4 - 0.9 </a:t>
            </a:r>
            <a:r>
              <a:rPr lang="az-Latn-AZ" sz="1600" dirty="0" err="1">
                <a:latin typeface="Palatino Linotype" panose="02040502050505030304" pitchFamily="18" charset="0"/>
              </a:rPr>
              <a:t>kq</a:t>
            </a:r>
            <a:r>
              <a:rPr lang="az-Latn-AZ" sz="1600" dirty="0">
                <a:latin typeface="Palatino Linotype" panose="02040502050505030304" pitchFamily="18" charset="0"/>
              </a:rPr>
              <a:t> fosfor, 180 - 360 </a:t>
            </a:r>
            <a:r>
              <a:rPr lang="az-Latn-AZ" sz="1600" dirty="0" err="1">
                <a:latin typeface="Palatino Linotype" panose="02040502050505030304" pitchFamily="18" charset="0"/>
              </a:rPr>
              <a:t>qr</a:t>
            </a:r>
            <a:r>
              <a:rPr lang="az-Latn-AZ" sz="1600" dirty="0">
                <a:latin typeface="Palatino Linotype" panose="02040502050505030304" pitchFamily="18" charset="0"/>
              </a:rPr>
              <a:t> kükürd miqdarı artır </a:t>
            </a:r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az-Latn-AZ" sz="1600" dirty="0">
                <a:latin typeface="Palatino Linotype" panose="02040502050505030304" pitchFamily="18" charset="0"/>
              </a:rPr>
              <a:t>Torpağın strukturu yaxşılaşır</a:t>
            </a:r>
          </a:p>
          <a:p>
            <a:r>
              <a:rPr lang="az-Latn-AZ" sz="1600" dirty="0">
                <a:latin typeface="Palatino Linotype" panose="02040502050505030304" pitchFamily="18" charset="0"/>
              </a:rPr>
              <a:t>Torpağın münbitlik və sağlamlıq göstəriciləri yaxşılaşır</a:t>
            </a:r>
          </a:p>
          <a:p>
            <a:endParaRPr lang="az-Latn-AZ" sz="16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6A4B0-46E6-933D-DBD8-D57918E8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547" y="1348273"/>
            <a:ext cx="4161453" cy="416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7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952" y="388788"/>
            <a:ext cx="8369242" cy="563089"/>
          </a:xfrm>
        </p:spPr>
        <p:txBody>
          <a:bodyPr>
            <a:noAutofit/>
          </a:bodyPr>
          <a:lstStyle/>
          <a:p>
            <a:pPr lvl="0" defTabSz="91440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az-Latn-AZ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Torpaq münbitliyinin dayanıqlı idarə olunması anlayışı</a:t>
            </a:r>
            <a:endParaRPr lang="en-US" altLang="en-US" sz="2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728" y="1161850"/>
            <a:ext cx="8936465" cy="103074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Torpaq </a:t>
            </a:r>
            <a:r>
              <a:rPr lang="az-Latn-AZ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münbitliyinin dayanıqlı idarə olunması 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və ya </a:t>
            </a:r>
            <a:r>
              <a:rPr lang="az-Latn-AZ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dayanıqlı kənd təsərrüfatı 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ətraf mühiti, </a:t>
            </a:r>
            <a:r>
              <a:rPr lang="az-Latn-AZ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biomüxtəlifliyi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, torpaq münbitliyini, su ehtiyatlarını qorumaqla, yüksək məhsuldarlığı və sosial rifahı təbliğ edən aqrotexniki fəaliyyətlərin məcmusudur</a:t>
            </a:r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endParaRPr lang="az-Latn-AZ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az-Latn-AZ" sz="18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Flowchart: Off-page Connector 5"/>
          <p:cNvSpPr/>
          <p:nvPr/>
        </p:nvSpPr>
        <p:spPr>
          <a:xfrm rot="16200000">
            <a:off x="3700144" y="-497482"/>
            <a:ext cx="2769457" cy="8569553"/>
          </a:xfrm>
          <a:prstGeom prst="flowChartOffpage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0521" y="2844431"/>
            <a:ext cx="8648703" cy="1885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Torpaq resurslarının qorunması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Su resurslarının dayanıqlı idarə olunması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İqlim dəyişməsinin qarşısının alınması və havanın təmizliyinin təmin olunması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Bio</a:t>
            </a: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müxtəlifliyin qorunması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İqtisadi səmərəlilik və dayanıqlılıq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az-Latn-AZ" dirty="0">
                <a:solidFill>
                  <a:schemeClr val="tx1"/>
                </a:solidFill>
                <a:latin typeface="Palatino Linotype" panose="02040502050505030304" pitchFamily="18" charset="0"/>
              </a:rPr>
              <a:t>Sağlam və keyfiyyətli məhsul istehsalı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az-Latn-AZ" sz="18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0" indent="0">
              <a:spcBef>
                <a:spcPts val="600"/>
              </a:spcBef>
              <a:buFont typeface="Wingdings 3" charset="2"/>
              <a:buNone/>
            </a:pP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649" y="2347502"/>
            <a:ext cx="2664183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1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E06-4632-DC48-3266-802003BB3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63" y="1892660"/>
            <a:ext cx="4538322" cy="1536340"/>
          </a:xfrm>
        </p:spPr>
        <p:txBody>
          <a:bodyPr/>
          <a:lstStyle/>
          <a:p>
            <a:r>
              <a:rPr lang="az-Latn-AZ" dirty="0">
                <a:latin typeface="Palatino Linotype" panose="02040502050505030304" pitchFamily="18" charset="0"/>
              </a:rPr>
              <a:t>Suyun böyük və kiçik dövranı qida elementləri, </a:t>
            </a:r>
            <a:r>
              <a:rPr lang="az-Latn-AZ" dirty="0" err="1">
                <a:latin typeface="Palatino Linotype" panose="02040502050505030304" pitchFamily="18" charset="0"/>
              </a:rPr>
              <a:t>çirkləndiricilər</a:t>
            </a:r>
            <a:r>
              <a:rPr lang="az-Latn-AZ" dirty="0">
                <a:latin typeface="Palatino Linotype" panose="02040502050505030304" pitchFamily="18" charset="0"/>
              </a:rPr>
              <a:t> və çöküntülərin miqrasiyasında əsas hərəkətverici qüvvə rolunu oynayır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A8135-2011-51C6-1FFF-29CD197D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139" y="978648"/>
            <a:ext cx="7139862" cy="55621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09B9DB-3DFF-C4D5-2F88-84E2ACC0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9" y="317244"/>
            <a:ext cx="8596668" cy="661405"/>
          </a:xfrm>
        </p:spPr>
        <p:txBody>
          <a:bodyPr>
            <a:normAutofit fontScale="90000"/>
          </a:bodyPr>
          <a:lstStyle/>
          <a:p>
            <a:r>
              <a:rPr lang="az-Latn-AZ" dirty="0">
                <a:solidFill>
                  <a:srgbClr val="002060"/>
                </a:solidFill>
              </a:rPr>
              <a:t>Kənd təsərrüfatı fəaliyyətləri və ətraf mühit</a:t>
            </a:r>
            <a:br>
              <a:rPr lang="az-Latn-AZ" dirty="0">
                <a:solidFill>
                  <a:srgbClr val="00206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0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B329-BD43-BDDC-30BC-CA2879D3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47" y="327076"/>
            <a:ext cx="8596668" cy="636485"/>
          </a:xfrm>
        </p:spPr>
        <p:txBody>
          <a:bodyPr>
            <a:noAutofit/>
          </a:bodyPr>
          <a:lstStyle/>
          <a:p>
            <a:r>
              <a:rPr lang="az-Latn-AZ" sz="2800" dirty="0">
                <a:solidFill>
                  <a:srgbClr val="002060"/>
                </a:solidFill>
                <a:latin typeface="Palatino Linotype" panose="02040502050505030304" pitchFamily="18" charset="0"/>
              </a:rPr>
              <a:t>Kənd təsərrüfatı fəaliyyətləri və ətraf mühit</a:t>
            </a:r>
            <a:br>
              <a:rPr lang="az-Latn-AZ" sz="2800" dirty="0">
                <a:solidFill>
                  <a:srgbClr val="002060"/>
                </a:solidFill>
                <a:latin typeface="Palatino Linotype" panose="02040502050505030304" pitchFamily="18" charset="0"/>
              </a:rPr>
            </a:b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DA3C6-3A67-2692-A81C-8E5F8EE7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84" y="1388239"/>
            <a:ext cx="8831431" cy="430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183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853</TotalTime>
  <Words>472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Palatino Linotype</vt:lpstr>
      <vt:lpstr>Trebuchet MS</vt:lpstr>
      <vt:lpstr>Wingdings</vt:lpstr>
      <vt:lpstr>Wingdings 3</vt:lpstr>
      <vt:lpstr>Facet</vt:lpstr>
      <vt:lpstr>EKOLOJİ TARAZLIĞIN QORUNMASINDA AQROMEŞƏÇİLİK TƏCRÜBƏSİNİN  TƏTBİQİ</vt:lpstr>
      <vt:lpstr>Əsas istiqamətlər</vt:lpstr>
      <vt:lpstr>Aqromeşəçilik (Agroforestry) – konsepsiyası</vt:lpstr>
      <vt:lpstr>Aqromeşəçilik təcrübəsinin prinsipləri və əhəmiyyəti </vt:lpstr>
      <vt:lpstr>Aqromeşəçilik təcrübəsinin əhəmiyyəti</vt:lpstr>
      <vt:lpstr>Torpaqda üzvi maddə miqdarını 1% artırsaq:</vt:lpstr>
      <vt:lpstr>Torpaq münbitliyinin dayanıqlı idarə olunması anlayışı</vt:lpstr>
      <vt:lpstr>Kənd təsərrüfatı fəaliyyətləri və ətraf mühit </vt:lpstr>
      <vt:lpstr>Kənd təsərrüfatı fəaliyyətləri və ətraf mühit </vt:lpstr>
      <vt:lpstr>Aqromeşəçiliyin gələcək inkişafında aşağıdakı meyllər mövcuddur: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Ekoloji tarazlığın qorunmasında aqro-meşəçilik təcrübələrinin tətbiqi;</dc:title>
  <dc:creator>Elton Mammadov</dc:creator>
  <cp:lastModifiedBy>Elton Mammadov</cp:lastModifiedBy>
  <cp:revision>74</cp:revision>
  <dcterms:created xsi:type="dcterms:W3CDTF">2024-06-24T05:06:45Z</dcterms:created>
  <dcterms:modified xsi:type="dcterms:W3CDTF">2024-07-10T09:14:58Z</dcterms:modified>
</cp:coreProperties>
</file>