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4" r:id="rId3"/>
    <p:sldId id="268" r:id="rId4"/>
    <p:sldId id="269" r:id="rId5"/>
    <p:sldId id="265" r:id="rId6"/>
    <p:sldId id="270" r:id="rId7"/>
    <p:sldId id="271" r:id="rId8"/>
    <p:sldId id="273" r:id="rId9"/>
    <p:sldId id="275" r:id="rId10"/>
    <p:sldId id="27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7A7C-1E86-4C04-9634-9396479707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5881F5-F6BE-4052-8C81-AA378D4BB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12F195-F4AB-4E4D-A6FA-F34B0BA446EA}"/>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5" name="Footer Placeholder 4">
            <a:extLst>
              <a:ext uri="{FF2B5EF4-FFF2-40B4-BE49-F238E27FC236}">
                <a16:creationId xmlns:a16="http://schemas.microsoft.com/office/drawing/2014/main" id="{18F10C34-A644-4978-B410-A2E13F5FF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4039-F198-43AB-8C48-AA73CEB32EA4}"/>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4722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1C81-D4BB-41FE-A313-1F5DE3B315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51A0BC-2189-4929-85DA-212A67E5F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0210A-8990-41A9-980F-D823D6D6595F}"/>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5" name="Footer Placeholder 4">
            <a:extLst>
              <a:ext uri="{FF2B5EF4-FFF2-40B4-BE49-F238E27FC236}">
                <a16:creationId xmlns:a16="http://schemas.microsoft.com/office/drawing/2014/main" id="{B7A02015-1685-490D-BA2D-0D7C7B511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C08E5-4107-44AB-A21B-939B9675493D}"/>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84977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2E9CD-8281-4F74-A197-9BDE8210FA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305CF-30AE-4F71-9057-141C5D919B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5E440-A139-4A56-8D20-DB4772BE1D07}"/>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5" name="Footer Placeholder 4">
            <a:extLst>
              <a:ext uri="{FF2B5EF4-FFF2-40B4-BE49-F238E27FC236}">
                <a16:creationId xmlns:a16="http://schemas.microsoft.com/office/drawing/2014/main" id="{7677A426-EAC1-43D3-9C2A-F6E4261BD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ADD03-991D-4031-A8AC-7F6FF216AAB4}"/>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253745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1DAB-E6FA-4E08-BAAB-2DF823014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C9A61-81C2-4714-BEC5-6B78322ECF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5F3AB-C035-4333-8E15-ADE4A5EE9913}"/>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5" name="Footer Placeholder 4">
            <a:extLst>
              <a:ext uri="{FF2B5EF4-FFF2-40B4-BE49-F238E27FC236}">
                <a16:creationId xmlns:a16="http://schemas.microsoft.com/office/drawing/2014/main" id="{72BB0688-3657-4F79-B13D-E0D991895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CA7B5-EEFE-45D5-98E1-F8E5E72D3F06}"/>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131822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CC3B-667E-4C4D-AE61-D93638E36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A1A27A-2D76-4A54-86F0-DD497BF04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9BB81-309F-4FC5-901C-DF6B3B64CC0A}"/>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5" name="Footer Placeholder 4">
            <a:extLst>
              <a:ext uri="{FF2B5EF4-FFF2-40B4-BE49-F238E27FC236}">
                <a16:creationId xmlns:a16="http://schemas.microsoft.com/office/drawing/2014/main" id="{4B0F853F-3499-443C-A002-254AB137B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D19A1-67C2-46C4-B9BD-ED260EE7D8C2}"/>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159140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FD4B-382D-4BCF-86E9-91CD81027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65896-F4D3-440B-8758-767C3D0DE1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4E87DA-F30B-4B53-9491-7358EF6349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79501-2C42-43E1-819E-5E86E011AD4A}"/>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6" name="Footer Placeholder 5">
            <a:extLst>
              <a:ext uri="{FF2B5EF4-FFF2-40B4-BE49-F238E27FC236}">
                <a16:creationId xmlns:a16="http://schemas.microsoft.com/office/drawing/2014/main" id="{B0F35EE6-7A2C-4E90-9197-D64B47735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66937-42F2-4D7E-9428-C7A509325FD5}"/>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360605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DF2E-0357-4908-8037-4193FDEBB8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687538-CC37-440A-B169-32D5D1D19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658BE2-9783-42E6-A7E7-E1ADF97F67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3DD4B-6EBE-4C51-8792-85F7758EEF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9716A5-63E6-4FE0-9071-ED3F36BDDD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5B04D-9B83-404B-BFA0-5984A3F9EBC9}"/>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8" name="Footer Placeholder 7">
            <a:extLst>
              <a:ext uri="{FF2B5EF4-FFF2-40B4-BE49-F238E27FC236}">
                <a16:creationId xmlns:a16="http://schemas.microsoft.com/office/drawing/2014/main" id="{777E38A0-3492-4FEC-8EA6-2CE7AD479F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2A07D5-9586-4037-A714-0F4788C1DEBE}"/>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231524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A522-F586-43D7-B942-EB184FDAE1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D49EA9-D201-4B56-A21A-412C087A8F63}"/>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4" name="Footer Placeholder 3">
            <a:extLst>
              <a:ext uri="{FF2B5EF4-FFF2-40B4-BE49-F238E27FC236}">
                <a16:creationId xmlns:a16="http://schemas.microsoft.com/office/drawing/2014/main" id="{760C812E-C829-41F1-BEF5-E4302975B0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28065-A2E4-4CD5-9A44-2258A7F52908}"/>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314048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44493-D829-4E44-A5D6-514034114789}"/>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3" name="Footer Placeholder 2">
            <a:extLst>
              <a:ext uri="{FF2B5EF4-FFF2-40B4-BE49-F238E27FC236}">
                <a16:creationId xmlns:a16="http://schemas.microsoft.com/office/drawing/2014/main" id="{EEBBE38A-3567-4573-82A1-D68BD46304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8AE4A1-A051-45A0-BC05-58653052DEB4}"/>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99158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1CCE-13F3-40C4-BFD5-127F3CDEB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5F7224-9E0B-4330-B00D-C29CDAB55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A1BC16-4784-4202-8F7E-B524344C1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21219-5428-4AE6-AC25-9CE75505B733}"/>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6" name="Footer Placeholder 5">
            <a:extLst>
              <a:ext uri="{FF2B5EF4-FFF2-40B4-BE49-F238E27FC236}">
                <a16:creationId xmlns:a16="http://schemas.microsoft.com/office/drawing/2014/main" id="{C7DC7E23-2B85-4B25-8551-3610D61E1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F9419-11AC-4F02-952A-4AB1712615EA}"/>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140328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E88E-DB7F-45C3-9C68-CDDD74047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A0E6CA-6A1F-4E3C-A7AA-F9ABFAD7E5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5DC583-999D-4EB9-A48E-EEB25A568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C37A1-4330-4CCB-9089-CD9D1E524535}"/>
              </a:ext>
            </a:extLst>
          </p:cNvPr>
          <p:cNvSpPr>
            <a:spLocks noGrp="1"/>
          </p:cNvSpPr>
          <p:nvPr>
            <p:ph type="dt" sz="half" idx="10"/>
          </p:nvPr>
        </p:nvSpPr>
        <p:spPr/>
        <p:txBody>
          <a:bodyPr/>
          <a:lstStyle/>
          <a:p>
            <a:fld id="{38352A58-6BD5-4C92-B585-E20B22D12D54}" type="datetimeFigureOut">
              <a:rPr lang="en-US" smtClean="0"/>
              <a:t>7/10/2024</a:t>
            </a:fld>
            <a:endParaRPr lang="en-US"/>
          </a:p>
        </p:txBody>
      </p:sp>
      <p:sp>
        <p:nvSpPr>
          <p:cNvPr id="6" name="Footer Placeholder 5">
            <a:extLst>
              <a:ext uri="{FF2B5EF4-FFF2-40B4-BE49-F238E27FC236}">
                <a16:creationId xmlns:a16="http://schemas.microsoft.com/office/drawing/2014/main" id="{C39E4005-CA14-484E-9EA8-B9B280C51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84566-D394-4DAD-AF9F-FF61C210EBE2}"/>
              </a:ext>
            </a:extLst>
          </p:cNvPr>
          <p:cNvSpPr>
            <a:spLocks noGrp="1"/>
          </p:cNvSpPr>
          <p:nvPr>
            <p:ph type="sldNum" sz="quarter" idx="12"/>
          </p:nvPr>
        </p:nvSpPr>
        <p:spPr/>
        <p:txBody>
          <a:bodyPr/>
          <a:lstStyle/>
          <a:p>
            <a:fld id="{3E1CD887-D974-411A-9DC2-42A6CA27C1A9}" type="slidenum">
              <a:rPr lang="en-US" smtClean="0"/>
              <a:t>‹#›</a:t>
            </a:fld>
            <a:endParaRPr lang="en-US"/>
          </a:p>
        </p:txBody>
      </p:sp>
    </p:spTree>
    <p:extLst>
      <p:ext uri="{BB962C8B-B14F-4D97-AF65-F5344CB8AC3E}">
        <p14:creationId xmlns:p14="http://schemas.microsoft.com/office/powerpoint/2010/main" val="94822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A058D-357A-4B89-9EB5-784DAF0A35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AA175-D1DD-48B0-8372-C44938329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B88E2-EA1F-408F-883E-75E9C6916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52A58-6BD5-4C92-B585-E20B22D12D54}" type="datetimeFigureOut">
              <a:rPr lang="en-US" smtClean="0"/>
              <a:t>7/10/2024</a:t>
            </a:fld>
            <a:endParaRPr lang="en-US"/>
          </a:p>
        </p:txBody>
      </p:sp>
      <p:sp>
        <p:nvSpPr>
          <p:cNvPr id="5" name="Footer Placeholder 4">
            <a:extLst>
              <a:ext uri="{FF2B5EF4-FFF2-40B4-BE49-F238E27FC236}">
                <a16:creationId xmlns:a16="http://schemas.microsoft.com/office/drawing/2014/main" id="{41E961E1-B0CE-48C0-81A4-523C021F98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532B8-79C8-4766-A1B2-C8FBE83F6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CD887-D974-411A-9DC2-42A6CA27C1A9}" type="slidenum">
              <a:rPr lang="en-US" smtClean="0"/>
              <a:t>‹#›</a:t>
            </a:fld>
            <a:endParaRPr lang="en-US"/>
          </a:p>
        </p:txBody>
      </p:sp>
    </p:spTree>
    <p:extLst>
      <p:ext uri="{BB962C8B-B14F-4D97-AF65-F5344CB8AC3E}">
        <p14:creationId xmlns:p14="http://schemas.microsoft.com/office/powerpoint/2010/main" val="2123444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4DBE73-1F91-4C9C-983E-5EB95C40C855}"/>
              </a:ext>
            </a:extLst>
          </p:cNvPr>
          <p:cNvSpPr txBox="1"/>
          <p:nvPr/>
        </p:nvSpPr>
        <p:spPr>
          <a:xfrm>
            <a:off x="719859" y="2522356"/>
            <a:ext cx="4786840" cy="2990938"/>
          </a:xfrm>
          <a:prstGeom prst="rect">
            <a:avLst/>
          </a:prstGeom>
        </p:spPr>
        <p:txBody>
          <a:bodyPr vert="horz" lIns="91440" tIns="45720" rIns="91440" bIns="45720" rtlCol="0" anchor="t">
            <a:normAutofit fontScale="62500" lnSpcReduction="20000"/>
          </a:bodyPr>
          <a:lstStyle/>
          <a:p>
            <a:pPr algn="just"/>
            <a:r>
              <a:rPr lang="az-Latn-AZ" sz="4400" b="1" dirty="0">
                <a:solidFill>
                  <a:srgbClr val="0070C0"/>
                </a:solidFill>
                <a:latin typeface="Arial" panose="020B0604020202020204" pitchFamily="34" charset="0"/>
                <a:cs typeface="Arial" panose="020B0604020202020204" pitchFamily="34" charset="0"/>
              </a:rPr>
              <a:t>Ekoloji tarazlığın bərpası, ətraf mühitin mühafizəsi, torpaq və su resurslarında qeyri-orqanik birləşmələrin miqdarının azaldılmasında ekoloji təmiz kənd təsərrüfatı məhsullarının istehsalı</a:t>
            </a:r>
          </a:p>
        </p:txBody>
      </p:sp>
      <p:grpSp>
        <p:nvGrpSpPr>
          <p:cNvPr id="121" name="Group 12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2" name="Rectangle 1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ectangle 1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46CC4BD-13AC-4FC1-8283-344E3D38AB0D}"/>
              </a:ext>
            </a:extLst>
          </p:cNvPr>
          <p:cNvPicPr>
            <a:picLocks noChangeAspect="1"/>
          </p:cNvPicPr>
          <p:nvPr/>
        </p:nvPicPr>
        <p:blipFill>
          <a:blip r:embed="rId2"/>
          <a:stretch>
            <a:fillRect/>
          </a:stretch>
        </p:blipFill>
        <p:spPr>
          <a:xfrm>
            <a:off x="2561185" y="50880"/>
            <a:ext cx="1187827" cy="1184858"/>
          </a:xfrm>
          <a:prstGeom prst="rect">
            <a:avLst/>
          </a:prstGeom>
        </p:spPr>
      </p:pic>
      <p:sp>
        <p:nvSpPr>
          <p:cNvPr id="12" name="Rectangle 11">
            <a:extLst>
              <a:ext uri="{FF2B5EF4-FFF2-40B4-BE49-F238E27FC236}">
                <a16:creationId xmlns:a16="http://schemas.microsoft.com/office/drawing/2014/main" id="{A0C150E2-1F68-4CBA-AA40-B1C05E8FF5A0}"/>
              </a:ext>
            </a:extLst>
          </p:cNvPr>
          <p:cNvSpPr/>
          <p:nvPr/>
        </p:nvSpPr>
        <p:spPr>
          <a:xfrm>
            <a:off x="803498" y="1117341"/>
            <a:ext cx="4703200" cy="338554"/>
          </a:xfrm>
          <a:prstGeom prst="rect">
            <a:avLst/>
          </a:prstGeom>
        </p:spPr>
        <p:txBody>
          <a:bodyPr wrap="square">
            <a:spAutoFit/>
          </a:bodyPr>
          <a:lstStyle/>
          <a:p>
            <a:r>
              <a:rPr lang="az-Latn-AZ" sz="1600" b="1" dirty="0">
                <a:solidFill>
                  <a:prstClr val="black"/>
                </a:solidFill>
                <a:ea typeface="+mj-ea"/>
                <a:cs typeface="+mj-cs"/>
              </a:rPr>
              <a:t>Azərbaycan Respublikasının Kənd Təsərrüfat Nazirliyi</a:t>
            </a:r>
            <a:endParaRPr lang="en-US" sz="1600" b="1" dirty="0"/>
          </a:p>
        </p:txBody>
      </p:sp>
      <p:sp>
        <p:nvSpPr>
          <p:cNvPr id="15" name="Title 3">
            <a:extLst>
              <a:ext uri="{FF2B5EF4-FFF2-40B4-BE49-F238E27FC236}">
                <a16:creationId xmlns:a16="http://schemas.microsoft.com/office/drawing/2014/main" id="{690FAAD4-D2EB-40A9-BD4B-61A56C3A2EFF}"/>
              </a:ext>
            </a:extLst>
          </p:cNvPr>
          <p:cNvSpPr>
            <a:spLocks noGrp="1"/>
          </p:cNvSpPr>
          <p:nvPr>
            <p:ph type="title"/>
          </p:nvPr>
        </p:nvSpPr>
        <p:spPr>
          <a:xfrm>
            <a:off x="1444182" y="1442894"/>
            <a:ext cx="3471396" cy="409823"/>
          </a:xfrm>
        </p:spPr>
        <p:txBody>
          <a:bodyPr>
            <a:noAutofit/>
          </a:bodyPr>
          <a:lstStyle/>
          <a:p>
            <a:r>
              <a:rPr lang="az-Latn-AZ" sz="1600" b="1" dirty="0"/>
              <a:t>Bitkiçiliyin təşkili və monitorinqi şöbəsi</a:t>
            </a:r>
            <a:endParaRPr lang="en-US" sz="1600" b="1" dirty="0"/>
          </a:p>
        </p:txBody>
      </p:sp>
      <p:sp>
        <p:nvSpPr>
          <p:cNvPr id="16" name="Rectangle 15">
            <a:extLst>
              <a:ext uri="{FF2B5EF4-FFF2-40B4-BE49-F238E27FC236}">
                <a16:creationId xmlns:a16="http://schemas.microsoft.com/office/drawing/2014/main" id="{7B49245F-88F9-4573-911C-84305FAC0B3C}"/>
              </a:ext>
            </a:extLst>
          </p:cNvPr>
          <p:cNvSpPr/>
          <p:nvPr/>
        </p:nvSpPr>
        <p:spPr>
          <a:xfrm>
            <a:off x="2400105" y="6337430"/>
            <a:ext cx="1494330" cy="307777"/>
          </a:xfrm>
          <a:prstGeom prst="rect">
            <a:avLst/>
          </a:prstGeom>
        </p:spPr>
        <p:txBody>
          <a:bodyPr wrap="square">
            <a:spAutoFit/>
          </a:bodyPr>
          <a:lstStyle/>
          <a:p>
            <a:r>
              <a:rPr lang="az-Latn-AZ" sz="1400" b="1" dirty="0">
                <a:solidFill>
                  <a:prstClr val="black"/>
                </a:solidFill>
                <a:latin typeface="Arial" panose="020B0604020202020204" pitchFamily="34" charset="0"/>
                <a:ea typeface="+mj-ea"/>
                <a:cs typeface="Arial" panose="020B0604020202020204" pitchFamily="34" charset="0"/>
              </a:rPr>
              <a:t>Bakı-2024</a:t>
            </a:r>
            <a:endParaRPr lang="en-US" sz="1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F12A1E-E8DA-44DF-B70F-284773A11E9E}"/>
              </a:ext>
            </a:extLst>
          </p:cNvPr>
          <p:cNvPicPr>
            <a:picLocks noChangeAspect="1"/>
          </p:cNvPicPr>
          <p:nvPr/>
        </p:nvPicPr>
        <p:blipFill>
          <a:blip r:embed="rId3"/>
          <a:stretch>
            <a:fillRect/>
          </a:stretch>
        </p:blipFill>
        <p:spPr>
          <a:xfrm>
            <a:off x="6226558" y="325542"/>
            <a:ext cx="4175917" cy="3054349"/>
          </a:xfrm>
          <a:prstGeom prst="round2DiagRect">
            <a:avLst>
              <a:gd name="adj1" fmla="val 16667"/>
              <a:gd name="adj2" fmla="val 14969"/>
            </a:avLst>
          </a:prstGeom>
          <a:ln w="88900" cap="sq">
            <a:solidFill>
              <a:srgbClr val="FFFFFF"/>
            </a:solidFill>
            <a:miter lim="800000"/>
          </a:ln>
          <a:effectLst>
            <a:outerShdw blurRad="254000" algn="tl" rotWithShape="0">
              <a:srgbClr val="000000">
                <a:alpha val="43000"/>
              </a:srgbClr>
            </a:outerShdw>
          </a:effectLst>
        </p:spPr>
      </p:pic>
      <p:pic>
        <p:nvPicPr>
          <p:cNvPr id="19" name="Picture 18">
            <a:extLst>
              <a:ext uri="{FF2B5EF4-FFF2-40B4-BE49-F238E27FC236}">
                <a16:creationId xmlns:a16="http://schemas.microsoft.com/office/drawing/2014/main" id="{35223E97-D336-4A51-8155-FB67B3DBAF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34756" y="3228474"/>
            <a:ext cx="4065963" cy="2633827"/>
          </a:xfrm>
          <a:prstGeom prst="round2DiagRect">
            <a:avLst>
              <a:gd name="adj1" fmla="val 16667"/>
              <a:gd name="adj2" fmla="val 17957"/>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565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8" name="Rectangle 7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613AD69-3CB2-41BF-9360-2F7C57BB9CB5}"/>
              </a:ext>
            </a:extLst>
          </p:cNvPr>
          <p:cNvSpPr/>
          <p:nvPr/>
        </p:nvSpPr>
        <p:spPr>
          <a:xfrm>
            <a:off x="1055714" y="1320198"/>
            <a:ext cx="6096000" cy="923330"/>
          </a:xfrm>
          <a:prstGeom prst="rect">
            <a:avLst/>
          </a:prstGeom>
        </p:spPr>
        <p:txBody>
          <a:bodyPr>
            <a:spAutoFit/>
          </a:bodyPr>
          <a:lstStyle/>
          <a:p>
            <a:r>
              <a:rPr lang="az-Latn-AZ" dirty="0">
                <a:solidFill>
                  <a:srgbClr val="3E3E3E"/>
                </a:solidFill>
                <a:latin typeface="Arial" panose="020B0604020202020204" pitchFamily="34" charset="0"/>
              </a:rPr>
              <a:t>Dünyada ekoloji təmiz məhsulun öz standartları var. Torpaq, hava, su öncədən analiz edilməli, yetişdirilən məhsul ən yüksək standartlara cavab verməlidir.</a:t>
            </a:r>
            <a:endParaRPr lang="az-Latn-AZ" dirty="0"/>
          </a:p>
        </p:txBody>
      </p:sp>
      <p:sp>
        <p:nvSpPr>
          <p:cNvPr id="3" name="Rectangle 2">
            <a:extLst>
              <a:ext uri="{FF2B5EF4-FFF2-40B4-BE49-F238E27FC236}">
                <a16:creationId xmlns:a16="http://schemas.microsoft.com/office/drawing/2014/main" id="{4F1DCBD9-B539-4426-B723-A6E92E0098BF}"/>
              </a:ext>
            </a:extLst>
          </p:cNvPr>
          <p:cNvSpPr/>
          <p:nvPr/>
        </p:nvSpPr>
        <p:spPr>
          <a:xfrm>
            <a:off x="1055714" y="2532836"/>
            <a:ext cx="6096000" cy="1754326"/>
          </a:xfrm>
          <a:prstGeom prst="rect">
            <a:avLst/>
          </a:prstGeom>
        </p:spPr>
        <p:txBody>
          <a:bodyPr>
            <a:spAutoFit/>
          </a:bodyPr>
          <a:lstStyle/>
          <a:p>
            <a:pPr marL="285750" indent="-285750">
              <a:buFont typeface="Arial" panose="020B0604020202020204" pitchFamily="34" charset="0"/>
              <a:buChar char="•"/>
            </a:pPr>
            <a:endParaRPr lang="az-Latn-AZ" dirty="0">
              <a:solidFill>
                <a:srgbClr val="3E3E3E"/>
              </a:solidFill>
              <a:latin typeface="Arial" panose="020B0604020202020204" pitchFamily="34" charset="0"/>
            </a:endParaRPr>
          </a:p>
          <a:p>
            <a:pPr marL="285750" indent="-285750">
              <a:buFont typeface="Arial" panose="020B0604020202020204" pitchFamily="34" charset="0"/>
              <a:buChar char="•"/>
            </a:pPr>
            <a:endParaRPr lang="az-Latn-AZ" dirty="0">
              <a:solidFill>
                <a:srgbClr val="3E3E3E"/>
              </a:solidFill>
              <a:latin typeface="Arial" panose="020B0604020202020204" pitchFamily="34" charset="0"/>
            </a:endParaRPr>
          </a:p>
          <a:p>
            <a:pPr marL="285750" indent="-285750">
              <a:buFont typeface="Arial" panose="020B0604020202020204" pitchFamily="34" charset="0"/>
              <a:buChar char="•"/>
            </a:pPr>
            <a:endParaRPr lang="az-Latn-AZ" dirty="0">
              <a:solidFill>
                <a:srgbClr val="3E3E3E"/>
              </a:solidFill>
              <a:latin typeface="Arial" panose="020B0604020202020204" pitchFamily="34" charset="0"/>
            </a:endParaRPr>
          </a:p>
          <a:p>
            <a:pPr marL="285750" indent="-285750">
              <a:buFont typeface="Arial" panose="020B0604020202020204" pitchFamily="34" charset="0"/>
              <a:buChar char="•"/>
            </a:pPr>
            <a:r>
              <a:rPr lang="az-Latn-AZ" b="1" dirty="0">
                <a:solidFill>
                  <a:srgbClr val="3E3E3E"/>
                </a:solidFill>
                <a:latin typeface="Arial" panose="020B0604020202020204" pitchFamily="34" charset="0"/>
              </a:rPr>
              <a:t>torpaq, </a:t>
            </a:r>
          </a:p>
          <a:p>
            <a:pPr marL="285750" indent="-285750">
              <a:buFont typeface="Arial" panose="020B0604020202020204" pitchFamily="34" charset="0"/>
              <a:buChar char="•"/>
            </a:pPr>
            <a:r>
              <a:rPr lang="az-Latn-AZ" b="1" dirty="0">
                <a:solidFill>
                  <a:srgbClr val="3E3E3E"/>
                </a:solidFill>
                <a:latin typeface="Arial" panose="020B0604020202020204" pitchFamily="34" charset="0"/>
              </a:rPr>
              <a:t>hava, </a:t>
            </a:r>
          </a:p>
          <a:p>
            <a:pPr marL="285750" indent="-285750">
              <a:buFont typeface="Arial" panose="020B0604020202020204" pitchFamily="34" charset="0"/>
              <a:buChar char="•"/>
            </a:pPr>
            <a:r>
              <a:rPr lang="az-Latn-AZ" b="1" dirty="0">
                <a:solidFill>
                  <a:srgbClr val="3E3E3E"/>
                </a:solidFill>
                <a:latin typeface="Arial" panose="020B0604020202020204" pitchFamily="34" charset="0"/>
              </a:rPr>
              <a:t>su</a:t>
            </a:r>
          </a:p>
        </p:txBody>
      </p:sp>
      <p:sp>
        <p:nvSpPr>
          <p:cNvPr id="4" name="Rectangle 3">
            <a:extLst>
              <a:ext uri="{FF2B5EF4-FFF2-40B4-BE49-F238E27FC236}">
                <a16:creationId xmlns:a16="http://schemas.microsoft.com/office/drawing/2014/main" id="{743E7F87-514D-4E7F-8E92-3228D5CD4089}"/>
              </a:ext>
            </a:extLst>
          </p:cNvPr>
          <p:cNvSpPr/>
          <p:nvPr/>
        </p:nvSpPr>
        <p:spPr>
          <a:xfrm>
            <a:off x="1055714" y="2088651"/>
            <a:ext cx="6096000" cy="1200329"/>
          </a:xfrm>
          <a:prstGeom prst="rect">
            <a:avLst/>
          </a:prstGeom>
        </p:spPr>
        <p:txBody>
          <a:bodyPr>
            <a:spAutoFit/>
          </a:bodyPr>
          <a:lstStyle/>
          <a:p>
            <a:pPr lvl="0"/>
            <a:endParaRPr lang="az-Latn-AZ" dirty="0">
              <a:solidFill>
                <a:srgbClr val="3E3E3E"/>
              </a:solidFill>
              <a:latin typeface="Arial" panose="020B0604020202020204" pitchFamily="34" charset="0"/>
            </a:endParaRPr>
          </a:p>
          <a:p>
            <a:pPr lvl="0"/>
            <a:endParaRPr lang="az-Latn-AZ" dirty="0">
              <a:solidFill>
                <a:srgbClr val="3E3E3E"/>
              </a:solidFill>
              <a:latin typeface="Arial" panose="020B0604020202020204" pitchFamily="34" charset="0"/>
            </a:endParaRPr>
          </a:p>
          <a:p>
            <a:pPr lvl="0"/>
            <a:r>
              <a:rPr lang="az-Latn-AZ" dirty="0">
                <a:solidFill>
                  <a:srgbClr val="3E3E3E"/>
                </a:solidFill>
                <a:latin typeface="Arial" panose="020B0604020202020204" pitchFamily="34" charset="0"/>
              </a:rPr>
              <a:t>Məhsulun keyfiyyəti və məhsuldarlığı </a:t>
            </a:r>
            <a:r>
              <a:rPr lang="az-Latn-AZ" b="1" dirty="0">
                <a:solidFill>
                  <a:srgbClr val="3E3E3E"/>
                </a:solidFill>
                <a:latin typeface="Arial" panose="020B0604020202020204" pitchFamily="34" charset="0"/>
              </a:rPr>
              <a:t>3 əsas göstəricinin </a:t>
            </a:r>
            <a:r>
              <a:rPr lang="az-Latn-AZ" dirty="0">
                <a:solidFill>
                  <a:srgbClr val="3E3E3E"/>
                </a:solidFill>
                <a:latin typeface="Arial" panose="020B0604020202020204" pitchFamily="34" charset="0"/>
              </a:rPr>
              <a:t>tələblərinə uyğun olaraq planlaşdırılır.</a:t>
            </a:r>
            <a:endParaRPr lang="az-Latn-AZ" dirty="0">
              <a:solidFill>
                <a:prstClr val="black"/>
              </a:solidFill>
            </a:endParaRPr>
          </a:p>
        </p:txBody>
      </p:sp>
      <p:pic>
        <p:nvPicPr>
          <p:cNvPr id="5" name="Picture 4">
            <a:extLst>
              <a:ext uri="{FF2B5EF4-FFF2-40B4-BE49-F238E27FC236}">
                <a16:creationId xmlns:a16="http://schemas.microsoft.com/office/drawing/2014/main" id="{13C46FE1-2013-4D59-9877-31FF6F93FF8C}"/>
              </a:ext>
            </a:extLst>
          </p:cNvPr>
          <p:cNvPicPr>
            <a:picLocks noChangeAspect="1"/>
          </p:cNvPicPr>
          <p:nvPr/>
        </p:nvPicPr>
        <p:blipFill>
          <a:blip r:embed="rId2"/>
          <a:stretch>
            <a:fillRect/>
          </a:stretch>
        </p:blipFill>
        <p:spPr>
          <a:xfrm>
            <a:off x="8043157" y="2965963"/>
            <a:ext cx="3569315" cy="2368201"/>
          </a:xfrm>
          <a:prstGeom prst="round2DiagRect">
            <a:avLst>
              <a:gd name="adj1" fmla="val 16667"/>
              <a:gd name="adj2" fmla="val 16442"/>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E432552A-A612-4682-8A9E-3394A273AEEB}"/>
              </a:ext>
            </a:extLst>
          </p:cNvPr>
          <p:cNvPicPr>
            <a:picLocks noChangeAspect="1"/>
          </p:cNvPicPr>
          <p:nvPr/>
        </p:nvPicPr>
        <p:blipFill>
          <a:blip r:embed="rId3"/>
          <a:stretch>
            <a:fillRect/>
          </a:stretch>
        </p:blipFill>
        <p:spPr>
          <a:xfrm>
            <a:off x="7245267" y="597762"/>
            <a:ext cx="3365353" cy="2368201"/>
          </a:xfrm>
          <a:prstGeom prst="round2DiagRect">
            <a:avLst>
              <a:gd name="adj1" fmla="val 16667"/>
              <a:gd name="adj2" fmla="val 2208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7403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0E14D0-1FF5-4597-A721-EE2309B4C6B2}"/>
              </a:ext>
            </a:extLst>
          </p:cNvPr>
          <p:cNvPicPr>
            <a:picLocks noChangeAspect="1"/>
          </p:cNvPicPr>
          <p:nvPr/>
        </p:nvPicPr>
        <p:blipFill>
          <a:blip r:embed="rId2"/>
          <a:stretch>
            <a:fillRect/>
          </a:stretch>
        </p:blipFill>
        <p:spPr>
          <a:xfrm>
            <a:off x="3087933" y="1729022"/>
            <a:ext cx="6191250" cy="4000500"/>
          </a:xfrm>
          <a:prstGeom prst="rect">
            <a:avLst/>
          </a:prstGeom>
        </p:spPr>
      </p:pic>
      <p:sp>
        <p:nvSpPr>
          <p:cNvPr id="10" name="Rectangle 9">
            <a:extLst>
              <a:ext uri="{FF2B5EF4-FFF2-40B4-BE49-F238E27FC236}">
                <a16:creationId xmlns:a16="http://schemas.microsoft.com/office/drawing/2014/main" id="{985FA4D6-6B30-4468-97A4-D769D9433ECD}"/>
              </a:ext>
            </a:extLst>
          </p:cNvPr>
          <p:cNvSpPr/>
          <p:nvPr/>
        </p:nvSpPr>
        <p:spPr>
          <a:xfrm>
            <a:off x="5704184" y="268052"/>
            <a:ext cx="783632" cy="1569660"/>
          </a:xfrm>
          <a:prstGeom prst="rect">
            <a:avLst/>
          </a:prstGeom>
        </p:spPr>
        <p:txBody>
          <a:bodyPr wrap="square">
            <a:spAutoFit/>
          </a:bodyPr>
          <a:lstStyle/>
          <a:p>
            <a:r>
              <a:rPr lang="az-Latn-AZ" sz="9600" b="1" dirty="0">
                <a:solidFill>
                  <a:srgbClr val="3E3E3E"/>
                </a:solidFill>
                <a:latin typeface="Arial" panose="020B0604020202020204" pitchFamily="34" charset="0"/>
              </a:rPr>
              <a:t>?</a:t>
            </a:r>
          </a:p>
        </p:txBody>
      </p:sp>
    </p:spTree>
    <p:extLst>
      <p:ext uri="{BB962C8B-B14F-4D97-AF65-F5344CB8AC3E}">
        <p14:creationId xmlns:p14="http://schemas.microsoft.com/office/powerpoint/2010/main" val="352346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8" name="Rectangle 7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0D7165-9A24-415A-9B87-687E35515035}"/>
              </a:ext>
            </a:extLst>
          </p:cNvPr>
          <p:cNvSpPr txBox="1"/>
          <p:nvPr/>
        </p:nvSpPr>
        <p:spPr>
          <a:xfrm>
            <a:off x="1017713" y="1468885"/>
            <a:ext cx="4937760" cy="535531"/>
          </a:xfrm>
          <a:prstGeom prst="rect">
            <a:avLst/>
          </a:prstGeom>
          <a:noFill/>
        </p:spPr>
        <p:txBody>
          <a:bodyPr wrap="square">
            <a:spAutoFit/>
          </a:bodyPr>
          <a:lstStyle/>
          <a:p>
            <a:pPr lvl="0">
              <a:lnSpc>
                <a:spcPct val="90000"/>
              </a:lnSpc>
              <a:spcAft>
                <a:spcPts val="600"/>
              </a:spcAft>
            </a:pPr>
            <a:r>
              <a:rPr lang="az-Latn-AZ" sz="3200" b="1" dirty="0">
                <a:effectLst/>
              </a:rPr>
              <a:t>PLAN:</a:t>
            </a:r>
            <a:endParaRPr lang="en-US" sz="3200" dirty="0">
              <a:effectLst/>
            </a:endParaRPr>
          </a:p>
        </p:txBody>
      </p:sp>
      <p:sp>
        <p:nvSpPr>
          <p:cNvPr id="13" name="TextBox 5">
            <a:extLst>
              <a:ext uri="{FF2B5EF4-FFF2-40B4-BE49-F238E27FC236}">
                <a16:creationId xmlns:a16="http://schemas.microsoft.com/office/drawing/2014/main" id="{6D43A4EB-5074-4051-8A5E-B59A20F5B564}"/>
              </a:ext>
            </a:extLst>
          </p:cNvPr>
          <p:cNvSpPr txBox="1"/>
          <p:nvPr/>
        </p:nvSpPr>
        <p:spPr>
          <a:xfrm>
            <a:off x="764013" y="2241806"/>
            <a:ext cx="6117622" cy="2862963"/>
          </a:xfrm>
          <a:prstGeom prst="rect">
            <a:avLst/>
          </a:prstGeom>
        </p:spPr>
        <p:txBody>
          <a:bodyPr wrap="square" lIns="0" tIns="0" rIns="0" bIns="0" rtlCol="0" anchor="t">
            <a:spAutoFit/>
          </a:bodyPr>
          <a:lstStyle/>
          <a:p>
            <a:pPr marL="342900" indent="-342900">
              <a:lnSpc>
                <a:spcPts val="4590"/>
              </a:lnSpc>
              <a:buFont typeface="+mj-lt"/>
              <a:buAutoNum type="arabicPeriod"/>
            </a:pPr>
            <a:r>
              <a:rPr lang="az-Latn-AZ" b="1" dirty="0">
                <a:solidFill>
                  <a:srgbClr val="0070C0"/>
                </a:solidFill>
                <a:latin typeface="Arial" panose="020B0604020202020204" pitchFamily="34" charset="0"/>
                <a:cs typeface="Arial" panose="020B0604020202020204" pitchFamily="34" charset="0"/>
              </a:rPr>
              <a:t>Ekoloji tarazlığın bərpası, ətraf mühitin mühafizəsi,</a:t>
            </a:r>
          </a:p>
          <a:p>
            <a:pPr marL="342900" indent="-342900">
              <a:lnSpc>
                <a:spcPts val="4590"/>
              </a:lnSpc>
              <a:buFont typeface="+mj-lt"/>
              <a:buAutoNum type="arabicPeriod"/>
            </a:pPr>
            <a:r>
              <a:rPr lang="az-Latn-AZ" b="1" dirty="0">
                <a:solidFill>
                  <a:srgbClr val="0070C0"/>
                </a:solidFill>
                <a:latin typeface="Arial" panose="020B0604020202020204" pitchFamily="34" charset="0"/>
                <a:cs typeface="Arial" panose="020B0604020202020204" pitchFamily="34" charset="0"/>
              </a:rPr>
              <a:t> Torpaq və su resurslarında qeyri-orqanik birləşmələrin miqdarının azaldılması,</a:t>
            </a:r>
          </a:p>
          <a:p>
            <a:pPr marL="342900" indent="-342900">
              <a:lnSpc>
                <a:spcPts val="4590"/>
              </a:lnSpc>
              <a:buFont typeface="+mj-lt"/>
              <a:buAutoNum type="arabicPeriod"/>
            </a:pPr>
            <a:r>
              <a:rPr lang="az-Latn-AZ" b="1" dirty="0">
                <a:solidFill>
                  <a:srgbClr val="0070C0"/>
                </a:solidFill>
                <a:latin typeface="Arial" panose="020B0604020202020204" pitchFamily="34" charset="0"/>
                <a:cs typeface="Arial" panose="020B0604020202020204" pitchFamily="34" charset="0"/>
              </a:rPr>
              <a:t>Ekoloji təmiz kənd təsərrüfatı məhsullarının istehsalı.</a:t>
            </a:r>
          </a:p>
          <a:p>
            <a:pPr algn="l">
              <a:lnSpc>
                <a:spcPts val="4590"/>
              </a:lnSpc>
            </a:pPr>
            <a:endParaRPr lang="en-US" b="1" dirty="0">
              <a:solidFill>
                <a:srgbClr val="42341E"/>
              </a:solidFill>
              <a:latin typeface="Arimo Bold Italics"/>
            </a:endParaRPr>
          </a:p>
        </p:txBody>
      </p:sp>
      <p:pic>
        <p:nvPicPr>
          <p:cNvPr id="3" name="Picture 2">
            <a:extLst>
              <a:ext uri="{FF2B5EF4-FFF2-40B4-BE49-F238E27FC236}">
                <a16:creationId xmlns:a16="http://schemas.microsoft.com/office/drawing/2014/main" id="{90AE4D47-080B-40BB-9710-6AF618A39B35}"/>
              </a:ext>
            </a:extLst>
          </p:cNvPr>
          <p:cNvPicPr>
            <a:picLocks noChangeAspect="1"/>
          </p:cNvPicPr>
          <p:nvPr/>
        </p:nvPicPr>
        <p:blipFill rotWithShape="1">
          <a:blip r:embed="rId2"/>
          <a:srcRect l="52333" t="49326" r="3032"/>
          <a:stretch/>
        </p:blipFill>
        <p:spPr>
          <a:xfrm>
            <a:off x="7489430" y="3334870"/>
            <a:ext cx="3594032" cy="2274141"/>
          </a:xfrm>
          <a:prstGeom prst="round2DiagRect">
            <a:avLst>
              <a:gd name="adj1" fmla="val 16667"/>
              <a:gd name="adj2" fmla="val 11476"/>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E24D172A-92BB-4C36-A3A5-4B0CE87D9184}"/>
              </a:ext>
            </a:extLst>
          </p:cNvPr>
          <p:cNvPicPr>
            <a:picLocks noChangeAspect="1"/>
          </p:cNvPicPr>
          <p:nvPr/>
        </p:nvPicPr>
        <p:blipFill rotWithShape="1">
          <a:blip r:embed="rId3"/>
          <a:srcRect l="6832" t="7345" r="8839"/>
          <a:stretch/>
        </p:blipFill>
        <p:spPr>
          <a:xfrm>
            <a:off x="7461164" y="779929"/>
            <a:ext cx="3594032" cy="2384612"/>
          </a:xfrm>
          <a:prstGeom prst="round2DiagRect">
            <a:avLst>
              <a:gd name="adj1" fmla="val 16667"/>
              <a:gd name="adj2" fmla="val 11805"/>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464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9" name="Rectangle 6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6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EF3676D-4B78-43CB-B515-2888A1C58CA0}"/>
              </a:ext>
            </a:extLst>
          </p:cNvPr>
          <p:cNvPicPr>
            <a:picLocks noChangeAspect="1"/>
          </p:cNvPicPr>
          <p:nvPr/>
        </p:nvPicPr>
        <p:blipFill rotWithShape="1">
          <a:blip r:embed="rId2"/>
          <a:srcRect l="7978" t="8226" r="4161" b="11793"/>
          <a:stretch/>
        </p:blipFill>
        <p:spPr>
          <a:xfrm>
            <a:off x="1640541" y="776229"/>
            <a:ext cx="8265459" cy="5402149"/>
          </a:xfrm>
          <a:prstGeom prst="rect">
            <a:avLst/>
          </a:prstGeom>
        </p:spPr>
      </p:pic>
    </p:spTree>
    <p:extLst>
      <p:ext uri="{BB962C8B-B14F-4D97-AF65-F5344CB8AC3E}">
        <p14:creationId xmlns:p14="http://schemas.microsoft.com/office/powerpoint/2010/main" val="301407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9" name="Rectangle 6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6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B13F6F8-E6DF-4F1C-A91D-5B34256C4D8C}"/>
              </a:ext>
            </a:extLst>
          </p:cNvPr>
          <p:cNvPicPr>
            <a:picLocks noChangeAspect="1"/>
          </p:cNvPicPr>
          <p:nvPr/>
        </p:nvPicPr>
        <p:blipFill rotWithShape="1">
          <a:blip r:embed="rId2"/>
          <a:srcRect l="15613" t="4255" r="19056" b="18946"/>
          <a:stretch/>
        </p:blipFill>
        <p:spPr>
          <a:xfrm>
            <a:off x="999356" y="391886"/>
            <a:ext cx="10429836" cy="6017734"/>
          </a:xfrm>
          <a:prstGeom prst="rect">
            <a:avLst/>
          </a:prstGeom>
        </p:spPr>
      </p:pic>
    </p:spTree>
    <p:extLst>
      <p:ext uri="{BB962C8B-B14F-4D97-AF65-F5344CB8AC3E}">
        <p14:creationId xmlns:p14="http://schemas.microsoft.com/office/powerpoint/2010/main" val="177910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138">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1" name="Group 14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2" name="Rectangle 14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14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3" name="Rectangle 14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14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B64668-45A9-405D-9D71-78A1A7C7BEBD}"/>
              </a:ext>
            </a:extLst>
          </p:cNvPr>
          <p:cNvPicPr>
            <a:picLocks noChangeAspect="1"/>
          </p:cNvPicPr>
          <p:nvPr/>
        </p:nvPicPr>
        <p:blipFill>
          <a:blip r:embed="rId2"/>
          <a:stretch>
            <a:fillRect/>
          </a:stretch>
        </p:blipFill>
        <p:spPr>
          <a:xfrm>
            <a:off x="3233564" y="436987"/>
            <a:ext cx="6139204" cy="493819"/>
          </a:xfrm>
          <a:prstGeom prst="rect">
            <a:avLst/>
          </a:prstGeom>
        </p:spPr>
      </p:pic>
      <p:pic>
        <p:nvPicPr>
          <p:cNvPr id="4" name="Picture 3">
            <a:extLst>
              <a:ext uri="{FF2B5EF4-FFF2-40B4-BE49-F238E27FC236}">
                <a16:creationId xmlns:a16="http://schemas.microsoft.com/office/drawing/2014/main" id="{82DC79CE-4332-4E9F-A102-905D1E7FBFA7}"/>
              </a:ext>
            </a:extLst>
          </p:cNvPr>
          <p:cNvPicPr>
            <a:picLocks noChangeAspect="1"/>
          </p:cNvPicPr>
          <p:nvPr/>
        </p:nvPicPr>
        <p:blipFill>
          <a:blip r:embed="rId3"/>
          <a:stretch>
            <a:fillRect/>
          </a:stretch>
        </p:blipFill>
        <p:spPr>
          <a:xfrm>
            <a:off x="8122024" y="1752771"/>
            <a:ext cx="3137017" cy="1858988"/>
          </a:xfrm>
          <a:prstGeom prst="round2DiagRect">
            <a:avLst>
              <a:gd name="adj1" fmla="val 16667"/>
              <a:gd name="adj2" fmla="val 10127"/>
            </a:avLst>
          </a:prstGeom>
          <a:ln w="88900" cap="sq">
            <a:solidFill>
              <a:srgbClr val="FFFFFF"/>
            </a:solidFill>
            <a:miter lim="800000"/>
          </a:ln>
          <a:effectLst>
            <a:outerShdw blurRad="254000" algn="tl" rotWithShape="0">
              <a:srgbClr val="000000">
                <a:alpha val="43000"/>
              </a:srgbClr>
            </a:outerShdw>
          </a:effectLst>
        </p:spPr>
      </p:pic>
      <p:sp>
        <p:nvSpPr>
          <p:cNvPr id="5" name="Rectangle 4">
            <a:extLst>
              <a:ext uri="{FF2B5EF4-FFF2-40B4-BE49-F238E27FC236}">
                <a16:creationId xmlns:a16="http://schemas.microsoft.com/office/drawing/2014/main" id="{FB055E1D-BED3-44FD-AD2F-704BEEADB64B}"/>
              </a:ext>
            </a:extLst>
          </p:cNvPr>
          <p:cNvSpPr/>
          <p:nvPr/>
        </p:nvSpPr>
        <p:spPr>
          <a:xfrm>
            <a:off x="934177" y="2371707"/>
            <a:ext cx="6416882" cy="1200329"/>
          </a:xfrm>
          <a:prstGeom prst="rect">
            <a:avLst/>
          </a:prstGeom>
        </p:spPr>
        <p:txBody>
          <a:bodyPr wrap="square">
            <a:spAutoFit/>
          </a:bodyPr>
          <a:lstStyle/>
          <a:p>
            <a:pPr algn="just"/>
            <a:r>
              <a:rPr lang="az-Latn-AZ" dirty="0">
                <a:latin typeface="Arial" panose="020B0604020202020204" pitchFamily="34" charset="0"/>
                <a:cs typeface="Arial" panose="020B0604020202020204" pitchFamily="34" charset="0"/>
              </a:rPr>
              <a:t>Problemlərin sistemli həllini təmin etmək məqsədi ilə vaxtilə ulu öndər Heydər Əliyevin sərəncamı ilə </a:t>
            </a:r>
            <a:r>
              <a:rPr lang="az-Latn-AZ" b="1" dirty="0">
                <a:latin typeface="Arial" panose="020B0604020202020204" pitchFamily="34" charset="0"/>
                <a:cs typeface="Arial" panose="020B0604020202020204" pitchFamily="34" charset="0"/>
              </a:rPr>
              <a:t>"Azərbaycan Respublikasında ekoloji cəhətdən dayanıqlı sosial-iqtisadi inkişafa dair milli proqram"</a:t>
            </a:r>
            <a:r>
              <a:rPr lang="az-Latn-AZ" dirty="0">
                <a:latin typeface="Arial" panose="020B0604020202020204" pitchFamily="34" charset="0"/>
                <a:cs typeface="Arial" panose="020B0604020202020204" pitchFamily="34" charset="0"/>
              </a:rPr>
              <a:t> qəbul edilib.</a:t>
            </a:r>
          </a:p>
        </p:txBody>
      </p:sp>
      <p:sp>
        <p:nvSpPr>
          <p:cNvPr id="6" name="Rectangle 5">
            <a:extLst>
              <a:ext uri="{FF2B5EF4-FFF2-40B4-BE49-F238E27FC236}">
                <a16:creationId xmlns:a16="http://schemas.microsoft.com/office/drawing/2014/main" id="{02D69496-E05D-4606-A7C2-9740DBC98AA0}"/>
              </a:ext>
            </a:extLst>
          </p:cNvPr>
          <p:cNvSpPr/>
          <p:nvPr/>
        </p:nvSpPr>
        <p:spPr>
          <a:xfrm>
            <a:off x="932961" y="3949001"/>
            <a:ext cx="6096000" cy="1200329"/>
          </a:xfrm>
          <a:prstGeom prst="rect">
            <a:avLst/>
          </a:prstGeom>
        </p:spPr>
        <p:txBody>
          <a:bodyPr>
            <a:spAutoFit/>
          </a:bodyPr>
          <a:lstStyle/>
          <a:p>
            <a:pPr algn="just"/>
            <a:r>
              <a:rPr lang="az-Latn-AZ" dirty="0">
                <a:solidFill>
                  <a:srgbClr val="000000"/>
                </a:solidFill>
                <a:latin typeface="Arial" panose="020B0604020202020204" pitchFamily="34" charset="0"/>
                <a:cs typeface="Arial" panose="020B0604020202020204" pitchFamily="34" charset="0"/>
              </a:rPr>
              <a:t>Ətraf mühit sahəsində beynəlxalq müqavilələrə qoşulmağa da böyük diqqət yetirilir. </a:t>
            </a:r>
          </a:p>
          <a:p>
            <a:pPr algn="just"/>
            <a:r>
              <a:rPr lang="az-Latn-AZ" dirty="0">
                <a:solidFill>
                  <a:srgbClr val="000000"/>
                </a:solidFill>
                <a:latin typeface="Arial" panose="020B0604020202020204" pitchFamily="34" charset="0"/>
                <a:cs typeface="Arial" panose="020B0604020202020204" pitchFamily="34" charset="0"/>
              </a:rPr>
              <a:t>Azərbaycan Respublikası bu günə kimi 20 konvensiyaya qoşulub, müvafiq protokolları imzalayıb.</a:t>
            </a:r>
            <a:endParaRPr lang="az-Latn-AZ"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700211F-A3FD-43F0-96F4-FDF546CF9DF0}"/>
              </a:ext>
            </a:extLst>
          </p:cNvPr>
          <p:cNvPicPr>
            <a:picLocks noChangeAspect="1"/>
          </p:cNvPicPr>
          <p:nvPr/>
        </p:nvPicPr>
        <p:blipFill>
          <a:blip r:embed="rId4"/>
          <a:stretch>
            <a:fillRect/>
          </a:stretch>
        </p:blipFill>
        <p:spPr>
          <a:xfrm>
            <a:off x="8122024" y="3836894"/>
            <a:ext cx="3137016" cy="1963462"/>
          </a:xfrm>
          <a:prstGeom prst="round2DiagRect">
            <a:avLst>
              <a:gd name="adj1" fmla="val 16667"/>
              <a:gd name="adj2" fmla="val 15067"/>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086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9" name="Rectangle 6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6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C4196B0-EA45-4024-B05E-22ECF4FF05F1}"/>
              </a:ext>
            </a:extLst>
          </p:cNvPr>
          <p:cNvSpPr/>
          <p:nvPr/>
        </p:nvSpPr>
        <p:spPr>
          <a:xfrm>
            <a:off x="195855" y="1186059"/>
            <a:ext cx="5262981" cy="1754326"/>
          </a:xfrm>
          <a:prstGeom prst="rect">
            <a:avLst/>
          </a:prstGeom>
        </p:spPr>
        <p:txBody>
          <a:bodyPr wrap="square">
            <a:spAutoFit/>
          </a:bodyPr>
          <a:lstStyle/>
          <a:p>
            <a:pPr algn="just"/>
            <a:r>
              <a:rPr lang="az-Latn-AZ" dirty="0">
                <a:solidFill>
                  <a:srgbClr val="000000"/>
                </a:solidFill>
                <a:latin typeface="Arial" panose="020B0604020202020204" pitchFamily="34" charset="0"/>
                <a:cs typeface="Arial" panose="020B0604020202020204" pitchFamily="34" charset="0"/>
              </a:rPr>
              <a:t>Ekoloji tarazlığın pozulmasından yaranan problemlərin aradan qaldırılması həmçinin yer kürəsinin bir qitəsində baş verən təbiət hadisəsi təkcə həmin qitə ölkələrinin yox, eyni zamanda bütün dünyanın problemi sayılmalıdır və onu aradan qaldırmağın yolları birgə axtarılmalıdır.</a:t>
            </a:r>
            <a:endParaRPr lang="az-Latn-AZ"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DA14BFB-A18E-41D5-ABEC-9ACCCD8CE9E7}"/>
              </a:ext>
            </a:extLst>
          </p:cNvPr>
          <p:cNvPicPr>
            <a:picLocks noChangeAspect="1"/>
          </p:cNvPicPr>
          <p:nvPr/>
        </p:nvPicPr>
        <p:blipFill rotWithShape="1">
          <a:blip r:embed="rId2"/>
          <a:srcRect t="6835" r="1513"/>
          <a:stretch/>
        </p:blipFill>
        <p:spPr>
          <a:xfrm>
            <a:off x="5781449" y="511687"/>
            <a:ext cx="5874885" cy="5620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9593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9" name="Rectangle 6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6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FFC69A-1B4A-4A1E-9E9D-1824DD91B69F}"/>
              </a:ext>
            </a:extLst>
          </p:cNvPr>
          <p:cNvSpPr/>
          <p:nvPr/>
        </p:nvSpPr>
        <p:spPr>
          <a:xfrm>
            <a:off x="463688" y="186825"/>
            <a:ext cx="10311888" cy="587340"/>
          </a:xfrm>
          <a:prstGeom prst="rect">
            <a:avLst/>
          </a:prstGeom>
        </p:spPr>
        <p:txBody>
          <a:bodyPr wrap="square">
            <a:spAutoFit/>
          </a:bodyPr>
          <a:lstStyle/>
          <a:p>
            <a:pPr marL="342900" indent="-342900">
              <a:lnSpc>
                <a:spcPts val="4590"/>
              </a:lnSpc>
              <a:buFont typeface="+mj-lt"/>
              <a:buAutoNum type="arabicPeriod"/>
            </a:pPr>
            <a:r>
              <a:rPr lang="az-Latn-AZ" b="1" dirty="0">
                <a:solidFill>
                  <a:srgbClr val="0070C0"/>
                </a:solidFill>
                <a:latin typeface="Arial" panose="020B0604020202020204" pitchFamily="34" charset="0"/>
                <a:cs typeface="Arial" panose="020B0604020202020204" pitchFamily="34" charset="0"/>
              </a:rPr>
              <a:t> Torpaq və su resurslarında qeyri-orqanik birləşmələrin miqdarının azaldılması,</a:t>
            </a:r>
          </a:p>
        </p:txBody>
      </p:sp>
      <p:pic>
        <p:nvPicPr>
          <p:cNvPr id="3" name="Picture 2">
            <a:extLst>
              <a:ext uri="{FF2B5EF4-FFF2-40B4-BE49-F238E27FC236}">
                <a16:creationId xmlns:a16="http://schemas.microsoft.com/office/drawing/2014/main" id="{6C16BAAA-BE80-47D6-9389-617AF97943A5}"/>
              </a:ext>
            </a:extLst>
          </p:cNvPr>
          <p:cNvPicPr>
            <a:picLocks noChangeAspect="1"/>
          </p:cNvPicPr>
          <p:nvPr/>
        </p:nvPicPr>
        <p:blipFill>
          <a:blip r:embed="rId2"/>
          <a:stretch>
            <a:fillRect/>
          </a:stretch>
        </p:blipFill>
        <p:spPr>
          <a:xfrm rot="396085">
            <a:off x="6650571" y="1760358"/>
            <a:ext cx="3321686" cy="2119664"/>
          </a:xfrm>
          <a:prstGeom prst="round2DiagRect">
            <a:avLst>
              <a:gd name="adj1" fmla="val 16667"/>
              <a:gd name="adj2" fmla="val 23661"/>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7D165F6B-4E08-43E2-BBD2-9F8855D1E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9447">
            <a:off x="7602671" y="4032742"/>
            <a:ext cx="3539470" cy="1990952"/>
          </a:xfrm>
          <a:prstGeom prst="round2DiagRect">
            <a:avLst>
              <a:gd name="adj1" fmla="val 16667"/>
              <a:gd name="adj2" fmla="val 19362"/>
            </a:avLst>
          </a:prstGeom>
          <a:ln w="88900" cap="sq">
            <a:solidFill>
              <a:srgbClr val="FFFFFF"/>
            </a:solidFill>
            <a:miter lim="800000"/>
          </a:ln>
          <a:effectLst>
            <a:outerShdw blurRad="254000" algn="tl" rotWithShape="0">
              <a:srgbClr val="000000">
                <a:alpha val="43000"/>
              </a:srgbClr>
            </a:outerShdw>
          </a:effectLst>
        </p:spPr>
      </p:pic>
      <p:sp>
        <p:nvSpPr>
          <p:cNvPr id="6" name="Rectangle 5">
            <a:extLst>
              <a:ext uri="{FF2B5EF4-FFF2-40B4-BE49-F238E27FC236}">
                <a16:creationId xmlns:a16="http://schemas.microsoft.com/office/drawing/2014/main" id="{085FAE6F-91F3-42F2-AAFE-B4D1DBDC5E48}"/>
              </a:ext>
            </a:extLst>
          </p:cNvPr>
          <p:cNvSpPr/>
          <p:nvPr/>
        </p:nvSpPr>
        <p:spPr>
          <a:xfrm>
            <a:off x="740172" y="1692330"/>
            <a:ext cx="5677159" cy="2585323"/>
          </a:xfrm>
          <a:prstGeom prst="rect">
            <a:avLst/>
          </a:prstGeom>
        </p:spPr>
        <p:txBody>
          <a:bodyPr wrap="square">
            <a:spAutoFit/>
          </a:bodyPr>
          <a:lstStyle/>
          <a:p>
            <a:pPr lvl="0" algn="just">
              <a:buFont typeface="Arial" panose="020B0604020202020204" pitchFamily="34" charset="0"/>
              <a:buChar char="•"/>
            </a:pPr>
            <a:r>
              <a:rPr lang="az-Latn-AZ" dirty="0">
                <a:solidFill>
                  <a:srgbClr val="202122"/>
                </a:solidFill>
                <a:latin typeface="Arial" panose="020B0604020202020204" pitchFamily="34" charset="0"/>
              </a:rPr>
              <a:t>Məişət tullantıları- Böyük şəhərlər böyük problemlər deməkdir. Dünya əhalisi getdikcə artır. Yaranan məişət tullantıları bəzən emal edilmədən birbaşa təbiətə atılır və ya məhv edilmək yerə basdırılır. Məişət tullantılarını çox vaxt kimyəvi üsullarla hazırlanmış sənaye məhsulları təşkil edir ki, bu tullantılar torpaqda bəzən min illlərlə belə çürümür. Məişət tullantıları torpaq əmələ gəlmə prosesinin qarşısını alır və onu çirkləndirir.</a:t>
            </a:r>
          </a:p>
        </p:txBody>
      </p:sp>
    </p:spTree>
    <p:extLst>
      <p:ext uri="{BB962C8B-B14F-4D97-AF65-F5344CB8AC3E}">
        <p14:creationId xmlns:p14="http://schemas.microsoft.com/office/powerpoint/2010/main" val="220101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9" name="Rectangle 6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6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5F55B4-C3BF-4519-A48C-0A6559E759BA}"/>
              </a:ext>
            </a:extLst>
          </p:cNvPr>
          <p:cNvPicPr>
            <a:picLocks noChangeAspect="1"/>
          </p:cNvPicPr>
          <p:nvPr/>
        </p:nvPicPr>
        <p:blipFill>
          <a:blip r:embed="rId2"/>
          <a:stretch>
            <a:fillRect/>
          </a:stretch>
        </p:blipFill>
        <p:spPr>
          <a:xfrm>
            <a:off x="6792123" y="3428682"/>
            <a:ext cx="4526493" cy="2805152"/>
          </a:xfrm>
          <a:prstGeom prst="round2DiagRect">
            <a:avLst>
              <a:gd name="adj1" fmla="val 16667"/>
              <a:gd name="adj2" fmla="val 18547"/>
            </a:avLst>
          </a:prstGeom>
          <a:ln w="88900" cap="sq">
            <a:solidFill>
              <a:srgbClr val="FFFFFF"/>
            </a:solidFill>
            <a:miter lim="800000"/>
          </a:ln>
          <a:effectLst>
            <a:outerShdw blurRad="254000" algn="tl" rotWithShape="0">
              <a:srgbClr val="000000">
                <a:alpha val="43000"/>
              </a:srgbClr>
            </a:outerShdw>
          </a:effectLst>
        </p:spPr>
      </p:pic>
      <p:sp>
        <p:nvSpPr>
          <p:cNvPr id="3" name="Rectangle 2">
            <a:extLst>
              <a:ext uri="{FF2B5EF4-FFF2-40B4-BE49-F238E27FC236}">
                <a16:creationId xmlns:a16="http://schemas.microsoft.com/office/drawing/2014/main" id="{EFF9D21A-AB6C-46C2-83BB-65940BE93090}"/>
              </a:ext>
            </a:extLst>
          </p:cNvPr>
          <p:cNvSpPr/>
          <p:nvPr/>
        </p:nvSpPr>
        <p:spPr>
          <a:xfrm>
            <a:off x="167592" y="739781"/>
            <a:ext cx="5465214" cy="3139321"/>
          </a:xfrm>
          <a:prstGeom prst="rect">
            <a:avLst/>
          </a:prstGeom>
        </p:spPr>
        <p:txBody>
          <a:bodyPr wrap="square">
            <a:spAutoFit/>
          </a:bodyPr>
          <a:lstStyle/>
          <a:p>
            <a:pPr algn="just">
              <a:buFont typeface="Arial" panose="020B0604020202020204" pitchFamily="34" charset="0"/>
              <a:buChar char="•"/>
            </a:pPr>
            <a:endParaRPr lang="az-Latn-AZ" dirty="0">
              <a:solidFill>
                <a:srgbClr val="202122"/>
              </a:solidFill>
              <a:latin typeface="Arial" panose="020B0604020202020204" pitchFamily="34" charset="0"/>
            </a:endParaRPr>
          </a:p>
          <a:p>
            <a:pPr>
              <a:buFont typeface="Arial" panose="020B0604020202020204" pitchFamily="34" charset="0"/>
              <a:buChar char="•"/>
            </a:pPr>
            <a:endParaRPr lang="az-Latn-AZ" dirty="0">
              <a:solidFill>
                <a:srgbClr val="202122"/>
              </a:solidFill>
              <a:latin typeface="Arial" panose="020B0604020202020204" pitchFamily="34" charset="0"/>
            </a:endParaRPr>
          </a:p>
          <a:p>
            <a:pPr algn="just">
              <a:buFont typeface="Arial" panose="020B0604020202020204" pitchFamily="34" charset="0"/>
              <a:buChar char="•"/>
            </a:pPr>
            <a:r>
              <a:rPr lang="az-Latn-AZ" dirty="0">
                <a:solidFill>
                  <a:srgbClr val="202122"/>
                </a:solidFill>
                <a:latin typeface="Arial" panose="020B0604020202020204" pitchFamily="34" charset="0"/>
              </a:rPr>
              <a:t>Kənd təsərrüfatında gübrələrdən tez-tez istifadə olunur. Bu həm məhsulun miqdarını həm də keyfiyyətinin artırır. Lakin bəzən ifrat dərəcədə gübrədən istifadə torpaqları yararsız hala salır və torpaq şoranlaşır. Torpaq münbitliyini artırmaq və tərkibində olan zəhərli maddələri çıxarmaq üşün kompleks tədbirlər görülməlidir.</a:t>
            </a:r>
          </a:p>
          <a:p>
            <a:pPr algn="just"/>
            <a:br>
              <a:rPr lang="az-Latn-AZ" dirty="0"/>
            </a:br>
            <a:endParaRPr lang="az-Latn-AZ" dirty="0"/>
          </a:p>
        </p:txBody>
      </p:sp>
      <p:pic>
        <p:nvPicPr>
          <p:cNvPr id="4" name="Picture 3">
            <a:extLst>
              <a:ext uri="{FF2B5EF4-FFF2-40B4-BE49-F238E27FC236}">
                <a16:creationId xmlns:a16="http://schemas.microsoft.com/office/drawing/2014/main" id="{4B1C9DB9-7DEA-4A98-9278-420861C31601}"/>
              </a:ext>
            </a:extLst>
          </p:cNvPr>
          <p:cNvPicPr>
            <a:picLocks noChangeAspect="1"/>
          </p:cNvPicPr>
          <p:nvPr/>
        </p:nvPicPr>
        <p:blipFill>
          <a:blip r:embed="rId3"/>
          <a:stretch>
            <a:fillRect/>
          </a:stretch>
        </p:blipFill>
        <p:spPr>
          <a:xfrm>
            <a:off x="6257365" y="553093"/>
            <a:ext cx="4258235" cy="2679646"/>
          </a:xfrm>
          <a:prstGeom prst="round2DiagRect">
            <a:avLst>
              <a:gd name="adj1" fmla="val 16667"/>
              <a:gd name="adj2" fmla="val 13382"/>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5484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8" name="Rectangle 7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7D5AABF-C532-4E0E-92A9-06FC4263D790}"/>
              </a:ext>
            </a:extLst>
          </p:cNvPr>
          <p:cNvPicPr>
            <a:picLocks noChangeAspect="1"/>
          </p:cNvPicPr>
          <p:nvPr/>
        </p:nvPicPr>
        <p:blipFill>
          <a:blip r:embed="rId2"/>
          <a:stretch>
            <a:fillRect/>
          </a:stretch>
        </p:blipFill>
        <p:spPr>
          <a:xfrm>
            <a:off x="767787" y="1796978"/>
            <a:ext cx="6395258" cy="493819"/>
          </a:xfrm>
          <a:prstGeom prst="rect">
            <a:avLst/>
          </a:prstGeom>
        </p:spPr>
      </p:pic>
      <p:sp>
        <p:nvSpPr>
          <p:cNvPr id="3" name="Rectangle 2">
            <a:extLst>
              <a:ext uri="{FF2B5EF4-FFF2-40B4-BE49-F238E27FC236}">
                <a16:creationId xmlns:a16="http://schemas.microsoft.com/office/drawing/2014/main" id="{62D0569C-12B4-47B7-915B-3E8DB085E15E}"/>
              </a:ext>
            </a:extLst>
          </p:cNvPr>
          <p:cNvSpPr/>
          <p:nvPr/>
        </p:nvSpPr>
        <p:spPr>
          <a:xfrm>
            <a:off x="917416" y="2613683"/>
            <a:ext cx="6096000" cy="1200329"/>
          </a:xfrm>
          <a:prstGeom prst="rect">
            <a:avLst/>
          </a:prstGeom>
        </p:spPr>
        <p:txBody>
          <a:bodyPr>
            <a:spAutoFit/>
          </a:bodyPr>
          <a:lstStyle/>
          <a:p>
            <a:pPr algn="just"/>
            <a:r>
              <a:rPr lang="az-Latn-AZ" b="1" dirty="0">
                <a:solidFill>
                  <a:srgbClr val="3E3E3E"/>
                </a:solidFill>
                <a:latin typeface="Arial" panose="020B0604020202020204" pitchFamily="34" charset="0"/>
              </a:rPr>
              <a:t>Torpaq, su, əkin materialı ekoloji cəhətdən təmiz olmalıdır</a:t>
            </a:r>
            <a:endParaRPr lang="az-Latn-AZ" dirty="0">
              <a:solidFill>
                <a:srgbClr val="3E3E3E"/>
              </a:solidFill>
              <a:latin typeface="Arial" panose="020B0604020202020204" pitchFamily="34" charset="0"/>
            </a:endParaRPr>
          </a:p>
          <a:p>
            <a:br>
              <a:rPr lang="az-Latn-AZ" dirty="0"/>
            </a:br>
            <a:endParaRPr lang="az-Latn-AZ" dirty="0"/>
          </a:p>
        </p:txBody>
      </p:sp>
      <p:sp>
        <p:nvSpPr>
          <p:cNvPr id="4" name="Rectangle 3">
            <a:extLst>
              <a:ext uri="{FF2B5EF4-FFF2-40B4-BE49-F238E27FC236}">
                <a16:creationId xmlns:a16="http://schemas.microsoft.com/office/drawing/2014/main" id="{5285C1CA-E776-4673-BFB5-A559267DC30C}"/>
              </a:ext>
            </a:extLst>
          </p:cNvPr>
          <p:cNvSpPr/>
          <p:nvPr/>
        </p:nvSpPr>
        <p:spPr>
          <a:xfrm>
            <a:off x="1055714" y="3710283"/>
            <a:ext cx="6514325" cy="1200329"/>
          </a:xfrm>
          <a:prstGeom prst="rect">
            <a:avLst/>
          </a:prstGeom>
        </p:spPr>
        <p:txBody>
          <a:bodyPr wrap="square">
            <a:spAutoFit/>
          </a:bodyPr>
          <a:lstStyle/>
          <a:p>
            <a:r>
              <a:rPr lang="az-Latn-AZ" dirty="0">
                <a:solidFill>
                  <a:srgbClr val="3E3E3E"/>
                </a:solidFill>
                <a:latin typeface="Arial" panose="020B0604020202020204" pitchFamily="34" charset="0"/>
              </a:rPr>
              <a:t>Ekoloji təmiz məhsul istehsalı zamanı yalnız beynəlxalq və milli standartlarda icazə verilən təbii qida əlavələrindən istifadə olunmalı, sanitariya-gigiyena qaydalarına ciddi riayət edilməli, “torpaqdan süfrəyə” prinsipi əsas götürülməlidir.</a:t>
            </a:r>
            <a:endParaRPr lang="az-Latn-AZ" dirty="0"/>
          </a:p>
        </p:txBody>
      </p:sp>
      <p:pic>
        <p:nvPicPr>
          <p:cNvPr id="6" name="Picture 5">
            <a:extLst>
              <a:ext uri="{FF2B5EF4-FFF2-40B4-BE49-F238E27FC236}">
                <a16:creationId xmlns:a16="http://schemas.microsoft.com/office/drawing/2014/main" id="{965A9A57-A273-4166-A448-5CE398837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151" y="3556401"/>
            <a:ext cx="3509106" cy="2453808"/>
          </a:xfrm>
          <a:prstGeom prst="round2DiagRect">
            <a:avLst>
              <a:gd name="adj1" fmla="val 27799"/>
              <a:gd name="adj2" fmla="val 21505"/>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5470AB94-3FCF-47B6-B56E-B9965213D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895" y="1124620"/>
            <a:ext cx="3393712" cy="2481558"/>
          </a:xfrm>
          <a:prstGeom prst="round2DiagRect">
            <a:avLst>
              <a:gd name="adj1" fmla="val 16667"/>
              <a:gd name="adj2" fmla="val 24204"/>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28547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351</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Arimo Bold Italics</vt:lpstr>
      <vt:lpstr>Calibri</vt:lpstr>
      <vt:lpstr>Calibri Light</vt:lpstr>
      <vt:lpstr>Office Theme</vt:lpstr>
      <vt:lpstr>Bitkiçiliyin təşkili və monitorinqi şöbəsi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agro bitkicilik3</dc:creator>
  <cp:lastModifiedBy>Farman Karimov</cp:lastModifiedBy>
  <cp:revision>46</cp:revision>
  <dcterms:created xsi:type="dcterms:W3CDTF">2021-08-31T07:49:23Z</dcterms:created>
  <dcterms:modified xsi:type="dcterms:W3CDTF">2024-07-10T12:42:20Z</dcterms:modified>
</cp:coreProperties>
</file>