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eg"/>
  <Override PartName="/ppt/media/image16.jpg" ContentType="image/jpeg"/>
  <Override PartName="/ppt/media/image17.jpg" ContentType="image/jpeg"/>
  <Override PartName="/ppt/notesSlides/notesSlide1.xml" ContentType="application/vnd.openxmlformats-officedocument.presentationml.notesSlide+xml"/>
  <Override PartName="/ppt/media/image20.jpg" ContentType="image/jpeg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19"/>
  </p:notesMasterIdLst>
  <p:sldIdLst>
    <p:sldId id="256" r:id="rId2"/>
    <p:sldId id="257" r:id="rId3"/>
    <p:sldId id="270" r:id="rId4"/>
    <p:sldId id="271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8300700" cy="10299700"/>
  <p:notesSz cx="18300700" cy="10299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66375" y="0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61A03-B364-453A-A7C8-20C9B7EC5988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61075" y="1287463"/>
            <a:ext cx="617855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30388" y="4956175"/>
            <a:ext cx="14639925" cy="4056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83763"/>
            <a:ext cx="7929563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66375" y="9783763"/>
            <a:ext cx="7929563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82AF0-C755-49E3-8DD3-844506221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2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182AF0-C755-49E3-8DD3-8445062211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1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6302-7FB5-CB1F-6B68-1A3C1B900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7588" y="1685623"/>
            <a:ext cx="13725525" cy="3585821"/>
          </a:xfrm>
        </p:spPr>
        <p:txBody>
          <a:bodyPr anchor="b"/>
          <a:lstStyle>
            <a:lvl1pPr algn="ctr">
              <a:defRPr sz="900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92FDF-B089-D0B1-9FBE-98263F0F5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7588" y="5409728"/>
            <a:ext cx="13725525" cy="2486709"/>
          </a:xfrm>
        </p:spPr>
        <p:txBody>
          <a:bodyPr/>
          <a:lstStyle>
            <a:lvl1pPr marL="0" indent="0" algn="ctr">
              <a:buNone/>
              <a:defRPr sz="3602"/>
            </a:lvl1pPr>
            <a:lvl2pPr marL="686257" indent="0" algn="ctr">
              <a:buNone/>
              <a:defRPr sz="3002"/>
            </a:lvl2pPr>
            <a:lvl3pPr marL="1372514" indent="0" algn="ctr">
              <a:buNone/>
              <a:defRPr sz="2702"/>
            </a:lvl3pPr>
            <a:lvl4pPr marL="2058772" indent="0" algn="ctr">
              <a:buNone/>
              <a:defRPr sz="2402"/>
            </a:lvl4pPr>
            <a:lvl5pPr marL="2745029" indent="0" algn="ctr">
              <a:buNone/>
              <a:defRPr sz="2402"/>
            </a:lvl5pPr>
            <a:lvl6pPr marL="3431286" indent="0" algn="ctr">
              <a:buNone/>
              <a:defRPr sz="2402"/>
            </a:lvl6pPr>
            <a:lvl7pPr marL="4117543" indent="0" algn="ctr">
              <a:buNone/>
              <a:defRPr sz="2402"/>
            </a:lvl7pPr>
            <a:lvl8pPr marL="4803800" indent="0" algn="ctr">
              <a:buNone/>
              <a:defRPr sz="2402"/>
            </a:lvl8pPr>
            <a:lvl9pPr marL="5490058" indent="0" algn="ctr">
              <a:buNone/>
              <a:defRPr sz="240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99805-A6F1-EFD7-0A05-3F6289C0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1929E-2BC9-1DA4-3EB5-9857DC33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0B46E-EBE9-501D-A752-5D759EC1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8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1933-3C72-E244-CCC4-22C1884D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75537-C1ED-513D-78C5-8572FCD3A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102F8-86B3-8F48-E4EB-BA32CFC7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25685-8A87-F342-34B3-31DA8167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26FAB-53B4-5EBF-EF1A-C1A2B111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3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9706A-5618-9C71-B047-74445C1C1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96439" y="548363"/>
            <a:ext cx="3946088" cy="8728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7AA26-E435-61AA-5584-09ABDD463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8173" y="548363"/>
            <a:ext cx="11609507" cy="8728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8305D-5637-8345-DF8A-E65E7538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0DB39-C426-93EE-8ACA-93CF5314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4C674-035C-CB34-D094-8784D76E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2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EFD62-052B-6F46-F1B0-A41F5A6E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5300F-C78E-5CFD-FD68-EF4557F55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902F8-B4B5-CB80-ADB8-317948DE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F434-A5FE-0CDC-468E-1F31C9BF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FEA4F-51C9-53CC-0490-C3ED58B7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9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D5426-4096-E125-CA7B-A02A428C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641" y="2567774"/>
            <a:ext cx="15784354" cy="4284388"/>
          </a:xfrm>
        </p:spPr>
        <p:txBody>
          <a:bodyPr anchor="b"/>
          <a:lstStyle>
            <a:lvl1pPr>
              <a:defRPr sz="900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D674E-4387-8F82-BD67-5A5676D56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8641" y="6892694"/>
            <a:ext cx="15784354" cy="2253059"/>
          </a:xfrm>
        </p:spPr>
        <p:txBody>
          <a:bodyPr/>
          <a:lstStyle>
            <a:lvl1pPr marL="0" indent="0">
              <a:buNone/>
              <a:defRPr sz="3602">
                <a:solidFill>
                  <a:schemeClr val="tx1">
                    <a:tint val="82000"/>
                  </a:schemeClr>
                </a:solidFill>
              </a:defRPr>
            </a:lvl1pPr>
            <a:lvl2pPr marL="686257" indent="0">
              <a:buNone/>
              <a:defRPr sz="3002">
                <a:solidFill>
                  <a:schemeClr val="tx1">
                    <a:tint val="82000"/>
                  </a:schemeClr>
                </a:solidFill>
              </a:defRPr>
            </a:lvl2pPr>
            <a:lvl3pPr marL="1372514" indent="0">
              <a:buNone/>
              <a:defRPr sz="2702">
                <a:solidFill>
                  <a:schemeClr val="tx1">
                    <a:tint val="82000"/>
                  </a:schemeClr>
                </a:solidFill>
              </a:defRPr>
            </a:lvl3pPr>
            <a:lvl4pPr marL="2058772" indent="0">
              <a:buNone/>
              <a:defRPr sz="2402">
                <a:solidFill>
                  <a:schemeClr val="tx1">
                    <a:tint val="82000"/>
                  </a:schemeClr>
                </a:solidFill>
              </a:defRPr>
            </a:lvl4pPr>
            <a:lvl5pPr marL="2745029" indent="0">
              <a:buNone/>
              <a:defRPr sz="2402">
                <a:solidFill>
                  <a:schemeClr val="tx1">
                    <a:tint val="82000"/>
                  </a:schemeClr>
                </a:solidFill>
              </a:defRPr>
            </a:lvl5pPr>
            <a:lvl6pPr marL="3431286" indent="0">
              <a:buNone/>
              <a:defRPr sz="2402">
                <a:solidFill>
                  <a:schemeClr val="tx1">
                    <a:tint val="82000"/>
                  </a:schemeClr>
                </a:solidFill>
              </a:defRPr>
            </a:lvl6pPr>
            <a:lvl7pPr marL="4117543" indent="0">
              <a:buNone/>
              <a:defRPr sz="2402">
                <a:solidFill>
                  <a:schemeClr val="tx1">
                    <a:tint val="82000"/>
                  </a:schemeClr>
                </a:solidFill>
              </a:defRPr>
            </a:lvl7pPr>
            <a:lvl8pPr marL="4803800" indent="0">
              <a:buNone/>
              <a:defRPr sz="2402">
                <a:solidFill>
                  <a:schemeClr val="tx1">
                    <a:tint val="82000"/>
                  </a:schemeClr>
                </a:solidFill>
              </a:defRPr>
            </a:lvl8pPr>
            <a:lvl9pPr marL="5490058" indent="0">
              <a:buNone/>
              <a:defRPr sz="240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40CFB-89FA-2968-2F14-689FB11A0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16DD7-4E32-3E45-4C54-E607F67E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1DEF1-D9D1-0660-693F-CFB653D7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7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ED161-7752-31CD-0E3E-BD0D63418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EEBBA-1D85-FBDA-A367-1D26CF2B7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173" y="2741818"/>
            <a:ext cx="7777798" cy="65350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05CE9-388E-29F5-7120-1BC580473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4729" y="2741818"/>
            <a:ext cx="7777798" cy="65350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04418-0F1A-6EA8-0D05-F903A747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24801-3230-DA1A-4D81-72A91A38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7A466-F627-0E7D-FC53-91FAB832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0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C05E-BAD1-DD0B-EC98-55768AA4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557" y="548365"/>
            <a:ext cx="15784354" cy="19907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95179-2749-9B0F-FA81-BF6C32B4C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558" y="2524858"/>
            <a:ext cx="7742053" cy="1237394"/>
          </a:xfrm>
        </p:spPr>
        <p:txBody>
          <a:bodyPr anchor="b"/>
          <a:lstStyle>
            <a:lvl1pPr marL="0" indent="0">
              <a:buNone/>
              <a:defRPr sz="3602" b="1"/>
            </a:lvl1pPr>
            <a:lvl2pPr marL="686257" indent="0">
              <a:buNone/>
              <a:defRPr sz="3002" b="1"/>
            </a:lvl2pPr>
            <a:lvl3pPr marL="1372514" indent="0">
              <a:buNone/>
              <a:defRPr sz="2702" b="1"/>
            </a:lvl3pPr>
            <a:lvl4pPr marL="2058772" indent="0">
              <a:buNone/>
              <a:defRPr sz="2402" b="1"/>
            </a:lvl4pPr>
            <a:lvl5pPr marL="2745029" indent="0">
              <a:buNone/>
              <a:defRPr sz="2402" b="1"/>
            </a:lvl5pPr>
            <a:lvl6pPr marL="3431286" indent="0">
              <a:buNone/>
              <a:defRPr sz="2402" b="1"/>
            </a:lvl6pPr>
            <a:lvl7pPr marL="4117543" indent="0">
              <a:buNone/>
              <a:defRPr sz="2402" b="1"/>
            </a:lvl7pPr>
            <a:lvl8pPr marL="4803800" indent="0">
              <a:buNone/>
              <a:defRPr sz="2402" b="1"/>
            </a:lvl8pPr>
            <a:lvl9pPr marL="5490058" indent="0">
              <a:buNone/>
              <a:defRPr sz="24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207F9-D520-555D-1EBB-624073B1F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558" y="3762252"/>
            <a:ext cx="7742053" cy="5533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C04D73-9F4C-9374-5CE4-0FD9266A5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64729" y="2524858"/>
            <a:ext cx="7780181" cy="1237394"/>
          </a:xfrm>
        </p:spPr>
        <p:txBody>
          <a:bodyPr anchor="b"/>
          <a:lstStyle>
            <a:lvl1pPr marL="0" indent="0">
              <a:buNone/>
              <a:defRPr sz="3602" b="1"/>
            </a:lvl1pPr>
            <a:lvl2pPr marL="686257" indent="0">
              <a:buNone/>
              <a:defRPr sz="3002" b="1"/>
            </a:lvl2pPr>
            <a:lvl3pPr marL="1372514" indent="0">
              <a:buNone/>
              <a:defRPr sz="2702" b="1"/>
            </a:lvl3pPr>
            <a:lvl4pPr marL="2058772" indent="0">
              <a:buNone/>
              <a:defRPr sz="2402" b="1"/>
            </a:lvl4pPr>
            <a:lvl5pPr marL="2745029" indent="0">
              <a:buNone/>
              <a:defRPr sz="2402" b="1"/>
            </a:lvl5pPr>
            <a:lvl6pPr marL="3431286" indent="0">
              <a:buNone/>
              <a:defRPr sz="2402" b="1"/>
            </a:lvl6pPr>
            <a:lvl7pPr marL="4117543" indent="0">
              <a:buNone/>
              <a:defRPr sz="2402" b="1"/>
            </a:lvl7pPr>
            <a:lvl8pPr marL="4803800" indent="0">
              <a:buNone/>
              <a:defRPr sz="2402" b="1"/>
            </a:lvl8pPr>
            <a:lvl9pPr marL="5490058" indent="0">
              <a:buNone/>
              <a:defRPr sz="240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0DC884-4E0E-6A40-74DF-4253C7346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64729" y="3762252"/>
            <a:ext cx="7780181" cy="55337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5F0CC4-7173-3C08-9D0C-01EFB916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02490E-DC10-EC1E-0E48-CB123E1A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E5329-32F8-94DD-5B55-66A019C2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1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0B4C-6EFE-997F-4008-1BABA5DB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65AB2-DE57-9371-D3D5-E474ED57E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56BEDC-FABE-904A-0249-959FB54C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C8E44-C57A-9D70-1CA2-E9954995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3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58E21-FD26-5E80-D5C8-D4650EE6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F5AD98-71D1-3D07-2B39-C145569A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FE753-C2F3-305E-7C11-E6B85852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B9C0-8E4C-FD91-94F8-E4AB47C6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557" y="686647"/>
            <a:ext cx="5902452" cy="2403263"/>
          </a:xfrm>
        </p:spPr>
        <p:txBody>
          <a:bodyPr anchor="b"/>
          <a:lstStyle>
            <a:lvl1pPr>
              <a:defRPr sz="48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D1CCE-9551-F147-048C-F9815606A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0181" y="1482967"/>
            <a:ext cx="9264729" cy="7319463"/>
          </a:xfrm>
        </p:spPr>
        <p:txBody>
          <a:bodyPr/>
          <a:lstStyle>
            <a:lvl1pPr>
              <a:defRPr sz="4803"/>
            </a:lvl1pPr>
            <a:lvl2pPr>
              <a:defRPr sz="4203"/>
            </a:lvl2pPr>
            <a:lvl3pPr>
              <a:defRPr sz="3602"/>
            </a:lvl3pPr>
            <a:lvl4pPr>
              <a:defRPr sz="3002"/>
            </a:lvl4pPr>
            <a:lvl5pPr>
              <a:defRPr sz="3002"/>
            </a:lvl5pPr>
            <a:lvl6pPr>
              <a:defRPr sz="3002"/>
            </a:lvl6pPr>
            <a:lvl7pPr>
              <a:defRPr sz="3002"/>
            </a:lvl7pPr>
            <a:lvl8pPr>
              <a:defRPr sz="3002"/>
            </a:lvl8pPr>
            <a:lvl9pPr>
              <a:defRPr sz="30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66541-CCD5-4F5A-1B39-346B7B52C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557" y="3089910"/>
            <a:ext cx="5902452" cy="5724440"/>
          </a:xfrm>
        </p:spPr>
        <p:txBody>
          <a:bodyPr/>
          <a:lstStyle>
            <a:lvl1pPr marL="0" indent="0">
              <a:buNone/>
              <a:defRPr sz="2402"/>
            </a:lvl1pPr>
            <a:lvl2pPr marL="686257" indent="0">
              <a:buNone/>
              <a:defRPr sz="2101"/>
            </a:lvl2pPr>
            <a:lvl3pPr marL="1372514" indent="0">
              <a:buNone/>
              <a:defRPr sz="1801"/>
            </a:lvl3pPr>
            <a:lvl4pPr marL="2058772" indent="0">
              <a:buNone/>
              <a:defRPr sz="1501"/>
            </a:lvl4pPr>
            <a:lvl5pPr marL="2745029" indent="0">
              <a:buNone/>
              <a:defRPr sz="1501"/>
            </a:lvl5pPr>
            <a:lvl6pPr marL="3431286" indent="0">
              <a:buNone/>
              <a:defRPr sz="1501"/>
            </a:lvl6pPr>
            <a:lvl7pPr marL="4117543" indent="0">
              <a:buNone/>
              <a:defRPr sz="1501"/>
            </a:lvl7pPr>
            <a:lvl8pPr marL="4803800" indent="0">
              <a:buNone/>
              <a:defRPr sz="1501"/>
            </a:lvl8pPr>
            <a:lvl9pPr marL="5490058" indent="0">
              <a:buNone/>
              <a:defRPr sz="15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84867-9C58-CA11-6AF8-EDA1B6DD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6C690-CA71-0FBA-88F6-4BF5B2C0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61F41-C429-E34E-1B28-B133D799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F3103-4800-139D-C4DC-8EE02B77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557" y="686647"/>
            <a:ext cx="5902452" cy="2403263"/>
          </a:xfrm>
        </p:spPr>
        <p:txBody>
          <a:bodyPr anchor="b"/>
          <a:lstStyle>
            <a:lvl1pPr>
              <a:defRPr sz="480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BBB1A5-5D8D-BE44-D1A6-A95C3A852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80181" y="1482967"/>
            <a:ext cx="9264729" cy="7319463"/>
          </a:xfrm>
        </p:spPr>
        <p:txBody>
          <a:bodyPr/>
          <a:lstStyle>
            <a:lvl1pPr marL="0" indent="0">
              <a:buNone/>
              <a:defRPr sz="4803"/>
            </a:lvl1pPr>
            <a:lvl2pPr marL="686257" indent="0">
              <a:buNone/>
              <a:defRPr sz="4203"/>
            </a:lvl2pPr>
            <a:lvl3pPr marL="1372514" indent="0">
              <a:buNone/>
              <a:defRPr sz="3602"/>
            </a:lvl3pPr>
            <a:lvl4pPr marL="2058772" indent="0">
              <a:buNone/>
              <a:defRPr sz="3002"/>
            </a:lvl4pPr>
            <a:lvl5pPr marL="2745029" indent="0">
              <a:buNone/>
              <a:defRPr sz="3002"/>
            </a:lvl5pPr>
            <a:lvl6pPr marL="3431286" indent="0">
              <a:buNone/>
              <a:defRPr sz="3002"/>
            </a:lvl6pPr>
            <a:lvl7pPr marL="4117543" indent="0">
              <a:buNone/>
              <a:defRPr sz="3002"/>
            </a:lvl7pPr>
            <a:lvl8pPr marL="4803800" indent="0">
              <a:buNone/>
              <a:defRPr sz="3002"/>
            </a:lvl8pPr>
            <a:lvl9pPr marL="5490058" indent="0">
              <a:buNone/>
              <a:defRPr sz="3002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0B6B0D-4B1D-1A19-62A8-8ABA5BD83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557" y="3089910"/>
            <a:ext cx="5902452" cy="5724440"/>
          </a:xfrm>
        </p:spPr>
        <p:txBody>
          <a:bodyPr/>
          <a:lstStyle>
            <a:lvl1pPr marL="0" indent="0">
              <a:buNone/>
              <a:defRPr sz="2402"/>
            </a:lvl1pPr>
            <a:lvl2pPr marL="686257" indent="0">
              <a:buNone/>
              <a:defRPr sz="2101"/>
            </a:lvl2pPr>
            <a:lvl3pPr marL="1372514" indent="0">
              <a:buNone/>
              <a:defRPr sz="1801"/>
            </a:lvl3pPr>
            <a:lvl4pPr marL="2058772" indent="0">
              <a:buNone/>
              <a:defRPr sz="1501"/>
            </a:lvl4pPr>
            <a:lvl5pPr marL="2745029" indent="0">
              <a:buNone/>
              <a:defRPr sz="1501"/>
            </a:lvl5pPr>
            <a:lvl6pPr marL="3431286" indent="0">
              <a:buNone/>
              <a:defRPr sz="1501"/>
            </a:lvl6pPr>
            <a:lvl7pPr marL="4117543" indent="0">
              <a:buNone/>
              <a:defRPr sz="1501"/>
            </a:lvl7pPr>
            <a:lvl8pPr marL="4803800" indent="0">
              <a:buNone/>
              <a:defRPr sz="1501"/>
            </a:lvl8pPr>
            <a:lvl9pPr marL="5490058" indent="0">
              <a:buNone/>
              <a:defRPr sz="15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8E625-629F-97D1-6BA0-3A424B3C2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E0FB7-377F-FEF5-7F0E-7A6E44FA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DDF05-9C74-2011-A887-33260941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4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309E16-CA63-0345-D3AF-AFE041BD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173" y="548365"/>
            <a:ext cx="15784354" cy="1990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7156F-AB95-2142-E519-0FF3C33F6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173" y="2741818"/>
            <a:ext cx="15784354" cy="6535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056E9-EC30-CDFD-0100-C0E686D65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8173" y="9546297"/>
            <a:ext cx="4117658" cy="54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0A7EB-6331-09D5-579C-6AF44FC43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107" y="9546297"/>
            <a:ext cx="6176486" cy="54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1B8F2-A99F-C77F-C440-2A0E1D648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24869" y="9546297"/>
            <a:ext cx="4117658" cy="54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9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372514" rtl="0" eaLnBrk="1" latinLnBrk="0" hangingPunct="1">
        <a:lnSpc>
          <a:spcPct val="90000"/>
        </a:lnSpc>
        <a:spcBef>
          <a:spcPct val="0"/>
        </a:spcBef>
        <a:buNone/>
        <a:defRPr sz="66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129" indent="-343129" algn="l" defTabSz="1372514" rtl="0" eaLnBrk="1" latinLnBrk="0" hangingPunct="1">
        <a:lnSpc>
          <a:spcPct val="90000"/>
        </a:lnSpc>
        <a:spcBef>
          <a:spcPts val="1501"/>
        </a:spcBef>
        <a:buFont typeface="Arial" panose="020B0604020202020204" pitchFamily="34" charset="0"/>
        <a:buChar char="•"/>
        <a:defRPr sz="4203" kern="1200">
          <a:solidFill>
            <a:schemeClr val="tx1"/>
          </a:solidFill>
          <a:latin typeface="+mn-lt"/>
          <a:ea typeface="+mn-ea"/>
          <a:cs typeface="+mn-cs"/>
        </a:defRPr>
      </a:lvl1pPr>
      <a:lvl2pPr marL="1029386" indent="-343129" algn="l" defTabSz="1372514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3602" kern="1200">
          <a:solidFill>
            <a:schemeClr val="tx1"/>
          </a:solidFill>
          <a:latin typeface="+mn-lt"/>
          <a:ea typeface="+mn-ea"/>
          <a:cs typeface="+mn-cs"/>
        </a:defRPr>
      </a:lvl2pPr>
      <a:lvl3pPr marL="1715643" indent="-343129" algn="l" defTabSz="1372514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3002" kern="1200">
          <a:solidFill>
            <a:schemeClr val="tx1"/>
          </a:solidFill>
          <a:latin typeface="+mn-lt"/>
          <a:ea typeface="+mn-ea"/>
          <a:cs typeface="+mn-cs"/>
        </a:defRPr>
      </a:lvl3pPr>
      <a:lvl4pPr marL="2401900" indent="-343129" algn="l" defTabSz="1372514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4pPr>
      <a:lvl5pPr marL="3088157" indent="-343129" algn="l" defTabSz="1372514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5pPr>
      <a:lvl6pPr marL="3774415" indent="-343129" algn="l" defTabSz="1372514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6pPr>
      <a:lvl7pPr marL="4460672" indent="-343129" algn="l" defTabSz="1372514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7pPr>
      <a:lvl8pPr marL="5146929" indent="-343129" algn="l" defTabSz="1372514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8pPr>
      <a:lvl9pPr marL="5833186" indent="-343129" algn="l" defTabSz="1372514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7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2514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1pPr>
      <a:lvl2pPr marL="686257" algn="l" defTabSz="1372514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2pPr>
      <a:lvl3pPr marL="1372514" algn="l" defTabSz="1372514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3pPr>
      <a:lvl4pPr marL="2058772" algn="l" defTabSz="1372514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4pPr>
      <a:lvl5pPr marL="2745029" algn="l" defTabSz="1372514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5pPr>
      <a:lvl6pPr marL="3431286" algn="l" defTabSz="1372514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6pPr>
      <a:lvl7pPr marL="4117543" algn="l" defTabSz="1372514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7pPr>
      <a:lvl8pPr marL="4803800" algn="l" defTabSz="1372514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8pPr>
      <a:lvl9pPr marL="5490058" algn="l" defTabSz="1372514" rtl="0" eaLnBrk="1" latinLnBrk="0" hangingPunct="1">
        <a:defRPr sz="2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l.boell.org/en/2023/03/29/sustainable-agriculture-what-it-means-and-why-it-matters" TargetMode="External"/><Relationship Id="rId5" Type="http://schemas.openxmlformats.org/officeDocument/2006/relationships/hyperlink" Target="mailto:rmustafayev@ada.edu.az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desenvolvimentorural.com/drone-agricola/" TargetMode="External"/><Relationship Id="rId3" Type="http://schemas.openxmlformats.org/officeDocument/2006/relationships/hyperlink" Target="http://www.ictworks.org/2016/09/07/how-can-sensor-technologies-and-precision-farming-improve-agriculture/" TargetMode="External"/><Relationship Id="rId7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skillscommons.org/showcases/apprenticeships/skillscommons-apprenticeship-resources/agriculture/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youtube.com/watch?v=AcaU_f1sOV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micb.2019.00865/ful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hyperlink" Target="https://courses.lumenlearning.com/suny-wmopen-biology2/chapter/beneficial-prokaryotes/" TargetMode="Externa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5" name="Rectangle 1054">
            <a:extLst>
              <a:ext uri="{FF2B5EF4-FFF2-40B4-BE49-F238E27FC236}">
                <a16:creationId xmlns:a16="http://schemas.microsoft.com/office/drawing/2014/main" id="{71A784BF-09DB-448D-99FC-B49DFC660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300700" cy="1029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57" name="Rectangle 1056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201" y="6336170"/>
            <a:ext cx="16762803" cy="313784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58173" y="6660791"/>
            <a:ext cx="4643802" cy="2471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indent="-635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kern="1200" spc="45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Ekoloji</a:t>
            </a:r>
            <a:r>
              <a:rPr lang="en-US" sz="3900" kern="1200" spc="4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spc="45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problemlərin</a:t>
            </a:r>
            <a:r>
              <a:rPr lang="en-US" sz="3900" kern="1200" spc="4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spc="45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həllində</a:t>
            </a:r>
            <a:r>
              <a:rPr lang="en-US" sz="3900" kern="1200" spc="4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spc="45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innovativ</a:t>
            </a:r>
            <a:r>
              <a:rPr lang="en-US" sz="3900" kern="1200" spc="4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spc="45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texnologiyaların</a:t>
            </a:r>
            <a:r>
              <a:rPr lang="en-US" sz="3900" kern="1200" spc="4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spc="45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tətbiqi</a:t>
            </a:r>
            <a:endParaRPr lang="en-US" sz="3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34" name="Picture 10" descr="Vitesco Technologies secures 83,000 MWh of electricity from solar, onshore  wind power plants, ET EnergyWorld">
            <a:extLst>
              <a:ext uri="{FF2B5EF4-FFF2-40B4-BE49-F238E27FC236}">
                <a16:creationId xmlns:a16="http://schemas.microsoft.com/office/drawing/2014/main" id="{283DB8B8-ABCF-237C-DC47-8DADB0901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r="8609"/>
          <a:stretch/>
        </p:blipFill>
        <p:spPr bwMode="auto">
          <a:xfrm>
            <a:off x="20" y="-9"/>
            <a:ext cx="5901955" cy="60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7 Initiatives Changing Urban Agriculture Through Tech and Innovation –  Food Tank">
            <a:extLst>
              <a:ext uri="{FF2B5EF4-FFF2-40B4-BE49-F238E27FC236}">
                <a16:creationId xmlns:a16="http://schemas.microsoft.com/office/drawing/2014/main" id="{AA2B566E-6BEC-E854-EE02-61B02493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0" r="15758" b="2"/>
          <a:stretch/>
        </p:blipFill>
        <p:spPr bwMode="auto">
          <a:xfrm>
            <a:off x="6199362" y="9"/>
            <a:ext cx="5901975" cy="601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dern Agricultural Technology Adoption And its Importance in Solving  Agriculture Industry Challenges - MYTECHMAG">
            <a:extLst>
              <a:ext uri="{FF2B5EF4-FFF2-40B4-BE49-F238E27FC236}">
                <a16:creationId xmlns:a16="http://schemas.microsoft.com/office/drawing/2014/main" id="{D5D62021-8164-64E2-B8D2-809863B4E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0" r="15364" b="-1"/>
          <a:stretch/>
        </p:blipFill>
        <p:spPr bwMode="auto">
          <a:xfrm>
            <a:off x="12398724" y="-1"/>
            <a:ext cx="5901976" cy="60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122" y="7376373"/>
            <a:ext cx="192158" cy="1057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00727" y="7891365"/>
            <a:ext cx="2197269" cy="27451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CC9EDB-2574-9EEE-D7E7-857E68276B07}"/>
              </a:ext>
            </a:extLst>
          </p:cNvPr>
          <p:cNvSpPr txBox="1"/>
          <p:nvPr/>
        </p:nvSpPr>
        <p:spPr>
          <a:xfrm>
            <a:off x="6449201" y="6349931"/>
            <a:ext cx="10663682" cy="316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200" b="1" i="0" dirty="0">
                <a:effectLst/>
                <a:highlight>
                  <a:srgbClr val="FFFFFF"/>
                </a:highlight>
              </a:rPr>
              <a:t>Arzu </a:t>
            </a:r>
            <a:r>
              <a:rPr lang="en-US" sz="6200" b="1" i="0" dirty="0" err="1">
                <a:effectLst/>
                <a:highlight>
                  <a:srgbClr val="FFFFFF"/>
                </a:highlight>
              </a:rPr>
              <a:t>Əhmədova</a:t>
            </a:r>
            <a:endParaRPr lang="az-Latn-AZ" sz="6200" b="1" i="0" dirty="0">
              <a:effectLst/>
              <a:highlight>
                <a:srgbClr val="FFFFFF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4300" b="1" i="0" dirty="0">
                <a:effectLst/>
                <a:highlight>
                  <a:srgbClr val="FFFFFF"/>
                </a:highlight>
              </a:rPr>
            </a:br>
            <a:r>
              <a:rPr lang="en-US" sz="4900" b="1" i="0" dirty="0" err="1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Humanitar</a:t>
            </a:r>
            <a:r>
              <a:rPr lang="en-US" sz="49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4900" b="1" i="0" dirty="0" err="1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Elmlər</a:t>
            </a:r>
            <a:r>
              <a:rPr lang="en-US" sz="49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4900" b="1" i="0" dirty="0" err="1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Departamenti</a:t>
            </a:r>
            <a:r>
              <a:rPr lang="en-US" sz="49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4900" b="1" i="0" dirty="0" err="1">
                <a:solidFill>
                  <a:srgbClr val="C00000"/>
                </a:solidFill>
                <a:effectLst/>
                <a:highlight>
                  <a:srgbClr val="FFFFFF"/>
                </a:highlight>
              </a:rPr>
              <a:t>Rəhbəri</a:t>
            </a:r>
            <a:endParaRPr lang="en-US" sz="4900" b="0" i="0" dirty="0">
              <a:solidFill>
                <a:srgbClr val="C00000"/>
              </a:solidFill>
              <a:effectLst/>
              <a:highlight>
                <a:srgbClr val="FFFFFF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900" b="1" dirty="0" err="1">
                <a:solidFill>
                  <a:srgbClr val="C00000"/>
                </a:solidFill>
                <a:highlight>
                  <a:srgbClr val="FFFFFF"/>
                </a:highlight>
              </a:rPr>
              <a:t>Coğrafiya</a:t>
            </a:r>
            <a:r>
              <a:rPr lang="en-US" sz="4900" b="1" dirty="0">
                <a:solidFill>
                  <a:srgbClr val="C00000"/>
                </a:solidFill>
                <a:highlight>
                  <a:srgbClr val="FFFFFF"/>
                </a:highlight>
              </a:rPr>
              <a:t> </a:t>
            </a:r>
            <a:r>
              <a:rPr lang="en-US" sz="4900" b="1" dirty="0" err="1">
                <a:solidFill>
                  <a:srgbClr val="C00000"/>
                </a:solidFill>
                <a:highlight>
                  <a:srgbClr val="FFFFFF"/>
                </a:highlight>
              </a:rPr>
              <a:t>Müəllimi</a:t>
            </a:r>
            <a:endParaRPr lang="az-Latn-AZ" sz="4900" b="1" dirty="0">
              <a:solidFill>
                <a:srgbClr val="C00000"/>
              </a:solidFill>
              <a:highlight>
                <a:srgbClr val="FFFFFF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az-Latn-AZ" sz="3300" b="1" dirty="0">
              <a:solidFill>
                <a:srgbClr val="C00000"/>
              </a:solidFill>
              <a:highlight>
                <a:srgbClr val="FFFFFF"/>
              </a:highligh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5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</a:rPr>
              <a:t>ADA </a:t>
            </a:r>
            <a:r>
              <a:rPr lang="en-US" sz="6500" b="1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</a:rPr>
              <a:t>Məktəbi</a:t>
            </a:r>
            <a:br>
              <a:rPr lang="en-US" sz="9600" b="0" i="0" dirty="0">
                <a:effectLst/>
                <a:highlight>
                  <a:srgbClr val="FFFFFF"/>
                </a:highlight>
              </a:rPr>
            </a:br>
            <a:r>
              <a:rPr lang="en-US" sz="2900" b="0" i="0" dirty="0" err="1">
                <a:effectLst/>
                <a:highlight>
                  <a:srgbClr val="FFFFFF"/>
                </a:highlight>
              </a:rPr>
              <a:t>Ahmadbey</a:t>
            </a:r>
            <a:r>
              <a:rPr lang="en-US" sz="29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900" b="0" i="0" dirty="0" err="1">
                <a:effectLst/>
                <a:highlight>
                  <a:srgbClr val="FFFFFF"/>
                </a:highlight>
              </a:rPr>
              <a:t>Aghaoghlu</a:t>
            </a:r>
            <a:r>
              <a:rPr lang="en-US" sz="2900" b="0" i="0" dirty="0">
                <a:effectLst/>
                <a:highlight>
                  <a:srgbClr val="FFFFFF"/>
                </a:highlight>
              </a:rPr>
              <a:t> str. 11</a:t>
            </a:r>
            <a:br>
              <a:rPr lang="en-US" sz="2900" b="0" i="0" dirty="0">
                <a:effectLst/>
                <a:highlight>
                  <a:srgbClr val="FFFFFF"/>
                </a:highlight>
              </a:rPr>
            </a:br>
            <a:r>
              <a:rPr lang="en-US" sz="2900" b="0" i="0" dirty="0">
                <a:effectLst/>
                <a:highlight>
                  <a:srgbClr val="FFFFFF"/>
                </a:highlight>
              </a:rPr>
              <a:t>Baku, Azerbaijan, AZ1008</a:t>
            </a:r>
            <a:br>
              <a:rPr lang="en-US" sz="2900" b="0" i="0" dirty="0">
                <a:effectLst/>
                <a:highlight>
                  <a:srgbClr val="FFFFFF"/>
                </a:highlight>
              </a:rPr>
            </a:br>
            <a:r>
              <a:rPr lang="en-US" sz="2900" b="0" i="0" dirty="0">
                <a:effectLst/>
                <a:highlight>
                  <a:srgbClr val="FFFFFF"/>
                </a:highlight>
              </a:rPr>
              <a:t>Tel:      (+994 12) 437 3235 ext. 474</a:t>
            </a:r>
            <a:br>
              <a:rPr lang="en-US" sz="2900" b="0" i="0" dirty="0">
                <a:effectLst/>
                <a:highlight>
                  <a:srgbClr val="FFFFFF"/>
                </a:highlight>
              </a:rPr>
            </a:br>
            <a:r>
              <a:rPr lang="en-US" sz="2900" b="0" i="0" dirty="0">
                <a:effectLst/>
                <a:highlight>
                  <a:srgbClr val="FFFFFF"/>
                </a:highlight>
              </a:rPr>
              <a:t>Fax:     (+994 12) 437 3236</a:t>
            </a:r>
            <a:br>
              <a:rPr lang="en-US" sz="2900" b="0" i="0" dirty="0">
                <a:effectLst/>
                <a:highlight>
                  <a:srgbClr val="FFFFFF"/>
                </a:highlight>
              </a:rPr>
            </a:br>
            <a:r>
              <a:rPr lang="en-US" sz="2900" b="0" i="0" dirty="0">
                <a:effectLst/>
                <a:highlight>
                  <a:srgbClr val="FFFFFF"/>
                </a:highlight>
              </a:rPr>
              <a:t>E-mail: </a:t>
            </a:r>
            <a:r>
              <a:rPr lang="en-US" sz="2900" b="0" i="0" u="sng" dirty="0">
                <a:effectLst/>
                <a:highlight>
                  <a:srgbClr val="FFFFFF"/>
                </a:highlight>
                <a:hlinkClick r:id="rId5"/>
              </a:rPr>
              <a:t>alahmadova@ada.edu.az</a:t>
            </a:r>
            <a:endParaRPr lang="en-US" sz="9600" b="0" i="0" dirty="0">
              <a:effectLst/>
              <a:highlight>
                <a:srgbClr val="FF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353F0-6E42-717E-1185-BD155F03128C}"/>
              </a:ext>
            </a:extLst>
          </p:cNvPr>
          <p:cNvSpPr txBox="1"/>
          <p:nvPr/>
        </p:nvSpPr>
        <p:spPr>
          <a:xfrm>
            <a:off x="15690691" y="10312400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il.boell.org/en/2023/03/29/sustainable-agriculture-what-it-means-and-why-it-matt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300700" cy="1029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ollage of different fields&#10;&#10;Description automatically generated">
            <a:extLst>
              <a:ext uri="{FF2B5EF4-FFF2-40B4-BE49-F238E27FC236}">
                <a16:creationId xmlns:a16="http://schemas.microsoft.com/office/drawing/2014/main" id="{7519B0E7-D6C0-E495-323A-9A32114FB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292" r="9581" b="-2"/>
          <a:stretch/>
        </p:blipFill>
        <p:spPr>
          <a:xfrm>
            <a:off x="4707850" y="10"/>
            <a:ext cx="7474143" cy="5108641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object 4"/>
          <p:cNvPicPr/>
          <p:nvPr/>
        </p:nvPicPr>
        <p:blipFill>
          <a:blip r:embed="rId4" cstate="print"/>
          <a:srcRect r="5" b="42249"/>
          <a:stretch/>
        </p:blipFill>
        <p:spPr>
          <a:xfrm>
            <a:off x="11080224" y="5191050"/>
            <a:ext cx="7220476" cy="5108651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19" name="Picture 18" descr="A person holding a tablet and pen in a greenhouse&#10;&#10;Description automatically generated">
            <a:extLst>
              <a:ext uri="{FF2B5EF4-FFF2-40B4-BE49-F238E27FC236}">
                <a16:creationId xmlns:a16="http://schemas.microsoft.com/office/drawing/2014/main" id="{B580A92A-367F-A055-B39D-F039FD2E2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7739" r="-1" b="13162"/>
          <a:stretch/>
        </p:blipFill>
        <p:spPr>
          <a:xfrm>
            <a:off x="4787464" y="5191048"/>
            <a:ext cx="7393349" cy="5108652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832" cy="102997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9105" cy="102997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2550" y="1029970"/>
            <a:ext cx="4213736" cy="1990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defTabSz="914400"/>
            <a:r>
              <a:rPr lang="en-US" sz="3300" kern="1200" spc="25">
                <a:solidFill>
                  <a:schemeClr val="tx1"/>
                </a:solidFill>
                <a:latin typeface="+mj-lt"/>
                <a:ea typeface="+mj-ea"/>
                <a:cs typeface="+mj-cs"/>
              </a:rPr>
              <a:t>Dəqiq Kənd Təsərrüfatı və Davamlı Kənd Təsərrüfatı</a:t>
            </a:r>
            <a:endParaRPr lang="en-US" sz="3300" kern="1200" spc="14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10622"/>
            <a:ext cx="192157" cy="982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25" y="3138781"/>
            <a:ext cx="4254912" cy="2746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A2855B-0BAC-AEC0-1649-52B11F4098DA}"/>
              </a:ext>
            </a:extLst>
          </p:cNvPr>
          <p:cNvSpPr txBox="1"/>
          <p:nvPr/>
        </p:nvSpPr>
        <p:spPr>
          <a:xfrm>
            <a:off x="672550" y="3392034"/>
            <a:ext cx="4591600" cy="589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/>
              <a:t>Məlumat analitikasından, avtomatlaşdırmadan və ağıllı əkinçilik üsullarından istifadə edən dəqiq kənd təsərrüfatının ətraf mühitə təsiri azaldarkən qida istehsalını </a:t>
            </a:r>
            <a:r>
              <a:rPr lang="az-Latn-AZ" sz="3600"/>
              <a:t>artırması</a:t>
            </a:r>
            <a:endParaRPr lang="en-US" sz="3600" dirty="0"/>
          </a:p>
        </p:txBody>
      </p:sp>
      <p:pic>
        <p:nvPicPr>
          <p:cNvPr id="22" name="Picture 21" descr="A drone flying over a field&#10;&#10;Description automatically generated">
            <a:extLst>
              <a:ext uri="{FF2B5EF4-FFF2-40B4-BE49-F238E27FC236}">
                <a16:creationId xmlns:a16="http://schemas.microsoft.com/office/drawing/2014/main" id="{A37D2737-6855-AA3D-EDE8-39CB56360D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2279"/>
          <a:stretch/>
        </p:blipFill>
        <p:spPr>
          <a:xfrm>
            <a:off x="11114270" y="10"/>
            <a:ext cx="7186430" cy="5108641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A3ECEF-9E92-9C8A-E044-46258628556B}"/>
              </a:ext>
            </a:extLst>
          </p:cNvPr>
          <p:cNvSpPr txBox="1"/>
          <p:nvPr/>
        </p:nvSpPr>
        <p:spPr>
          <a:xfrm>
            <a:off x="15711530" y="10099645"/>
            <a:ext cx="25891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ictworks.org/2016/09/07/how-can-sensor-technologies-and-precision-farming-improve-agricultu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300700" cy="10299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557" y="-1"/>
            <a:ext cx="18300699" cy="10299697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50" y="297131"/>
            <a:ext cx="5397263" cy="1998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5080" defTabSz="914400"/>
            <a:r>
              <a:rPr lang="en-US" sz="4400" spc="15" dirty="0" err="1"/>
              <a:t>Suyun</a:t>
            </a:r>
            <a:r>
              <a:rPr lang="en-US" sz="4400" spc="15" dirty="0"/>
              <a:t> </a:t>
            </a:r>
            <a:r>
              <a:rPr lang="en-US" sz="4400" spc="15" dirty="0" err="1"/>
              <a:t>idarə</a:t>
            </a:r>
            <a:r>
              <a:rPr lang="en-US" sz="4400" spc="15" dirty="0"/>
              <a:t> </a:t>
            </a:r>
            <a:r>
              <a:rPr lang="en-US" sz="4400" spc="15" dirty="0" err="1"/>
              <a:t>olunması</a:t>
            </a:r>
            <a:r>
              <a:rPr lang="en-US" sz="4400" spc="15" dirty="0"/>
              <a:t>  </a:t>
            </a:r>
            <a:r>
              <a:rPr lang="en-US" sz="4400" spc="15" dirty="0" err="1"/>
              <a:t>və</a:t>
            </a:r>
            <a:r>
              <a:rPr lang="en-US" sz="4400" spc="15" dirty="0"/>
              <a:t> </a:t>
            </a:r>
            <a:r>
              <a:rPr lang="en-US" sz="4400" spc="15" dirty="0" err="1"/>
              <a:t>qoruması</a:t>
            </a:r>
            <a:endParaRPr lang="en-US" sz="4400" dirty="0"/>
          </a:p>
        </p:txBody>
      </p:sp>
      <p:sp>
        <p:nvSpPr>
          <p:cNvPr id="8" name="object 8"/>
          <p:cNvSpPr txBox="1"/>
          <p:nvPr/>
        </p:nvSpPr>
        <p:spPr>
          <a:xfrm>
            <a:off x="387350" y="2101850"/>
            <a:ext cx="7467600" cy="5870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5080" indent="-228600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Su </a:t>
            </a:r>
            <a:r>
              <a:rPr lang="en-US" sz="3600" dirty="0" err="1"/>
              <a:t>qıtlığının</a:t>
            </a:r>
            <a:r>
              <a:rPr lang="en-US" sz="3600" dirty="0"/>
              <a:t> </a:t>
            </a:r>
            <a:r>
              <a:rPr lang="en-US" sz="3600" dirty="0" err="1"/>
              <a:t>aradan</a:t>
            </a:r>
            <a:r>
              <a:rPr lang="en-US" sz="3600" dirty="0"/>
              <a:t> </a:t>
            </a:r>
            <a:r>
              <a:rPr lang="en-US" sz="3600" dirty="0" err="1"/>
              <a:t>qaldırılmasında</a:t>
            </a:r>
            <a:r>
              <a:rPr lang="en-US" sz="3600" dirty="0"/>
              <a:t> </a:t>
            </a:r>
            <a:r>
              <a:rPr lang="en-US" sz="3600" dirty="0" err="1"/>
              <a:t>və</a:t>
            </a:r>
            <a:r>
              <a:rPr lang="en-US" sz="3600" dirty="0"/>
              <a:t> </a:t>
            </a:r>
            <a:r>
              <a:rPr lang="en-US" sz="3600" dirty="0" err="1"/>
              <a:t>suyun</a:t>
            </a:r>
            <a:r>
              <a:rPr lang="en-US" sz="3600" dirty="0"/>
              <a:t> </a:t>
            </a:r>
            <a:r>
              <a:rPr lang="en-US" sz="3600" dirty="0" err="1"/>
              <a:t>keyfiyyətinin</a:t>
            </a:r>
            <a:r>
              <a:rPr lang="en-US" sz="3600" dirty="0"/>
              <a:t> </a:t>
            </a:r>
            <a:r>
              <a:rPr lang="en-US" sz="3600" dirty="0" err="1"/>
              <a:t>yaxşılaşdırılmasında</a:t>
            </a:r>
            <a:r>
              <a:rPr lang="en-US" sz="3600" dirty="0"/>
              <a:t> </a:t>
            </a:r>
            <a:r>
              <a:rPr lang="en-US" sz="3600" dirty="0" err="1"/>
              <a:t>innovativ</a:t>
            </a:r>
            <a:r>
              <a:rPr lang="en-US" sz="3600" dirty="0"/>
              <a:t> </a:t>
            </a:r>
            <a:r>
              <a:rPr lang="en-US" sz="3600" dirty="0" err="1"/>
              <a:t>su</a:t>
            </a:r>
            <a:r>
              <a:rPr lang="en-US" sz="3600" dirty="0"/>
              <a:t> </a:t>
            </a:r>
            <a:r>
              <a:rPr lang="en-US" sz="3600" dirty="0" err="1"/>
              <a:t>idarəetmə</a:t>
            </a:r>
            <a:r>
              <a:rPr lang="en-US" sz="3600" dirty="0"/>
              <a:t> </a:t>
            </a:r>
            <a:r>
              <a:rPr lang="en-US" sz="3600" dirty="0" err="1"/>
              <a:t>texnologiyaları</a:t>
            </a:r>
            <a:endParaRPr lang="en-US" sz="3600" dirty="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rcRect b="15821"/>
          <a:stretch/>
        </p:blipFill>
        <p:spPr>
          <a:xfrm>
            <a:off x="7427436" y="1"/>
            <a:ext cx="10873264" cy="102996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C02EEF-B3A9-7720-3349-9B32445CE6E4}"/>
              </a:ext>
            </a:extLst>
          </p:cNvPr>
          <p:cNvSpPr txBox="1"/>
          <p:nvPr/>
        </p:nvSpPr>
        <p:spPr>
          <a:xfrm>
            <a:off x="894318" y="8873487"/>
            <a:ext cx="5638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https://www.youtube.com/watch?v=AcaU_f1sOVc</a:t>
            </a:r>
            <a:endParaRPr lang="en-US" dirty="0"/>
          </a:p>
          <a:p>
            <a:pPr algn="l"/>
            <a:r>
              <a:rPr lang="en-US" b="1" i="0" dirty="0">
                <a:solidFill>
                  <a:srgbClr val="0F0F0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Israel to expand seawater desalination infrastructure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13314" name="Picture 2" descr="Unlocking Water Security: The Power of Desalination Technologies">
            <a:extLst>
              <a:ext uri="{FF2B5EF4-FFF2-40B4-BE49-F238E27FC236}">
                <a16:creationId xmlns:a16="http://schemas.microsoft.com/office/drawing/2014/main" id="{FD14DB5E-D564-7079-A72A-8AD61E21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8" y="4314937"/>
            <a:ext cx="7127483" cy="398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6B42B9F-F674-4D7F-AEFD-F5DC47A7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300700" cy="1029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diagram of a biofilm&#10;&#10;Description automatically generated">
            <a:extLst>
              <a:ext uri="{FF2B5EF4-FFF2-40B4-BE49-F238E27FC236}">
                <a16:creationId xmlns:a16="http://schemas.microsoft.com/office/drawing/2014/main" id="{876D60FE-3615-23E8-B7C7-E754FB055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00" r="11763" b="-1"/>
          <a:stretch/>
        </p:blipFill>
        <p:spPr>
          <a:xfrm>
            <a:off x="-1" y="9"/>
            <a:ext cx="5888249" cy="5913705"/>
          </a:xfrm>
          <a:prstGeom prst="rect">
            <a:avLst/>
          </a:prstGeom>
        </p:spPr>
      </p:pic>
      <p:pic>
        <p:nvPicPr>
          <p:cNvPr id="15" name="Picture 14" descr="A collage of ducks in water&#10;&#10;Description automatically generated">
            <a:extLst>
              <a:ext uri="{FF2B5EF4-FFF2-40B4-BE49-F238E27FC236}">
                <a16:creationId xmlns:a16="http://schemas.microsoft.com/office/drawing/2014/main" id="{BE4D0540-15FC-0866-B681-A59820410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8459" r="46692" b="1"/>
          <a:stretch/>
        </p:blipFill>
        <p:spPr>
          <a:xfrm>
            <a:off x="6201753" y="10"/>
            <a:ext cx="5888250" cy="5913695"/>
          </a:xfrm>
          <a:prstGeom prst="rect">
            <a:avLst/>
          </a:prstGeom>
        </p:spPr>
      </p:pic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257" y="6330882"/>
            <a:ext cx="11220505" cy="314484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8888" y="6702492"/>
            <a:ext cx="4307514" cy="2415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92150" marR="5080" indent="-680085" defTabSz="914400"/>
            <a:r>
              <a:rPr lang="en-US" sz="3600" kern="1200" spc="175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Biotexnologiya və Bioremediasiya</a:t>
            </a:r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122" y="7376373"/>
            <a:ext cx="192158" cy="1057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91156" y="7889578"/>
            <a:ext cx="2197269" cy="27451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01753" y="6705576"/>
            <a:ext cx="5572563" cy="2415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indent="-228600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sz="2400" spc="45" dirty="0" err="1"/>
              <a:t>Çirklənmiş</a:t>
            </a:r>
            <a:r>
              <a:rPr lang="en-US" sz="2400" spc="45" dirty="0"/>
              <a:t> </a:t>
            </a:r>
            <a:r>
              <a:rPr lang="en-US" sz="2400" spc="45" dirty="0" err="1"/>
              <a:t>mühitləri</a:t>
            </a:r>
            <a:r>
              <a:rPr lang="en-US" sz="2400" spc="45" dirty="0"/>
              <a:t> </a:t>
            </a:r>
            <a:r>
              <a:rPr lang="en-US" sz="2400" spc="45" dirty="0" err="1"/>
              <a:t>təmizləmək</a:t>
            </a:r>
            <a:r>
              <a:rPr lang="en-US" sz="2400" spc="45" dirty="0"/>
              <a:t> </a:t>
            </a:r>
            <a:r>
              <a:rPr lang="en-US" sz="2400" spc="45" dirty="0" err="1"/>
              <a:t>və</a:t>
            </a:r>
            <a:r>
              <a:rPr lang="en-US" sz="2400" spc="45" dirty="0"/>
              <a:t> </a:t>
            </a:r>
            <a:r>
              <a:rPr lang="en-US" sz="2400" spc="45" dirty="0" err="1"/>
              <a:t>təbii</a:t>
            </a:r>
            <a:r>
              <a:rPr lang="en-US" sz="2400" spc="45" dirty="0"/>
              <a:t> </a:t>
            </a:r>
            <a:r>
              <a:rPr lang="en-US" sz="2400" spc="45" dirty="0" err="1"/>
              <a:t>ekosistemləri</a:t>
            </a:r>
            <a:r>
              <a:rPr lang="en-US" sz="2400" spc="45" dirty="0"/>
              <a:t> </a:t>
            </a:r>
            <a:r>
              <a:rPr lang="en-US" sz="2400" spc="45" dirty="0" err="1"/>
              <a:t>bərpa</a:t>
            </a:r>
            <a:r>
              <a:rPr lang="en-US" sz="2400" spc="45" dirty="0"/>
              <a:t> </a:t>
            </a:r>
            <a:r>
              <a:rPr lang="en-US" sz="2400" spc="45" dirty="0" err="1"/>
              <a:t>etmək</a:t>
            </a:r>
            <a:r>
              <a:rPr lang="en-US" sz="2400" spc="45" dirty="0"/>
              <a:t> </a:t>
            </a:r>
            <a:r>
              <a:rPr lang="en-US" sz="2400" spc="45" dirty="0" err="1"/>
              <a:t>üçün</a:t>
            </a:r>
            <a:r>
              <a:rPr lang="en-US" sz="2400" spc="45" dirty="0"/>
              <a:t> </a:t>
            </a:r>
            <a:r>
              <a:rPr lang="en-US" sz="2400" spc="45" dirty="0" err="1"/>
              <a:t>biotexnologiya</a:t>
            </a:r>
            <a:r>
              <a:rPr lang="en-US" sz="2400" spc="45" dirty="0"/>
              <a:t> </a:t>
            </a:r>
            <a:r>
              <a:rPr lang="en-US" sz="2400" spc="45" dirty="0" err="1"/>
              <a:t>və</a:t>
            </a:r>
            <a:r>
              <a:rPr lang="en-US" sz="2400" spc="45" dirty="0"/>
              <a:t> </a:t>
            </a:r>
            <a:r>
              <a:rPr lang="en-US" sz="2400" spc="45" dirty="0" err="1"/>
              <a:t>bioremediasiya</a:t>
            </a:r>
            <a:r>
              <a:rPr lang="en-US" sz="2400" spc="45" dirty="0"/>
              <a:t> </a:t>
            </a:r>
            <a:r>
              <a:rPr lang="en-US" sz="2400" spc="45" dirty="0" err="1"/>
              <a:t>üsullarından</a:t>
            </a:r>
            <a:r>
              <a:rPr lang="en-US" sz="2400" spc="45" dirty="0"/>
              <a:t> </a:t>
            </a:r>
            <a:r>
              <a:rPr lang="en-US" sz="2400" spc="45" dirty="0" err="1"/>
              <a:t>necə</a:t>
            </a:r>
            <a:r>
              <a:rPr lang="en-US" sz="2400" spc="45" dirty="0"/>
              <a:t> </a:t>
            </a:r>
            <a:r>
              <a:rPr lang="en-US" sz="2400" spc="45" dirty="0" err="1"/>
              <a:t>istifadə</a:t>
            </a:r>
            <a:r>
              <a:rPr lang="az-Latn-AZ" sz="2400" spc="45" dirty="0"/>
              <a:t>si</a:t>
            </a:r>
            <a:r>
              <a:rPr lang="en-US" sz="2400" spc="45" dirty="0"/>
              <a:t>. </a:t>
            </a:r>
            <a:endParaRPr lang="az-Latn-AZ" sz="2400" spc="45" dirty="0"/>
          </a:p>
          <a:p>
            <a:pPr marL="12700" marR="5080" indent="-228600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sz="2400" spc="45" dirty="0"/>
              <a:t>Bu </a:t>
            </a:r>
            <a:r>
              <a:rPr lang="en-US" sz="2400" spc="45" dirty="0" err="1"/>
              <a:t>sahədəki</a:t>
            </a:r>
            <a:r>
              <a:rPr lang="en-US" sz="2400" spc="45" dirty="0"/>
              <a:t> </a:t>
            </a:r>
            <a:r>
              <a:rPr lang="en-US" sz="2400" spc="45" dirty="0" err="1"/>
              <a:t>elmi</a:t>
            </a:r>
            <a:r>
              <a:rPr lang="en-US" sz="2400" spc="45" dirty="0"/>
              <a:t> </a:t>
            </a:r>
            <a:r>
              <a:rPr lang="en-US" sz="2400" spc="45" dirty="0" err="1"/>
              <a:t>irəliləyişlə</a:t>
            </a:r>
            <a:endParaRPr lang="en-US" sz="2400" dirty="0"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rcRect r="30027" b="-5"/>
          <a:stretch/>
        </p:blipFill>
        <p:spPr>
          <a:xfrm>
            <a:off x="12412449" y="-9"/>
            <a:ext cx="5888251" cy="94757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4E02E9-A573-8C69-9CB9-41742F338DD2}"/>
              </a:ext>
            </a:extLst>
          </p:cNvPr>
          <p:cNvSpPr txBox="1"/>
          <p:nvPr/>
        </p:nvSpPr>
        <p:spPr>
          <a:xfrm>
            <a:off x="3590824" y="5713659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rontiersin.org/articles/10.3389/fmicb.2019.00865/fu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588E3-0A69-5492-A598-61FADAAB58ED}"/>
              </a:ext>
            </a:extLst>
          </p:cNvPr>
          <p:cNvSpPr txBox="1"/>
          <p:nvPr/>
        </p:nvSpPr>
        <p:spPr>
          <a:xfrm>
            <a:off x="9792579" y="5713650"/>
            <a:ext cx="22974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courses.lumenlearning.com/suny-wmopen-biology2/chapter/beneficial-prokaryot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300700" cy="102997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8173" y="7013615"/>
            <a:ext cx="6591110" cy="176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225165" marR="1204595" indent="-2049145" defTabSz="914400"/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Davamlı Nəqliyyat Həlləri</a:t>
            </a:r>
          </a:p>
        </p:txBody>
      </p:sp>
      <p:pic>
        <p:nvPicPr>
          <p:cNvPr id="6146" name="Picture 2" descr="The wheels on the bus are battery powered as e-bus use surges ahead –  GeekWire">
            <a:extLst>
              <a:ext uri="{FF2B5EF4-FFF2-40B4-BE49-F238E27FC236}">
                <a16:creationId xmlns:a16="http://schemas.microsoft.com/office/drawing/2014/main" id="{76D8889B-70A8-4EA1-EBBD-AC499C7DE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2205"/>
          <a:stretch/>
        </p:blipFill>
        <p:spPr bwMode="auto">
          <a:xfrm>
            <a:off x="9" y="-1"/>
            <a:ext cx="9007374" cy="5874985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ject 2"/>
          <p:cNvPicPr/>
          <p:nvPr/>
        </p:nvPicPr>
        <p:blipFill>
          <a:blip r:embed="rId3" cstate="print"/>
          <a:srcRect t="23038" r="2" b="24481"/>
          <a:stretch/>
        </p:blipFill>
        <p:spPr>
          <a:xfrm>
            <a:off x="9293316" y="-1"/>
            <a:ext cx="9007376" cy="5989426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00023"/>
            <a:ext cx="18300700" cy="1137154"/>
            <a:chOff x="0" y="2959818"/>
            <a:chExt cx="12192000" cy="757168"/>
          </a:xfrm>
        </p:grpSpPr>
        <p:sp>
          <p:nvSpPr>
            <p:cNvPr id="6154" name="Freeform: Shape 615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55" name="Freeform: Shape 615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502201" y="7158226"/>
            <a:ext cx="8545091" cy="161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065" marR="5080" indent="-228600">
              <a:lnSpc>
                <a:spcPct val="9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Nəqliyyat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sektorunu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dəyişdirən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və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ətraf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mühitə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təsirini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azaldan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elektrik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nəqliyyat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vasitələri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ictimai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tranzit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və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alternativ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yanacaq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texnologiyalarında</a:t>
            </a:r>
            <a:r>
              <a:rPr lang="en-US" sz="2500" spc="65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500" spc="65" dirty="0" err="1">
                <a:solidFill>
                  <a:schemeClr val="bg1">
                    <a:alpha val="80000"/>
                  </a:schemeClr>
                </a:solidFill>
              </a:rPr>
              <a:t>irəliləyişlər</a:t>
            </a:r>
            <a:endParaRPr lang="en-US" sz="25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96124" cy="1029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0786" y="488656"/>
            <a:ext cx="6557454" cy="2938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 indent="327025" defTabSz="914400"/>
            <a:r>
              <a:rPr lang="en-US" sz="6900" spc="25"/>
              <a:t>Süni İntellekt və Ətraf Mühitin Monitorinqi</a:t>
            </a:r>
            <a:endParaRPr lang="en-US" sz="690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786" y="3885281"/>
            <a:ext cx="5215700" cy="27466"/>
          </a:xfrm>
          <a:custGeom>
            <a:avLst/>
            <a:gdLst>
              <a:gd name="connsiteX0" fmla="*/ 0 w 5215700"/>
              <a:gd name="connsiteY0" fmla="*/ 0 h 27466"/>
              <a:gd name="connsiteX1" fmla="*/ 599806 w 5215700"/>
              <a:gd name="connsiteY1" fmla="*/ 0 h 27466"/>
              <a:gd name="connsiteX2" fmla="*/ 1199611 w 5215700"/>
              <a:gd name="connsiteY2" fmla="*/ 0 h 27466"/>
              <a:gd name="connsiteX3" fmla="*/ 1955888 w 5215700"/>
              <a:gd name="connsiteY3" fmla="*/ 0 h 27466"/>
              <a:gd name="connsiteX4" fmla="*/ 2503536 w 5215700"/>
              <a:gd name="connsiteY4" fmla="*/ 0 h 27466"/>
              <a:gd name="connsiteX5" fmla="*/ 3051185 w 5215700"/>
              <a:gd name="connsiteY5" fmla="*/ 0 h 27466"/>
              <a:gd name="connsiteX6" fmla="*/ 3703147 w 5215700"/>
              <a:gd name="connsiteY6" fmla="*/ 0 h 27466"/>
              <a:gd name="connsiteX7" fmla="*/ 4250796 w 5215700"/>
              <a:gd name="connsiteY7" fmla="*/ 0 h 27466"/>
              <a:gd name="connsiteX8" fmla="*/ 5215700 w 5215700"/>
              <a:gd name="connsiteY8" fmla="*/ 0 h 27466"/>
              <a:gd name="connsiteX9" fmla="*/ 5215700 w 5215700"/>
              <a:gd name="connsiteY9" fmla="*/ 27466 h 27466"/>
              <a:gd name="connsiteX10" fmla="*/ 4668052 w 5215700"/>
              <a:gd name="connsiteY10" fmla="*/ 27466 h 27466"/>
              <a:gd name="connsiteX11" fmla="*/ 4120403 w 5215700"/>
              <a:gd name="connsiteY11" fmla="*/ 27466 h 27466"/>
              <a:gd name="connsiteX12" fmla="*/ 3468441 w 5215700"/>
              <a:gd name="connsiteY12" fmla="*/ 27466 h 27466"/>
              <a:gd name="connsiteX13" fmla="*/ 2920792 w 5215700"/>
              <a:gd name="connsiteY13" fmla="*/ 27466 h 27466"/>
              <a:gd name="connsiteX14" fmla="*/ 2425301 w 5215700"/>
              <a:gd name="connsiteY14" fmla="*/ 27466 h 27466"/>
              <a:gd name="connsiteX15" fmla="*/ 1773338 w 5215700"/>
              <a:gd name="connsiteY15" fmla="*/ 27466 h 27466"/>
              <a:gd name="connsiteX16" fmla="*/ 1121376 w 5215700"/>
              <a:gd name="connsiteY16" fmla="*/ 27466 h 27466"/>
              <a:gd name="connsiteX17" fmla="*/ 0 w 5215700"/>
              <a:gd name="connsiteY17" fmla="*/ 27466 h 27466"/>
              <a:gd name="connsiteX18" fmla="*/ 0 w 5215700"/>
              <a:gd name="connsiteY18" fmla="*/ 0 h 2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5700" h="27466" fill="none" extrusionOk="0">
                <a:moveTo>
                  <a:pt x="0" y="0"/>
                </a:moveTo>
                <a:cubicBezTo>
                  <a:pt x="245880" y="-15470"/>
                  <a:pt x="383006" y="-12254"/>
                  <a:pt x="599806" y="0"/>
                </a:cubicBezTo>
                <a:cubicBezTo>
                  <a:pt x="816606" y="12254"/>
                  <a:pt x="902294" y="15977"/>
                  <a:pt x="1199611" y="0"/>
                </a:cubicBezTo>
                <a:cubicBezTo>
                  <a:pt x="1496928" y="-15977"/>
                  <a:pt x="1599174" y="27308"/>
                  <a:pt x="1955888" y="0"/>
                </a:cubicBezTo>
                <a:cubicBezTo>
                  <a:pt x="2312602" y="-27308"/>
                  <a:pt x="2315031" y="-14981"/>
                  <a:pt x="2503536" y="0"/>
                </a:cubicBezTo>
                <a:cubicBezTo>
                  <a:pt x="2692041" y="14981"/>
                  <a:pt x="2825095" y="-23527"/>
                  <a:pt x="3051185" y="0"/>
                </a:cubicBezTo>
                <a:cubicBezTo>
                  <a:pt x="3277275" y="23527"/>
                  <a:pt x="3470129" y="5812"/>
                  <a:pt x="3703147" y="0"/>
                </a:cubicBezTo>
                <a:cubicBezTo>
                  <a:pt x="3936165" y="-5812"/>
                  <a:pt x="4032907" y="-15980"/>
                  <a:pt x="4250796" y="0"/>
                </a:cubicBezTo>
                <a:cubicBezTo>
                  <a:pt x="4468685" y="15980"/>
                  <a:pt x="5011739" y="-30048"/>
                  <a:pt x="5215700" y="0"/>
                </a:cubicBezTo>
                <a:cubicBezTo>
                  <a:pt x="5214882" y="8019"/>
                  <a:pt x="5216620" y="19817"/>
                  <a:pt x="5215700" y="27466"/>
                </a:cubicBezTo>
                <a:cubicBezTo>
                  <a:pt x="5009852" y="23973"/>
                  <a:pt x="4817142" y="13479"/>
                  <a:pt x="4668052" y="27466"/>
                </a:cubicBezTo>
                <a:cubicBezTo>
                  <a:pt x="4518962" y="41453"/>
                  <a:pt x="4293951" y="2826"/>
                  <a:pt x="4120403" y="27466"/>
                </a:cubicBezTo>
                <a:cubicBezTo>
                  <a:pt x="3946855" y="52106"/>
                  <a:pt x="3767918" y="15962"/>
                  <a:pt x="3468441" y="27466"/>
                </a:cubicBezTo>
                <a:cubicBezTo>
                  <a:pt x="3168964" y="38970"/>
                  <a:pt x="3104262" y="44892"/>
                  <a:pt x="2920792" y="27466"/>
                </a:cubicBezTo>
                <a:cubicBezTo>
                  <a:pt x="2737322" y="10040"/>
                  <a:pt x="2672844" y="17291"/>
                  <a:pt x="2425301" y="27466"/>
                </a:cubicBezTo>
                <a:cubicBezTo>
                  <a:pt x="2177758" y="37641"/>
                  <a:pt x="2032954" y="50358"/>
                  <a:pt x="1773338" y="27466"/>
                </a:cubicBezTo>
                <a:cubicBezTo>
                  <a:pt x="1513722" y="4574"/>
                  <a:pt x="1308266" y="27121"/>
                  <a:pt x="1121376" y="27466"/>
                </a:cubicBezTo>
                <a:cubicBezTo>
                  <a:pt x="934486" y="27811"/>
                  <a:pt x="439013" y="39646"/>
                  <a:pt x="0" y="27466"/>
                </a:cubicBezTo>
                <a:cubicBezTo>
                  <a:pt x="-124" y="16976"/>
                  <a:pt x="150" y="11882"/>
                  <a:pt x="0" y="0"/>
                </a:cubicBezTo>
                <a:close/>
              </a:path>
              <a:path w="5215700" h="27466" stroke="0" extrusionOk="0">
                <a:moveTo>
                  <a:pt x="0" y="0"/>
                </a:moveTo>
                <a:cubicBezTo>
                  <a:pt x="125644" y="19348"/>
                  <a:pt x="404802" y="-19587"/>
                  <a:pt x="547649" y="0"/>
                </a:cubicBezTo>
                <a:cubicBezTo>
                  <a:pt x="690496" y="19587"/>
                  <a:pt x="1084080" y="14493"/>
                  <a:pt x="1303925" y="0"/>
                </a:cubicBezTo>
                <a:cubicBezTo>
                  <a:pt x="1523770" y="-14493"/>
                  <a:pt x="1559768" y="16232"/>
                  <a:pt x="1799416" y="0"/>
                </a:cubicBezTo>
                <a:cubicBezTo>
                  <a:pt x="2039064" y="-16232"/>
                  <a:pt x="2165392" y="-1999"/>
                  <a:pt x="2294908" y="0"/>
                </a:cubicBezTo>
                <a:cubicBezTo>
                  <a:pt x="2424424" y="1999"/>
                  <a:pt x="2684038" y="-10491"/>
                  <a:pt x="2946870" y="0"/>
                </a:cubicBezTo>
                <a:cubicBezTo>
                  <a:pt x="3209702" y="10491"/>
                  <a:pt x="3305112" y="25042"/>
                  <a:pt x="3546676" y="0"/>
                </a:cubicBezTo>
                <a:cubicBezTo>
                  <a:pt x="3788240" y="-25042"/>
                  <a:pt x="4095815" y="16924"/>
                  <a:pt x="4250796" y="0"/>
                </a:cubicBezTo>
                <a:cubicBezTo>
                  <a:pt x="4405777" y="-16924"/>
                  <a:pt x="4958016" y="21049"/>
                  <a:pt x="5215700" y="0"/>
                </a:cubicBezTo>
                <a:cubicBezTo>
                  <a:pt x="5214389" y="6532"/>
                  <a:pt x="5216118" y="15823"/>
                  <a:pt x="5215700" y="27466"/>
                </a:cubicBezTo>
                <a:cubicBezTo>
                  <a:pt x="4986050" y="40293"/>
                  <a:pt x="4703092" y="-29"/>
                  <a:pt x="4459424" y="27466"/>
                </a:cubicBezTo>
                <a:cubicBezTo>
                  <a:pt x="4215756" y="54961"/>
                  <a:pt x="4049838" y="49212"/>
                  <a:pt x="3859618" y="27466"/>
                </a:cubicBezTo>
                <a:cubicBezTo>
                  <a:pt x="3669398" y="5720"/>
                  <a:pt x="3484060" y="49744"/>
                  <a:pt x="3259813" y="27466"/>
                </a:cubicBezTo>
                <a:cubicBezTo>
                  <a:pt x="3035566" y="5188"/>
                  <a:pt x="2862181" y="17316"/>
                  <a:pt x="2712164" y="27466"/>
                </a:cubicBezTo>
                <a:cubicBezTo>
                  <a:pt x="2562147" y="37616"/>
                  <a:pt x="2395187" y="27753"/>
                  <a:pt x="2112359" y="27466"/>
                </a:cubicBezTo>
                <a:cubicBezTo>
                  <a:pt x="1829532" y="27179"/>
                  <a:pt x="1800630" y="35355"/>
                  <a:pt x="1616867" y="27466"/>
                </a:cubicBezTo>
                <a:cubicBezTo>
                  <a:pt x="1433104" y="19577"/>
                  <a:pt x="1206166" y="40296"/>
                  <a:pt x="1017062" y="27466"/>
                </a:cubicBezTo>
                <a:cubicBezTo>
                  <a:pt x="827959" y="14636"/>
                  <a:pt x="288718" y="32729"/>
                  <a:pt x="0" y="27466"/>
                </a:cubicBezTo>
                <a:cubicBezTo>
                  <a:pt x="882" y="21068"/>
                  <a:pt x="-358" y="72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960786" y="4314668"/>
            <a:ext cx="6369804" cy="498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5080" indent="-228600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sz="3300" spc="90"/>
              <a:t>Daha yaxşı qərarların qəbulu və resursların idarə edilməsi üçün ətraf mühitin monitorinqini, məlumatların təhlilini və proqnozlaşdırıcı modelləşdirməni təkmilləşdirmək üçün süni intellekt və maşın öyrənməsinin istifadəsi.</a:t>
            </a:r>
            <a:endParaRPr lang="en-US" sz="3300"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rcRect t="5313" r="7" b="6208"/>
          <a:stretch/>
        </p:blipFill>
        <p:spPr>
          <a:xfrm>
            <a:off x="7973086" y="10"/>
            <a:ext cx="10325327" cy="102996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6" y="0"/>
            <a:ext cx="18296125" cy="1029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rcRect r="3" b="42639"/>
          <a:stretch/>
        </p:blipFill>
        <p:spPr>
          <a:xfrm>
            <a:off x="3786161" y="10"/>
            <a:ext cx="14514535" cy="102996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93092" cy="102997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58173" y="548363"/>
            <a:ext cx="5737265" cy="2853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defTabSz="914400"/>
            <a:r>
              <a:rPr lang="en-US" sz="4700" spc="210"/>
              <a:t>Beynəlxalq Əməkdaşlıq və Siyasət</a:t>
            </a:r>
            <a:br>
              <a:rPr lang="en-US" sz="4700" spc="210"/>
            </a:br>
            <a:endParaRPr lang="en-US" sz="4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A363D-A671-2E4C-AD0A-810E6DB69191}"/>
              </a:ext>
            </a:extLst>
          </p:cNvPr>
          <p:cNvSpPr txBox="1"/>
          <p:nvPr/>
        </p:nvSpPr>
        <p:spPr>
          <a:xfrm>
            <a:off x="1258173" y="3655809"/>
            <a:ext cx="5737265" cy="56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Bütün dünyada innovativ ətraf mühit texnologiyalarının qəbulu və həyata keçirilməsində beynəlxalq əməkdaşlıq və siyasət çərçivələrinin rolu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Qlobal əməkdaşlığın əhəmiyyəti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96124" cy="1029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ultivating a Sustainable Future: An Introduction to AgriVoltaics">
            <a:extLst>
              <a:ext uri="{FF2B5EF4-FFF2-40B4-BE49-F238E27FC236}">
                <a16:creationId xmlns:a16="http://schemas.microsoft.com/office/drawing/2014/main" id="{FD69921D-7DC3-555C-B440-9E3D6F1B7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r="12744"/>
          <a:stretch/>
        </p:blipFill>
        <p:spPr bwMode="auto">
          <a:xfrm>
            <a:off x="1" y="10"/>
            <a:ext cx="14514536" cy="1029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92867" y="0"/>
            <a:ext cx="10607828" cy="102997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305260" y="548363"/>
            <a:ext cx="5737265" cy="2853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/>
            <a:r>
              <a:rPr lang="en-US" sz="6000" spc="135"/>
              <a:t>Nəticə:</a:t>
            </a:r>
            <a:r>
              <a:rPr lang="en-US" sz="6000" spc="-180"/>
              <a:t> </a:t>
            </a:r>
            <a:r>
              <a:rPr lang="en-US" sz="6000" spc="125"/>
              <a:t>Davamlı Gələcək</a:t>
            </a:r>
            <a:endParaRPr lang="en-US" sz="6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80CE75-B250-6FEE-337A-DDB3F6E25B06}"/>
              </a:ext>
            </a:extLst>
          </p:cNvPr>
          <p:cNvSpPr txBox="1"/>
          <p:nvPr/>
        </p:nvSpPr>
        <p:spPr>
          <a:xfrm>
            <a:off x="11305260" y="3655809"/>
            <a:ext cx="5737265" cy="56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/>
              <a:t>İnnovativ texnologiyaların gücündən istifadə etməklə biz ekoloji problemlərin öhdəsindən gələ, davamlılığı təşviq edə və planetimiz üçün daha yaxşı gələcək yarada bilərik. Davamlı gələcəyə aparan yol bizim əlimizdədir.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61384" y="7823428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520166" y="551942"/>
                </a:moveTo>
                <a:lnTo>
                  <a:pt x="228625" y="134924"/>
                </a:lnTo>
                <a:lnTo>
                  <a:pt x="165290" y="134924"/>
                </a:lnTo>
                <a:lnTo>
                  <a:pt x="456819" y="551942"/>
                </a:lnTo>
                <a:lnTo>
                  <a:pt x="520166" y="551942"/>
                </a:lnTo>
                <a:close/>
              </a:path>
              <a:path w="685800" h="685800">
                <a:moveTo>
                  <a:pt x="685800" y="74104"/>
                </a:moveTo>
                <a:lnTo>
                  <a:pt x="679970" y="45262"/>
                </a:lnTo>
                <a:lnTo>
                  <a:pt x="664095" y="21717"/>
                </a:lnTo>
                <a:lnTo>
                  <a:pt x="640537" y="5829"/>
                </a:lnTo>
                <a:lnTo>
                  <a:pt x="611695" y="0"/>
                </a:lnTo>
                <a:lnTo>
                  <a:pt x="576605" y="0"/>
                </a:lnTo>
                <a:lnTo>
                  <a:pt x="576605" y="581571"/>
                </a:lnTo>
                <a:lnTo>
                  <a:pt x="437426" y="581571"/>
                </a:lnTo>
                <a:lnTo>
                  <a:pt x="309981" y="396100"/>
                </a:lnTo>
                <a:lnTo>
                  <a:pt x="150431" y="581571"/>
                </a:lnTo>
                <a:lnTo>
                  <a:pt x="109194" y="581571"/>
                </a:lnTo>
                <a:lnTo>
                  <a:pt x="291680" y="369468"/>
                </a:lnTo>
                <a:lnTo>
                  <a:pt x="109194" y="103873"/>
                </a:lnTo>
                <a:lnTo>
                  <a:pt x="248373" y="103873"/>
                </a:lnTo>
                <a:lnTo>
                  <a:pt x="369049" y="279514"/>
                </a:lnTo>
                <a:lnTo>
                  <a:pt x="520141" y="103873"/>
                </a:lnTo>
                <a:lnTo>
                  <a:pt x="561378" y="103873"/>
                </a:lnTo>
                <a:lnTo>
                  <a:pt x="387375" y="306146"/>
                </a:lnTo>
                <a:lnTo>
                  <a:pt x="576605" y="581571"/>
                </a:lnTo>
                <a:lnTo>
                  <a:pt x="576605" y="0"/>
                </a:lnTo>
                <a:lnTo>
                  <a:pt x="74104" y="0"/>
                </a:lnTo>
                <a:lnTo>
                  <a:pt x="45262" y="5829"/>
                </a:lnTo>
                <a:lnTo>
                  <a:pt x="21704" y="21717"/>
                </a:lnTo>
                <a:lnTo>
                  <a:pt x="5816" y="45262"/>
                </a:lnTo>
                <a:lnTo>
                  <a:pt x="0" y="74104"/>
                </a:lnTo>
                <a:lnTo>
                  <a:pt x="0" y="611695"/>
                </a:lnTo>
                <a:lnTo>
                  <a:pt x="5816" y="640549"/>
                </a:lnTo>
                <a:lnTo>
                  <a:pt x="21704" y="664108"/>
                </a:lnTo>
                <a:lnTo>
                  <a:pt x="45262" y="679983"/>
                </a:lnTo>
                <a:lnTo>
                  <a:pt x="74104" y="685800"/>
                </a:lnTo>
                <a:lnTo>
                  <a:pt x="611695" y="685800"/>
                </a:lnTo>
                <a:lnTo>
                  <a:pt x="640537" y="679983"/>
                </a:lnTo>
                <a:lnTo>
                  <a:pt x="664095" y="664108"/>
                </a:lnTo>
                <a:lnTo>
                  <a:pt x="679970" y="640549"/>
                </a:lnTo>
                <a:lnTo>
                  <a:pt x="685800" y="611695"/>
                </a:lnTo>
                <a:lnTo>
                  <a:pt x="685800" y="581571"/>
                </a:lnTo>
                <a:lnTo>
                  <a:pt x="685800" y="103873"/>
                </a:lnTo>
                <a:lnTo>
                  <a:pt x="685800" y="74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91612" y="7818666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36333" y="0"/>
                </a:moveTo>
                <a:lnTo>
                  <a:pt x="49453" y="0"/>
                </a:lnTo>
                <a:lnTo>
                  <a:pt x="30201" y="3887"/>
                </a:lnTo>
                <a:lnTo>
                  <a:pt x="14482" y="14489"/>
                </a:lnTo>
                <a:lnTo>
                  <a:pt x="3885" y="30212"/>
                </a:lnTo>
                <a:lnTo>
                  <a:pt x="0" y="49466"/>
                </a:lnTo>
                <a:lnTo>
                  <a:pt x="0" y="636346"/>
                </a:lnTo>
                <a:lnTo>
                  <a:pt x="3885" y="655598"/>
                </a:lnTo>
                <a:lnTo>
                  <a:pt x="14482" y="671317"/>
                </a:lnTo>
                <a:lnTo>
                  <a:pt x="30201" y="681914"/>
                </a:lnTo>
                <a:lnTo>
                  <a:pt x="49453" y="685800"/>
                </a:lnTo>
                <a:lnTo>
                  <a:pt x="366344" y="685800"/>
                </a:lnTo>
                <a:lnTo>
                  <a:pt x="366344" y="420585"/>
                </a:lnTo>
                <a:lnTo>
                  <a:pt x="277266" y="420585"/>
                </a:lnTo>
                <a:lnTo>
                  <a:pt x="277266" y="316788"/>
                </a:lnTo>
                <a:lnTo>
                  <a:pt x="366344" y="316788"/>
                </a:lnTo>
                <a:lnTo>
                  <a:pt x="366344" y="240385"/>
                </a:lnTo>
                <a:lnTo>
                  <a:pt x="372600" y="192142"/>
                </a:lnTo>
                <a:lnTo>
                  <a:pt x="390437" y="153962"/>
                </a:lnTo>
                <a:lnTo>
                  <a:pt x="418456" y="126224"/>
                </a:lnTo>
                <a:lnTo>
                  <a:pt x="455261" y="109304"/>
                </a:lnTo>
                <a:lnTo>
                  <a:pt x="499452" y="103581"/>
                </a:lnTo>
                <a:lnTo>
                  <a:pt x="526564" y="104041"/>
                </a:lnTo>
                <a:lnTo>
                  <a:pt x="550021" y="105148"/>
                </a:lnTo>
                <a:lnTo>
                  <a:pt x="568157" y="106490"/>
                </a:lnTo>
                <a:lnTo>
                  <a:pt x="579310" y="107657"/>
                </a:lnTo>
                <a:lnTo>
                  <a:pt x="579310" y="200253"/>
                </a:lnTo>
                <a:lnTo>
                  <a:pt x="524814" y="200253"/>
                </a:lnTo>
                <a:lnTo>
                  <a:pt x="498659" y="203914"/>
                </a:lnTo>
                <a:lnTo>
                  <a:pt x="483033" y="214218"/>
                </a:lnTo>
                <a:lnTo>
                  <a:pt x="475467" y="230144"/>
                </a:lnTo>
                <a:lnTo>
                  <a:pt x="473494" y="250672"/>
                </a:lnTo>
                <a:lnTo>
                  <a:pt x="473494" y="316788"/>
                </a:lnTo>
                <a:lnTo>
                  <a:pt x="576300" y="316788"/>
                </a:lnTo>
                <a:lnTo>
                  <a:pt x="562902" y="420585"/>
                </a:lnTo>
                <a:lnTo>
                  <a:pt x="473494" y="420585"/>
                </a:lnTo>
                <a:lnTo>
                  <a:pt x="473494" y="685800"/>
                </a:lnTo>
                <a:lnTo>
                  <a:pt x="636333" y="685800"/>
                </a:lnTo>
                <a:lnTo>
                  <a:pt x="655587" y="681914"/>
                </a:lnTo>
                <a:lnTo>
                  <a:pt x="671310" y="671317"/>
                </a:lnTo>
                <a:lnTo>
                  <a:pt x="681912" y="655598"/>
                </a:lnTo>
                <a:lnTo>
                  <a:pt x="685800" y="636346"/>
                </a:lnTo>
                <a:lnTo>
                  <a:pt x="685800" y="49466"/>
                </a:lnTo>
                <a:lnTo>
                  <a:pt x="681912" y="30212"/>
                </a:lnTo>
                <a:lnTo>
                  <a:pt x="671310" y="14489"/>
                </a:lnTo>
                <a:lnTo>
                  <a:pt x="655587" y="3887"/>
                </a:lnTo>
                <a:lnTo>
                  <a:pt x="6363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11477" y="7818666"/>
            <a:ext cx="685800" cy="685800"/>
            <a:chOff x="1511477" y="7818666"/>
            <a:chExt cx="685800" cy="685800"/>
          </a:xfrm>
        </p:grpSpPr>
        <p:sp>
          <p:nvSpPr>
            <p:cNvPr id="6" name="object 6"/>
            <p:cNvSpPr/>
            <p:nvPr/>
          </p:nvSpPr>
          <p:spPr>
            <a:xfrm>
              <a:off x="1693073" y="8000149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4" h="323215">
                  <a:moveTo>
                    <a:pt x="161304" y="0"/>
                  </a:moveTo>
                  <a:lnTo>
                    <a:pt x="109527" y="220"/>
                  </a:lnTo>
                  <a:lnTo>
                    <a:pt x="68873" y="2199"/>
                  </a:lnTo>
                  <a:lnTo>
                    <a:pt x="27557" y="18040"/>
                  </a:lnTo>
                  <a:lnTo>
                    <a:pt x="5740" y="51233"/>
                  </a:lnTo>
                  <a:lnTo>
                    <a:pt x="455" y="95651"/>
                  </a:lnTo>
                  <a:lnTo>
                    <a:pt x="0" y="200774"/>
                  </a:lnTo>
                  <a:lnTo>
                    <a:pt x="106" y="213137"/>
                  </a:lnTo>
                  <a:lnTo>
                    <a:pt x="2081" y="253826"/>
                  </a:lnTo>
                  <a:lnTo>
                    <a:pt x="17927" y="295176"/>
                  </a:lnTo>
                  <a:lnTo>
                    <a:pt x="51115" y="316994"/>
                  </a:lnTo>
                  <a:lnTo>
                    <a:pt x="95537" y="322278"/>
                  </a:lnTo>
                  <a:lnTo>
                    <a:pt x="161304" y="322846"/>
                  </a:lnTo>
                  <a:lnTo>
                    <a:pt x="192999" y="322800"/>
                  </a:lnTo>
                  <a:lnTo>
                    <a:pt x="240870" y="321703"/>
                  </a:lnTo>
                  <a:lnTo>
                    <a:pt x="289584" y="308699"/>
                  </a:lnTo>
                  <a:lnTo>
                    <a:pt x="314796" y="277545"/>
                  </a:lnTo>
                  <a:lnTo>
                    <a:pt x="319093" y="262534"/>
                  </a:lnTo>
                  <a:lnTo>
                    <a:pt x="161304" y="262534"/>
                  </a:lnTo>
                  <a:lnTo>
                    <a:pt x="121948" y="254587"/>
                  </a:lnTo>
                  <a:lnTo>
                    <a:pt x="89811" y="232916"/>
                  </a:lnTo>
                  <a:lnTo>
                    <a:pt x="68144" y="200774"/>
                  </a:lnTo>
                  <a:lnTo>
                    <a:pt x="60199" y="161417"/>
                  </a:lnTo>
                  <a:lnTo>
                    <a:pt x="68144" y="122061"/>
                  </a:lnTo>
                  <a:lnTo>
                    <a:pt x="89811" y="89923"/>
                  </a:lnTo>
                  <a:lnTo>
                    <a:pt x="121948" y="68257"/>
                  </a:lnTo>
                  <a:lnTo>
                    <a:pt x="161304" y="60312"/>
                  </a:lnTo>
                  <a:lnTo>
                    <a:pt x="243595" y="60312"/>
                  </a:lnTo>
                  <a:lnTo>
                    <a:pt x="242787" y="56311"/>
                  </a:lnTo>
                  <a:lnTo>
                    <a:pt x="244644" y="47118"/>
                  </a:lnTo>
                  <a:lnTo>
                    <a:pt x="249707" y="39609"/>
                  </a:lnTo>
                  <a:lnTo>
                    <a:pt x="257216" y="34546"/>
                  </a:lnTo>
                  <a:lnTo>
                    <a:pt x="266409" y="32689"/>
                  </a:lnTo>
                  <a:lnTo>
                    <a:pt x="308367" y="32689"/>
                  </a:lnTo>
                  <a:lnTo>
                    <a:pt x="304688" y="27669"/>
                  </a:lnTo>
                  <a:lnTo>
                    <a:pt x="271494" y="5852"/>
                  </a:lnTo>
                  <a:lnTo>
                    <a:pt x="227071" y="573"/>
                  </a:lnTo>
                  <a:lnTo>
                    <a:pt x="213017" y="220"/>
                  </a:lnTo>
                  <a:lnTo>
                    <a:pt x="161304" y="0"/>
                  </a:lnTo>
                  <a:close/>
                </a:path>
                <a:path w="323214" h="323215">
                  <a:moveTo>
                    <a:pt x="243595" y="60312"/>
                  </a:moveTo>
                  <a:lnTo>
                    <a:pt x="161304" y="60312"/>
                  </a:lnTo>
                  <a:lnTo>
                    <a:pt x="200660" y="68257"/>
                  </a:lnTo>
                  <a:lnTo>
                    <a:pt x="232797" y="89923"/>
                  </a:lnTo>
                  <a:lnTo>
                    <a:pt x="254464" y="122061"/>
                  </a:lnTo>
                  <a:lnTo>
                    <a:pt x="262406" y="161429"/>
                  </a:lnTo>
                  <a:lnTo>
                    <a:pt x="254464" y="200774"/>
                  </a:lnTo>
                  <a:lnTo>
                    <a:pt x="232797" y="232916"/>
                  </a:lnTo>
                  <a:lnTo>
                    <a:pt x="200660" y="254587"/>
                  </a:lnTo>
                  <a:lnTo>
                    <a:pt x="161304" y="262534"/>
                  </a:lnTo>
                  <a:lnTo>
                    <a:pt x="319093" y="262534"/>
                  </a:lnTo>
                  <a:lnTo>
                    <a:pt x="322513" y="213137"/>
                  </a:lnTo>
                  <a:lnTo>
                    <a:pt x="322621" y="200774"/>
                  </a:lnTo>
                  <a:lnTo>
                    <a:pt x="322513" y="109710"/>
                  </a:lnTo>
                  <a:lnTo>
                    <a:pt x="322160" y="95651"/>
                  </a:lnTo>
                  <a:lnTo>
                    <a:pt x="321578" y="81851"/>
                  </a:lnTo>
                  <a:lnTo>
                    <a:pt x="321423" y="79946"/>
                  </a:lnTo>
                  <a:lnTo>
                    <a:pt x="266409" y="79946"/>
                  </a:lnTo>
                  <a:lnTo>
                    <a:pt x="257216" y="78089"/>
                  </a:lnTo>
                  <a:lnTo>
                    <a:pt x="249707" y="73025"/>
                  </a:lnTo>
                  <a:lnTo>
                    <a:pt x="244644" y="65512"/>
                  </a:lnTo>
                  <a:lnTo>
                    <a:pt x="243595" y="60312"/>
                  </a:lnTo>
                  <a:close/>
                </a:path>
                <a:path w="323214" h="323215">
                  <a:moveTo>
                    <a:pt x="308367" y="32689"/>
                  </a:moveTo>
                  <a:lnTo>
                    <a:pt x="266409" y="32689"/>
                  </a:lnTo>
                  <a:lnTo>
                    <a:pt x="275610" y="34546"/>
                  </a:lnTo>
                  <a:lnTo>
                    <a:pt x="283122" y="39609"/>
                  </a:lnTo>
                  <a:lnTo>
                    <a:pt x="288187" y="47118"/>
                  </a:lnTo>
                  <a:lnTo>
                    <a:pt x="290044" y="56311"/>
                  </a:lnTo>
                  <a:lnTo>
                    <a:pt x="288182" y="65512"/>
                  </a:lnTo>
                  <a:lnTo>
                    <a:pt x="283118" y="73025"/>
                  </a:lnTo>
                  <a:lnTo>
                    <a:pt x="275608" y="78089"/>
                  </a:lnTo>
                  <a:lnTo>
                    <a:pt x="266409" y="79946"/>
                  </a:lnTo>
                  <a:lnTo>
                    <a:pt x="321423" y="79946"/>
                  </a:lnTo>
                  <a:lnTo>
                    <a:pt x="312086" y="39039"/>
                  </a:lnTo>
                  <a:lnTo>
                    <a:pt x="308703" y="33148"/>
                  </a:lnTo>
                  <a:lnTo>
                    <a:pt x="308367" y="32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8744" y="8095932"/>
              <a:ext cx="131267" cy="1312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11477" y="7818666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636346" y="0"/>
                  </a:moveTo>
                  <a:lnTo>
                    <a:pt x="49466" y="0"/>
                  </a:lnTo>
                  <a:lnTo>
                    <a:pt x="30212" y="3887"/>
                  </a:lnTo>
                  <a:lnTo>
                    <a:pt x="14489" y="14489"/>
                  </a:lnTo>
                  <a:lnTo>
                    <a:pt x="3887" y="30212"/>
                  </a:lnTo>
                  <a:lnTo>
                    <a:pt x="0" y="49466"/>
                  </a:lnTo>
                  <a:lnTo>
                    <a:pt x="0" y="636346"/>
                  </a:lnTo>
                  <a:lnTo>
                    <a:pt x="3887" y="655598"/>
                  </a:lnTo>
                  <a:lnTo>
                    <a:pt x="14489" y="671317"/>
                  </a:lnTo>
                  <a:lnTo>
                    <a:pt x="30212" y="681914"/>
                  </a:lnTo>
                  <a:lnTo>
                    <a:pt x="49466" y="685800"/>
                  </a:lnTo>
                  <a:lnTo>
                    <a:pt x="636346" y="685800"/>
                  </a:lnTo>
                  <a:lnTo>
                    <a:pt x="655598" y="681914"/>
                  </a:lnTo>
                  <a:lnTo>
                    <a:pt x="671317" y="671317"/>
                  </a:lnTo>
                  <a:lnTo>
                    <a:pt x="681914" y="655598"/>
                  </a:lnTo>
                  <a:lnTo>
                    <a:pt x="685800" y="636346"/>
                  </a:lnTo>
                  <a:lnTo>
                    <a:pt x="685800" y="539800"/>
                  </a:lnTo>
                  <a:lnTo>
                    <a:pt x="342912" y="539800"/>
                  </a:lnTo>
                  <a:lnTo>
                    <a:pt x="290139" y="539567"/>
                  </a:lnTo>
                  <a:lnTo>
                    <a:pt x="247174" y="537465"/>
                  </a:lnTo>
                  <a:lnTo>
                    <a:pt x="204321" y="525238"/>
                  </a:lnTo>
                  <a:lnTo>
                    <a:pt x="171976" y="499006"/>
                  </a:lnTo>
                  <a:lnTo>
                    <a:pt x="152999" y="462072"/>
                  </a:lnTo>
                  <a:lnTo>
                    <a:pt x="147192" y="424078"/>
                  </a:lnTo>
                  <a:lnTo>
                    <a:pt x="146060" y="375193"/>
                  </a:lnTo>
                  <a:lnTo>
                    <a:pt x="146060" y="310613"/>
                  </a:lnTo>
                  <a:lnTo>
                    <a:pt x="146240" y="290137"/>
                  </a:lnTo>
                  <a:lnTo>
                    <a:pt x="148339" y="247174"/>
                  </a:lnTo>
                  <a:lnTo>
                    <a:pt x="160562" y="204319"/>
                  </a:lnTo>
                  <a:lnTo>
                    <a:pt x="186807" y="171974"/>
                  </a:lnTo>
                  <a:lnTo>
                    <a:pt x="223734" y="152990"/>
                  </a:lnTo>
                  <a:lnTo>
                    <a:pt x="261721" y="147193"/>
                  </a:lnTo>
                  <a:lnTo>
                    <a:pt x="685800" y="145999"/>
                  </a:lnTo>
                  <a:lnTo>
                    <a:pt x="685800" y="49466"/>
                  </a:lnTo>
                  <a:lnTo>
                    <a:pt x="681914" y="30212"/>
                  </a:lnTo>
                  <a:lnTo>
                    <a:pt x="671317" y="14489"/>
                  </a:lnTo>
                  <a:lnTo>
                    <a:pt x="655598" y="3887"/>
                  </a:lnTo>
                  <a:lnTo>
                    <a:pt x="636346" y="0"/>
                  </a:lnTo>
                  <a:close/>
                </a:path>
                <a:path w="685800" h="685800">
                  <a:moveTo>
                    <a:pt x="685800" y="145999"/>
                  </a:moveTo>
                  <a:lnTo>
                    <a:pt x="342900" y="145999"/>
                  </a:lnTo>
                  <a:lnTo>
                    <a:pt x="395671" y="146234"/>
                  </a:lnTo>
                  <a:lnTo>
                    <a:pt x="410058" y="146599"/>
                  </a:lnTo>
                  <a:lnTo>
                    <a:pt x="451146" y="150298"/>
                  </a:lnTo>
                  <a:lnTo>
                    <a:pt x="490558" y="165796"/>
                  </a:lnTo>
                  <a:lnTo>
                    <a:pt x="520014" y="195251"/>
                  </a:lnTo>
                  <a:lnTo>
                    <a:pt x="535512" y="234664"/>
                  </a:lnTo>
                  <a:lnTo>
                    <a:pt x="539206" y="275748"/>
                  </a:lnTo>
                  <a:lnTo>
                    <a:pt x="539750" y="310613"/>
                  </a:lnTo>
                  <a:lnTo>
                    <a:pt x="539750" y="375193"/>
                  </a:lnTo>
                  <a:lnTo>
                    <a:pt x="538618" y="424091"/>
                  </a:lnTo>
                  <a:lnTo>
                    <a:pt x="532809" y="462078"/>
                  </a:lnTo>
                  <a:lnTo>
                    <a:pt x="506751" y="506755"/>
                  </a:lnTo>
                  <a:lnTo>
                    <a:pt x="471881" y="529463"/>
                  </a:lnTo>
                  <a:lnTo>
                    <a:pt x="424091" y="538619"/>
                  </a:lnTo>
                  <a:lnTo>
                    <a:pt x="342912" y="539800"/>
                  </a:lnTo>
                  <a:lnTo>
                    <a:pt x="685800" y="539800"/>
                  </a:lnTo>
                  <a:lnTo>
                    <a:pt x="685800" y="145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05158" y="2076219"/>
            <a:ext cx="15188991" cy="32149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az-Latn-AZ" sz="10400" spc="-50" dirty="0"/>
              <a:t>Diqqətiniz üçün təşəkkürlər!</a:t>
            </a:r>
            <a:br>
              <a:rPr lang="az-Latn-AZ" sz="10400" spc="-50" dirty="0"/>
            </a:br>
            <a:endParaRPr sz="10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96124" cy="1029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0786" y="488656"/>
            <a:ext cx="6557454" cy="2938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 defTabSz="914400"/>
            <a:r>
              <a:rPr lang="en-US" sz="5100" spc="45"/>
              <a:t>Ekoloji problemlərin həllində innovativ texnologiyaların tətbiqi</a:t>
            </a:r>
            <a:br>
              <a:rPr lang="en-US" sz="5100" spc="45"/>
            </a:br>
            <a:endParaRPr lang="en-US" sz="5100" spc="1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786" y="3885281"/>
            <a:ext cx="5215700" cy="27466"/>
          </a:xfrm>
          <a:custGeom>
            <a:avLst/>
            <a:gdLst>
              <a:gd name="connsiteX0" fmla="*/ 0 w 5215700"/>
              <a:gd name="connsiteY0" fmla="*/ 0 h 27466"/>
              <a:gd name="connsiteX1" fmla="*/ 599806 w 5215700"/>
              <a:gd name="connsiteY1" fmla="*/ 0 h 27466"/>
              <a:gd name="connsiteX2" fmla="*/ 1199611 w 5215700"/>
              <a:gd name="connsiteY2" fmla="*/ 0 h 27466"/>
              <a:gd name="connsiteX3" fmla="*/ 1955888 w 5215700"/>
              <a:gd name="connsiteY3" fmla="*/ 0 h 27466"/>
              <a:gd name="connsiteX4" fmla="*/ 2503536 w 5215700"/>
              <a:gd name="connsiteY4" fmla="*/ 0 h 27466"/>
              <a:gd name="connsiteX5" fmla="*/ 3051185 w 5215700"/>
              <a:gd name="connsiteY5" fmla="*/ 0 h 27466"/>
              <a:gd name="connsiteX6" fmla="*/ 3703147 w 5215700"/>
              <a:gd name="connsiteY6" fmla="*/ 0 h 27466"/>
              <a:gd name="connsiteX7" fmla="*/ 4250796 w 5215700"/>
              <a:gd name="connsiteY7" fmla="*/ 0 h 27466"/>
              <a:gd name="connsiteX8" fmla="*/ 5215700 w 5215700"/>
              <a:gd name="connsiteY8" fmla="*/ 0 h 27466"/>
              <a:gd name="connsiteX9" fmla="*/ 5215700 w 5215700"/>
              <a:gd name="connsiteY9" fmla="*/ 27466 h 27466"/>
              <a:gd name="connsiteX10" fmla="*/ 4668052 w 5215700"/>
              <a:gd name="connsiteY10" fmla="*/ 27466 h 27466"/>
              <a:gd name="connsiteX11" fmla="*/ 4120403 w 5215700"/>
              <a:gd name="connsiteY11" fmla="*/ 27466 h 27466"/>
              <a:gd name="connsiteX12" fmla="*/ 3468441 w 5215700"/>
              <a:gd name="connsiteY12" fmla="*/ 27466 h 27466"/>
              <a:gd name="connsiteX13" fmla="*/ 2920792 w 5215700"/>
              <a:gd name="connsiteY13" fmla="*/ 27466 h 27466"/>
              <a:gd name="connsiteX14" fmla="*/ 2425301 w 5215700"/>
              <a:gd name="connsiteY14" fmla="*/ 27466 h 27466"/>
              <a:gd name="connsiteX15" fmla="*/ 1773338 w 5215700"/>
              <a:gd name="connsiteY15" fmla="*/ 27466 h 27466"/>
              <a:gd name="connsiteX16" fmla="*/ 1121376 w 5215700"/>
              <a:gd name="connsiteY16" fmla="*/ 27466 h 27466"/>
              <a:gd name="connsiteX17" fmla="*/ 0 w 5215700"/>
              <a:gd name="connsiteY17" fmla="*/ 27466 h 27466"/>
              <a:gd name="connsiteX18" fmla="*/ 0 w 5215700"/>
              <a:gd name="connsiteY18" fmla="*/ 0 h 2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5700" h="27466" fill="none" extrusionOk="0">
                <a:moveTo>
                  <a:pt x="0" y="0"/>
                </a:moveTo>
                <a:cubicBezTo>
                  <a:pt x="245880" y="-15470"/>
                  <a:pt x="383006" y="-12254"/>
                  <a:pt x="599806" y="0"/>
                </a:cubicBezTo>
                <a:cubicBezTo>
                  <a:pt x="816606" y="12254"/>
                  <a:pt x="902294" y="15977"/>
                  <a:pt x="1199611" y="0"/>
                </a:cubicBezTo>
                <a:cubicBezTo>
                  <a:pt x="1496928" y="-15977"/>
                  <a:pt x="1599174" y="27308"/>
                  <a:pt x="1955888" y="0"/>
                </a:cubicBezTo>
                <a:cubicBezTo>
                  <a:pt x="2312602" y="-27308"/>
                  <a:pt x="2315031" y="-14981"/>
                  <a:pt x="2503536" y="0"/>
                </a:cubicBezTo>
                <a:cubicBezTo>
                  <a:pt x="2692041" y="14981"/>
                  <a:pt x="2825095" y="-23527"/>
                  <a:pt x="3051185" y="0"/>
                </a:cubicBezTo>
                <a:cubicBezTo>
                  <a:pt x="3277275" y="23527"/>
                  <a:pt x="3470129" y="5812"/>
                  <a:pt x="3703147" y="0"/>
                </a:cubicBezTo>
                <a:cubicBezTo>
                  <a:pt x="3936165" y="-5812"/>
                  <a:pt x="4032907" y="-15980"/>
                  <a:pt x="4250796" y="0"/>
                </a:cubicBezTo>
                <a:cubicBezTo>
                  <a:pt x="4468685" y="15980"/>
                  <a:pt x="5011739" y="-30048"/>
                  <a:pt x="5215700" y="0"/>
                </a:cubicBezTo>
                <a:cubicBezTo>
                  <a:pt x="5214882" y="8019"/>
                  <a:pt x="5216620" y="19817"/>
                  <a:pt x="5215700" y="27466"/>
                </a:cubicBezTo>
                <a:cubicBezTo>
                  <a:pt x="5009852" y="23973"/>
                  <a:pt x="4817142" y="13479"/>
                  <a:pt x="4668052" y="27466"/>
                </a:cubicBezTo>
                <a:cubicBezTo>
                  <a:pt x="4518962" y="41453"/>
                  <a:pt x="4293951" y="2826"/>
                  <a:pt x="4120403" y="27466"/>
                </a:cubicBezTo>
                <a:cubicBezTo>
                  <a:pt x="3946855" y="52106"/>
                  <a:pt x="3767918" y="15962"/>
                  <a:pt x="3468441" y="27466"/>
                </a:cubicBezTo>
                <a:cubicBezTo>
                  <a:pt x="3168964" y="38970"/>
                  <a:pt x="3104262" y="44892"/>
                  <a:pt x="2920792" y="27466"/>
                </a:cubicBezTo>
                <a:cubicBezTo>
                  <a:pt x="2737322" y="10040"/>
                  <a:pt x="2672844" y="17291"/>
                  <a:pt x="2425301" y="27466"/>
                </a:cubicBezTo>
                <a:cubicBezTo>
                  <a:pt x="2177758" y="37641"/>
                  <a:pt x="2032954" y="50358"/>
                  <a:pt x="1773338" y="27466"/>
                </a:cubicBezTo>
                <a:cubicBezTo>
                  <a:pt x="1513722" y="4574"/>
                  <a:pt x="1308266" y="27121"/>
                  <a:pt x="1121376" y="27466"/>
                </a:cubicBezTo>
                <a:cubicBezTo>
                  <a:pt x="934486" y="27811"/>
                  <a:pt x="439013" y="39646"/>
                  <a:pt x="0" y="27466"/>
                </a:cubicBezTo>
                <a:cubicBezTo>
                  <a:pt x="-124" y="16976"/>
                  <a:pt x="150" y="11882"/>
                  <a:pt x="0" y="0"/>
                </a:cubicBezTo>
                <a:close/>
              </a:path>
              <a:path w="5215700" h="27466" stroke="0" extrusionOk="0">
                <a:moveTo>
                  <a:pt x="0" y="0"/>
                </a:moveTo>
                <a:cubicBezTo>
                  <a:pt x="125644" y="19348"/>
                  <a:pt x="404802" y="-19587"/>
                  <a:pt x="547649" y="0"/>
                </a:cubicBezTo>
                <a:cubicBezTo>
                  <a:pt x="690496" y="19587"/>
                  <a:pt x="1084080" y="14493"/>
                  <a:pt x="1303925" y="0"/>
                </a:cubicBezTo>
                <a:cubicBezTo>
                  <a:pt x="1523770" y="-14493"/>
                  <a:pt x="1559768" y="16232"/>
                  <a:pt x="1799416" y="0"/>
                </a:cubicBezTo>
                <a:cubicBezTo>
                  <a:pt x="2039064" y="-16232"/>
                  <a:pt x="2165392" y="-1999"/>
                  <a:pt x="2294908" y="0"/>
                </a:cubicBezTo>
                <a:cubicBezTo>
                  <a:pt x="2424424" y="1999"/>
                  <a:pt x="2684038" y="-10491"/>
                  <a:pt x="2946870" y="0"/>
                </a:cubicBezTo>
                <a:cubicBezTo>
                  <a:pt x="3209702" y="10491"/>
                  <a:pt x="3305112" y="25042"/>
                  <a:pt x="3546676" y="0"/>
                </a:cubicBezTo>
                <a:cubicBezTo>
                  <a:pt x="3788240" y="-25042"/>
                  <a:pt x="4095815" y="16924"/>
                  <a:pt x="4250796" y="0"/>
                </a:cubicBezTo>
                <a:cubicBezTo>
                  <a:pt x="4405777" y="-16924"/>
                  <a:pt x="4958016" y="21049"/>
                  <a:pt x="5215700" y="0"/>
                </a:cubicBezTo>
                <a:cubicBezTo>
                  <a:pt x="5214389" y="6532"/>
                  <a:pt x="5216118" y="15823"/>
                  <a:pt x="5215700" y="27466"/>
                </a:cubicBezTo>
                <a:cubicBezTo>
                  <a:pt x="4986050" y="40293"/>
                  <a:pt x="4703092" y="-29"/>
                  <a:pt x="4459424" y="27466"/>
                </a:cubicBezTo>
                <a:cubicBezTo>
                  <a:pt x="4215756" y="54961"/>
                  <a:pt x="4049838" y="49212"/>
                  <a:pt x="3859618" y="27466"/>
                </a:cubicBezTo>
                <a:cubicBezTo>
                  <a:pt x="3669398" y="5720"/>
                  <a:pt x="3484060" y="49744"/>
                  <a:pt x="3259813" y="27466"/>
                </a:cubicBezTo>
                <a:cubicBezTo>
                  <a:pt x="3035566" y="5188"/>
                  <a:pt x="2862181" y="17316"/>
                  <a:pt x="2712164" y="27466"/>
                </a:cubicBezTo>
                <a:cubicBezTo>
                  <a:pt x="2562147" y="37616"/>
                  <a:pt x="2395187" y="27753"/>
                  <a:pt x="2112359" y="27466"/>
                </a:cubicBezTo>
                <a:cubicBezTo>
                  <a:pt x="1829532" y="27179"/>
                  <a:pt x="1800630" y="35355"/>
                  <a:pt x="1616867" y="27466"/>
                </a:cubicBezTo>
                <a:cubicBezTo>
                  <a:pt x="1433104" y="19577"/>
                  <a:pt x="1206166" y="40296"/>
                  <a:pt x="1017062" y="27466"/>
                </a:cubicBezTo>
                <a:cubicBezTo>
                  <a:pt x="827959" y="14636"/>
                  <a:pt x="288718" y="32729"/>
                  <a:pt x="0" y="27466"/>
                </a:cubicBezTo>
                <a:cubicBezTo>
                  <a:pt x="882" y="21068"/>
                  <a:pt x="-358" y="72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8"/>
          <p:cNvSpPr txBox="1"/>
          <p:nvPr/>
        </p:nvSpPr>
        <p:spPr>
          <a:xfrm>
            <a:off x="960786" y="4314668"/>
            <a:ext cx="6369804" cy="498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5080" indent="-228600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sz="3300" b="1" u="sng" spc="45"/>
              <a:t>Müzakirə olunacaq məsələlər:</a:t>
            </a:r>
            <a:endParaRPr lang="en-US" sz="3300" b="1" u="sng"/>
          </a:p>
          <a:p>
            <a:pPr marL="469900" marR="5080" indent="-228600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sz="3300"/>
              <a:t>Ekoloji problemləri həll etmək üçün qabaqcıl texnologiyalardan necə istifadə oluna biləcəyini araşdırmaq.</a:t>
            </a:r>
          </a:p>
          <a:p>
            <a:pPr marL="469900" marR="5080" indent="-228600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sz="3300"/>
              <a:t>Bərpa olunan enerji, ağıllı şəbəkələr və davamlı şəhər planlaşdırması və s. kimi məsələləri araşdırmaq və ideyalar irəli sürmək.</a:t>
            </a:r>
          </a:p>
        </p:txBody>
      </p:sp>
      <p:pic>
        <p:nvPicPr>
          <p:cNvPr id="6" name="object 4"/>
          <p:cNvPicPr/>
          <p:nvPr/>
        </p:nvPicPr>
        <p:blipFill>
          <a:blip r:embed="rId2" cstate="print"/>
          <a:srcRect r="-6" b="18622"/>
          <a:stretch/>
        </p:blipFill>
        <p:spPr>
          <a:xfrm>
            <a:off x="7973086" y="10"/>
            <a:ext cx="10325327" cy="102996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300700" cy="1029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01" name="Arc 820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12954803" y="737858"/>
            <a:ext cx="4487382" cy="4484961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3" name="Freeform: Shape 820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8239760"/>
            <a:ext cx="4012078" cy="205994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İstixana effekti: İqlim dəyişikliyi necə cərəyan edir? | ClimateScience">
            <a:extLst>
              <a:ext uri="{FF2B5EF4-FFF2-40B4-BE49-F238E27FC236}">
                <a16:creationId xmlns:a16="http://schemas.microsoft.com/office/drawing/2014/main" id="{40C35E90-DB54-9092-E117-4D91C0760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505" y="2077133"/>
            <a:ext cx="7171048" cy="589050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FBED-DC79-340C-63BF-550503DB1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583" y="654050"/>
            <a:ext cx="9308722" cy="990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z-Latn-AZ" sz="1800" dirty="0"/>
              <a:t>İ</a:t>
            </a:r>
            <a:r>
              <a:rPr lang="en-US" sz="1800" dirty="0" err="1"/>
              <a:t>stixana</a:t>
            </a:r>
            <a:r>
              <a:rPr lang="en-US" sz="1800" dirty="0"/>
              <a:t> </a:t>
            </a:r>
            <a:r>
              <a:rPr lang="en-US" sz="1800" dirty="0" err="1"/>
              <a:t>qazlarının</a:t>
            </a:r>
            <a:r>
              <a:rPr lang="en-US" sz="1800" dirty="0"/>
              <a:t> </a:t>
            </a:r>
            <a:r>
              <a:rPr lang="en-US" sz="1800" dirty="0" err="1"/>
              <a:t>azaldılması</a:t>
            </a:r>
            <a:r>
              <a:rPr lang="en-US" sz="1800" dirty="0"/>
              <a:t> </a:t>
            </a:r>
            <a:r>
              <a:rPr lang="en-US" sz="1800" dirty="0" err="1"/>
              <a:t>strategiyalarına</a:t>
            </a:r>
            <a:r>
              <a:rPr lang="en-US" sz="1800" dirty="0"/>
              <a:t> </a:t>
            </a:r>
            <a:r>
              <a:rPr lang="en-US" sz="1800" dirty="0" err="1"/>
              <a:t>aşağıdakılar</a:t>
            </a:r>
            <a:r>
              <a:rPr lang="en-US" sz="1800" dirty="0"/>
              <a:t> </a:t>
            </a:r>
            <a:r>
              <a:rPr lang="en-US" sz="1800" dirty="0" err="1"/>
              <a:t>daxil</a:t>
            </a:r>
            <a:r>
              <a:rPr lang="en-US" sz="1800" dirty="0"/>
              <a:t> ola </a:t>
            </a:r>
            <a:r>
              <a:rPr lang="en-US" sz="1800" dirty="0" err="1"/>
              <a:t>bilər</a:t>
            </a:r>
            <a:r>
              <a:rPr lang="en-US" sz="1800" dirty="0"/>
              <a:t>:</a:t>
            </a:r>
            <a:endParaRPr lang="az-Latn-AZ" sz="1800" dirty="0"/>
          </a:p>
          <a:p>
            <a:pPr marL="0" indent="0">
              <a:buNone/>
            </a:pPr>
            <a:r>
              <a:rPr lang="en-US" sz="1800" dirty="0"/>
              <a:t>● </a:t>
            </a:r>
            <a:r>
              <a:rPr lang="en-US" sz="1800" dirty="0" err="1"/>
              <a:t>enerji</a:t>
            </a:r>
            <a:r>
              <a:rPr lang="en-US" sz="1800" dirty="0"/>
              <a:t> </a:t>
            </a:r>
            <a:r>
              <a:rPr lang="en-US" sz="1800" dirty="0" err="1"/>
              <a:t>istehlakının</a:t>
            </a:r>
            <a:r>
              <a:rPr lang="en-US" sz="1800" dirty="0"/>
              <a:t> </a:t>
            </a:r>
            <a:r>
              <a:rPr lang="en-US" sz="1800" dirty="0" err="1"/>
              <a:t>azaldılması</a:t>
            </a:r>
            <a:endParaRPr lang="az-Latn-AZ" sz="1800" dirty="0"/>
          </a:p>
          <a:p>
            <a:pPr marL="0" indent="0">
              <a:buNone/>
            </a:pPr>
            <a:r>
              <a:rPr lang="en-US" sz="1800" dirty="0"/>
              <a:t>● </a:t>
            </a:r>
            <a:r>
              <a:rPr lang="en-US" sz="1800" dirty="0" err="1"/>
              <a:t>kənd</a:t>
            </a:r>
            <a:r>
              <a:rPr lang="en-US" sz="1800" dirty="0"/>
              <a:t> </a:t>
            </a:r>
            <a:r>
              <a:rPr lang="en-US" sz="1800" dirty="0" err="1"/>
              <a:t>təsərrüfatından</a:t>
            </a:r>
            <a:r>
              <a:rPr lang="en-US" sz="1800" dirty="0"/>
              <a:t> </a:t>
            </a:r>
            <a:r>
              <a:rPr lang="en-US" sz="1800" dirty="0" err="1"/>
              <a:t>azot</a:t>
            </a:r>
            <a:r>
              <a:rPr lang="en-US" sz="1800" dirty="0"/>
              <a:t> </a:t>
            </a:r>
            <a:r>
              <a:rPr lang="en-US" sz="1800" dirty="0" err="1"/>
              <a:t>oksidləri</a:t>
            </a:r>
            <a:r>
              <a:rPr lang="en-US" sz="1800" dirty="0"/>
              <a:t>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metan</a:t>
            </a:r>
            <a:r>
              <a:rPr lang="en-US" sz="1800" dirty="0"/>
              <a:t> </a:t>
            </a:r>
            <a:r>
              <a:rPr lang="en-US" sz="1800" dirty="0" err="1"/>
              <a:t>emissiyalarının</a:t>
            </a:r>
            <a:r>
              <a:rPr lang="en-US" sz="1800" dirty="0"/>
              <a:t> </a:t>
            </a:r>
            <a:r>
              <a:rPr lang="en-US" sz="1800" dirty="0" err="1"/>
              <a:t>azaldılması</a:t>
            </a:r>
            <a:endParaRPr lang="az-Latn-AZ" sz="1800" dirty="0"/>
          </a:p>
          <a:p>
            <a:pPr marL="0" indent="0">
              <a:buNone/>
            </a:pPr>
            <a:r>
              <a:rPr lang="en-US" sz="1800" dirty="0"/>
              <a:t>● </a:t>
            </a:r>
            <a:r>
              <a:rPr lang="en-US" sz="1800" dirty="0" err="1"/>
              <a:t>qalıq</a:t>
            </a:r>
            <a:r>
              <a:rPr lang="en-US" sz="1800" dirty="0"/>
              <a:t> </a:t>
            </a:r>
            <a:r>
              <a:rPr lang="en-US" sz="1800" dirty="0" err="1"/>
              <a:t>yanacaqlara</a:t>
            </a:r>
            <a:r>
              <a:rPr lang="en-US" sz="1800" dirty="0"/>
              <a:t> </a:t>
            </a:r>
            <a:r>
              <a:rPr lang="en-US" sz="1800" dirty="0" err="1"/>
              <a:t>alternativlərdən</a:t>
            </a:r>
            <a:r>
              <a:rPr lang="en-US" sz="1800" dirty="0"/>
              <a:t> </a:t>
            </a:r>
            <a:r>
              <a:rPr lang="en-US" sz="1800" dirty="0" err="1"/>
              <a:t>istifadə</a:t>
            </a:r>
            <a:endParaRPr lang="az-Latn-AZ" sz="1800" dirty="0"/>
          </a:p>
          <a:p>
            <a:pPr marL="0" indent="0">
              <a:buNone/>
            </a:pPr>
            <a:r>
              <a:rPr lang="en-US" sz="1800" dirty="0"/>
              <a:t>● </a:t>
            </a:r>
            <a:r>
              <a:rPr lang="en-US" sz="1800" dirty="0" err="1"/>
              <a:t>geomühəndislik</a:t>
            </a:r>
            <a:r>
              <a:rPr lang="en-US" sz="1800" dirty="0"/>
              <a:t>.</a:t>
            </a:r>
            <a:endParaRPr lang="az-Latn-AZ" sz="1800" dirty="0"/>
          </a:p>
          <a:p>
            <a:pPr marL="0" indent="0">
              <a:buNone/>
            </a:pPr>
            <a:r>
              <a:rPr lang="en-US" sz="1800" dirty="0"/>
              <a:t>Karbon </a:t>
            </a:r>
            <a:r>
              <a:rPr lang="az-Latn-AZ" sz="1800" dirty="0"/>
              <a:t>dioksid </a:t>
            </a:r>
            <a:r>
              <a:rPr lang="en-US" sz="1800" dirty="0" err="1"/>
              <a:t>qazının</a:t>
            </a:r>
            <a:r>
              <a:rPr lang="en-US" sz="1800" dirty="0"/>
              <a:t> </a:t>
            </a:r>
            <a:r>
              <a:rPr lang="az-Latn-AZ" sz="1800" dirty="0"/>
              <a:t>aradan qaldırılması və</a:t>
            </a:r>
            <a:r>
              <a:rPr lang="en-US" sz="1800" dirty="0"/>
              <a:t> </a:t>
            </a:r>
            <a:r>
              <a:rPr lang="en-US" sz="1800" dirty="0" err="1"/>
              <a:t>təsirin</a:t>
            </a:r>
            <a:r>
              <a:rPr lang="en-US" sz="1800" dirty="0"/>
              <a:t> </a:t>
            </a:r>
            <a:r>
              <a:rPr lang="en-US" sz="1800" dirty="0" err="1"/>
              <a:t>azaldılması</a:t>
            </a:r>
            <a:r>
              <a:rPr lang="en-US" sz="1800" dirty="0"/>
              <a:t> </a:t>
            </a:r>
            <a:r>
              <a:rPr lang="en-US" sz="1800" dirty="0" err="1"/>
              <a:t>strategiyalarına</a:t>
            </a:r>
            <a:r>
              <a:rPr lang="en-US" sz="1800" dirty="0"/>
              <a:t> </a:t>
            </a:r>
            <a:r>
              <a:rPr lang="en-US" sz="1800" dirty="0" err="1"/>
              <a:t>daxildir</a:t>
            </a:r>
            <a:r>
              <a:rPr lang="en-US" sz="1800" dirty="0"/>
              <a:t>:</a:t>
            </a:r>
            <a:endParaRPr lang="az-Latn-AZ" sz="1800" dirty="0"/>
          </a:p>
          <a:p>
            <a:pPr marL="0" indent="0">
              <a:buNone/>
            </a:pPr>
            <a:r>
              <a:rPr lang="en-US" sz="1800" dirty="0"/>
              <a:t>● </a:t>
            </a:r>
            <a:r>
              <a:rPr lang="en-US" sz="1800" dirty="0" err="1"/>
              <a:t>torpaq</a:t>
            </a:r>
            <a:r>
              <a:rPr lang="en-US" sz="1800" dirty="0"/>
              <a:t> </a:t>
            </a:r>
            <a:r>
              <a:rPr lang="en-US" sz="1800" dirty="0" err="1"/>
              <a:t>idarəçiliyi</a:t>
            </a:r>
            <a:r>
              <a:rPr lang="en-US" sz="1800" dirty="0"/>
              <a:t> </a:t>
            </a:r>
            <a:r>
              <a:rPr lang="en-US" sz="1800" dirty="0" err="1"/>
              <a:t>vasitəsilə</a:t>
            </a:r>
            <a:r>
              <a:rPr lang="en-US" sz="1800" dirty="0"/>
              <a:t> </a:t>
            </a:r>
            <a:r>
              <a:rPr lang="en-US" sz="1800" dirty="0" err="1"/>
              <a:t>karbon</a:t>
            </a:r>
            <a:r>
              <a:rPr lang="en-US" sz="1800" dirty="0"/>
              <a:t> </a:t>
            </a:r>
            <a:r>
              <a:rPr lang="en-US" sz="1800" dirty="0" err="1"/>
              <a:t>yuvalarının</a:t>
            </a:r>
            <a:r>
              <a:rPr lang="en-US" sz="1800" dirty="0"/>
              <a:t> </a:t>
            </a:r>
            <a:r>
              <a:rPr lang="en-US" sz="1800" dirty="0" err="1"/>
              <a:t>qorunması</a:t>
            </a:r>
            <a:r>
              <a:rPr lang="en-US" sz="1800" dirty="0"/>
              <a:t>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gücləndirilməsi</a:t>
            </a:r>
            <a:r>
              <a:rPr lang="az-Latn-AZ" sz="1800" dirty="0"/>
              <a:t> </a:t>
            </a:r>
            <a:r>
              <a:rPr lang="en-US" sz="1800" dirty="0"/>
              <a:t>(UN-REDD</a:t>
            </a:r>
            <a:r>
              <a:rPr lang="az-Latn-AZ" sz="1800" dirty="0"/>
              <a:t>) </a:t>
            </a:r>
          </a:p>
          <a:p>
            <a:pPr marL="0" indent="0">
              <a:buNone/>
            </a:pPr>
            <a:r>
              <a:rPr lang="en-US" sz="1800" dirty="0"/>
              <a:t>● </a:t>
            </a:r>
            <a:r>
              <a:rPr lang="en-US" sz="1800" dirty="0" err="1"/>
              <a:t>yanacaq</a:t>
            </a:r>
            <a:r>
              <a:rPr lang="en-US" sz="1800" dirty="0"/>
              <a:t> </a:t>
            </a:r>
            <a:r>
              <a:rPr lang="en-US" sz="1800" dirty="0" err="1"/>
              <a:t>mənbəyi</a:t>
            </a:r>
            <a:r>
              <a:rPr lang="en-US" sz="1800" dirty="0"/>
              <a:t> </a:t>
            </a:r>
            <a:r>
              <a:rPr lang="en-US" sz="1800" dirty="0" err="1"/>
              <a:t>kimi</a:t>
            </a:r>
            <a:r>
              <a:rPr lang="en-US" sz="1800" dirty="0"/>
              <a:t> </a:t>
            </a:r>
            <a:r>
              <a:rPr lang="en-US" sz="1800" dirty="0" err="1"/>
              <a:t>biokütlədən</a:t>
            </a:r>
            <a:r>
              <a:rPr lang="en-US" sz="1800" dirty="0"/>
              <a:t> </a:t>
            </a:r>
            <a:endParaRPr lang="az-Latn-AZ" sz="1800" dirty="0"/>
          </a:p>
          <a:p>
            <a:pPr marL="0" indent="0">
              <a:buNone/>
            </a:pPr>
            <a:r>
              <a:rPr lang="en-US" sz="1800" dirty="0"/>
              <a:t>● </a:t>
            </a:r>
            <a:r>
              <a:rPr lang="en-US" sz="1800" dirty="0" err="1"/>
              <a:t>karbon</a:t>
            </a:r>
            <a:r>
              <a:rPr lang="en-US" sz="1800" dirty="0"/>
              <a:t> </a:t>
            </a:r>
            <a:r>
              <a:rPr lang="en-US" sz="1800" dirty="0" err="1"/>
              <a:t>tutma</a:t>
            </a:r>
            <a:r>
              <a:rPr lang="en-US" sz="1800" dirty="0"/>
              <a:t>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saxlama</a:t>
            </a:r>
            <a:r>
              <a:rPr lang="az-Latn-AZ" sz="1800" dirty="0"/>
              <a:t> metodlarından</a:t>
            </a:r>
            <a:r>
              <a:rPr lang="en-US" sz="1800" dirty="0"/>
              <a:t> </a:t>
            </a:r>
            <a:r>
              <a:rPr lang="en-US" sz="1800" dirty="0" err="1"/>
              <a:t>istifadə</a:t>
            </a:r>
            <a:endParaRPr lang="az-Latn-AZ" sz="1800" dirty="0"/>
          </a:p>
          <a:p>
            <a:pPr marL="0" indent="0">
              <a:buNone/>
            </a:pPr>
            <a:r>
              <a:rPr lang="en-US" sz="1800" dirty="0"/>
              <a:t>● </a:t>
            </a:r>
            <a:r>
              <a:rPr lang="en-US" sz="1800" dirty="0" err="1"/>
              <a:t>okeanlar</a:t>
            </a:r>
            <a:r>
              <a:rPr lang="en-US" sz="1800" dirty="0"/>
              <a:t> </a:t>
            </a:r>
            <a:r>
              <a:rPr lang="en-US" sz="1800" dirty="0" err="1"/>
              <a:t>tərəfindən</a:t>
            </a:r>
            <a:r>
              <a:rPr lang="en-US" sz="1800" dirty="0"/>
              <a:t> </a:t>
            </a:r>
            <a:r>
              <a:rPr lang="en-US" sz="1800" dirty="0" err="1"/>
              <a:t>karbon</a:t>
            </a:r>
            <a:r>
              <a:rPr lang="en-US" sz="1800" dirty="0"/>
              <a:t> </a:t>
            </a:r>
            <a:r>
              <a:rPr lang="en-US" sz="1800" dirty="0" err="1"/>
              <a:t>qazının</a:t>
            </a:r>
            <a:r>
              <a:rPr lang="en-US" sz="1800" dirty="0"/>
              <a:t> </a:t>
            </a:r>
            <a:r>
              <a:rPr lang="en-US" sz="1800" dirty="0" err="1"/>
              <a:t>udulmasının</a:t>
            </a:r>
            <a:r>
              <a:rPr lang="en-US" sz="1800" dirty="0"/>
              <a:t> </a:t>
            </a:r>
            <a:r>
              <a:rPr lang="en-US" sz="1800" dirty="0" err="1"/>
              <a:t>artırılması</a:t>
            </a:r>
            <a:r>
              <a:rPr lang="az-Latn-AZ" sz="1800" dirty="0"/>
              <a:t>, </a:t>
            </a:r>
            <a:r>
              <a:rPr lang="en-US" sz="1800" dirty="0" err="1"/>
              <a:t>okeanları</a:t>
            </a:r>
            <a:r>
              <a:rPr lang="en-US" sz="1800" dirty="0"/>
              <a:t> </a:t>
            </a:r>
            <a:r>
              <a:rPr lang="en-US" sz="1800" dirty="0" err="1"/>
              <a:t>azot</a:t>
            </a:r>
            <a:r>
              <a:rPr lang="en-US" sz="1800" dirty="0"/>
              <a:t>, </a:t>
            </a:r>
            <a:r>
              <a:rPr lang="en-US" sz="1800" dirty="0" err="1"/>
              <a:t>fosfor</a:t>
            </a:r>
            <a:r>
              <a:rPr lang="en-US" sz="1800" dirty="0"/>
              <a:t>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dəmir</a:t>
            </a:r>
            <a:r>
              <a:rPr lang="en-US" sz="1800" dirty="0"/>
              <a:t> (N/P/Fe) </a:t>
            </a:r>
            <a:r>
              <a:rPr lang="en-US" sz="1800" dirty="0" err="1"/>
              <a:t>ilə</a:t>
            </a:r>
            <a:r>
              <a:rPr lang="en-US" sz="1800" dirty="0"/>
              <a:t> </a:t>
            </a:r>
            <a:r>
              <a:rPr lang="en-US" sz="1800" dirty="0" err="1"/>
              <a:t>gübrələmək</a:t>
            </a:r>
            <a:r>
              <a:rPr lang="az-Latn-AZ" sz="1800" dirty="0"/>
              <a:t> </a:t>
            </a:r>
            <a:r>
              <a:rPr lang="en-US" sz="1800" dirty="0" err="1"/>
              <a:t>bioloji</a:t>
            </a:r>
            <a:r>
              <a:rPr lang="en-US" sz="1800" dirty="0"/>
              <a:t> </a:t>
            </a:r>
            <a:r>
              <a:rPr lang="en-US" sz="1800" dirty="0" err="1"/>
              <a:t>nasosu</a:t>
            </a:r>
            <a:r>
              <a:rPr lang="en-US" sz="1800" dirty="0"/>
              <a:t> </a:t>
            </a:r>
            <a:r>
              <a:rPr lang="en-US" sz="1800" dirty="0" err="1"/>
              <a:t>təşviq</a:t>
            </a:r>
            <a:r>
              <a:rPr lang="en-US" sz="1800" dirty="0"/>
              <a:t> e</a:t>
            </a:r>
            <a:r>
              <a:rPr lang="az-Latn-AZ" sz="1800" dirty="0"/>
              <a:t>tmək</a:t>
            </a:r>
          </a:p>
          <a:p>
            <a:pPr marL="0" indent="0">
              <a:buNone/>
            </a:pPr>
            <a:r>
              <a:rPr lang="en-US" sz="1800" b="1" dirty="0" err="1"/>
              <a:t>Çirklənmənin</a:t>
            </a:r>
            <a:r>
              <a:rPr lang="en-US" sz="1800" b="1" dirty="0"/>
              <a:t> </a:t>
            </a:r>
            <a:r>
              <a:rPr lang="en-US" sz="1800" b="1" dirty="0" err="1"/>
              <a:t>idarə</a:t>
            </a:r>
            <a:r>
              <a:rPr lang="en-US" sz="1800" b="1" dirty="0"/>
              <a:t> </a:t>
            </a:r>
            <a:r>
              <a:rPr lang="en-US" sz="1800" b="1" dirty="0" err="1"/>
              <a:t>edilməsi</a:t>
            </a:r>
            <a:r>
              <a:rPr lang="en-US" sz="1800" b="1" dirty="0"/>
              <a:t> </a:t>
            </a:r>
            <a:r>
              <a:rPr lang="en-US" sz="1800" b="1" dirty="0" err="1"/>
              <a:t>və</a:t>
            </a:r>
            <a:r>
              <a:rPr lang="en-US" sz="1800" b="1" dirty="0"/>
              <a:t> </a:t>
            </a:r>
            <a:r>
              <a:rPr lang="en-US" sz="1800" b="1" dirty="0" err="1"/>
              <a:t>nəzarət</a:t>
            </a:r>
            <a:endParaRPr lang="az-Latn-AZ" sz="1800" b="1" dirty="0"/>
          </a:p>
          <a:p>
            <a:pPr marL="0" indent="0">
              <a:buNone/>
            </a:pPr>
            <a:r>
              <a:rPr lang="az-Latn-AZ" sz="1800" dirty="0"/>
              <a:t>Q</a:t>
            </a:r>
            <a:r>
              <a:rPr lang="en-US" sz="1800" dirty="0"/>
              <a:t>lobal </a:t>
            </a:r>
            <a:r>
              <a:rPr lang="en-US" sz="1800" dirty="0" err="1"/>
              <a:t>temperatur</a:t>
            </a:r>
            <a:r>
              <a:rPr lang="en-US" sz="1800" dirty="0"/>
              <a:t> </a:t>
            </a:r>
            <a:r>
              <a:rPr lang="az-Latn-AZ" sz="1800" dirty="0"/>
              <a:t>o</a:t>
            </a:r>
            <a:r>
              <a:rPr lang="en-US" sz="1800" dirty="0" err="1"/>
              <a:t>rtalama</a:t>
            </a:r>
            <a:r>
              <a:rPr lang="az-Latn-AZ" sz="1800" dirty="0"/>
              <a:t>sı</a:t>
            </a:r>
            <a:r>
              <a:rPr lang="en-US" sz="1800" dirty="0" err="1"/>
              <a:t>nın</a:t>
            </a:r>
            <a:r>
              <a:rPr lang="en-US" sz="1800" dirty="0"/>
              <a:t> </a:t>
            </a:r>
            <a:r>
              <a:rPr lang="en-US" sz="1800" dirty="0" err="1"/>
              <a:t>daha</a:t>
            </a:r>
            <a:r>
              <a:rPr lang="en-US" sz="1800" dirty="0"/>
              <a:t> da </a:t>
            </a:r>
            <a:r>
              <a:rPr lang="en-US" sz="1800" dirty="0" err="1"/>
              <a:t>artmasının</a:t>
            </a:r>
            <a:r>
              <a:rPr lang="en-US" sz="1800" dirty="0"/>
              <a:t> </a:t>
            </a:r>
            <a:r>
              <a:rPr lang="en-US" sz="1800" dirty="0" err="1"/>
              <a:t>qarşısını</a:t>
            </a:r>
            <a:r>
              <a:rPr lang="en-US" sz="1800" dirty="0"/>
              <a:t> </a:t>
            </a:r>
            <a:r>
              <a:rPr lang="en-US" sz="1800" dirty="0" err="1"/>
              <a:t>almaq</a:t>
            </a:r>
            <a:r>
              <a:rPr lang="en-US" sz="1800" dirty="0"/>
              <a:t> </a:t>
            </a:r>
            <a:r>
              <a:rPr lang="en-US" sz="1800" dirty="0" err="1"/>
              <a:t>üçün</a:t>
            </a:r>
            <a:r>
              <a:rPr lang="en-US" sz="1800" dirty="0"/>
              <a:t> milli </a:t>
            </a:r>
            <a:r>
              <a:rPr lang="en-US" sz="1800" dirty="0" err="1"/>
              <a:t>və</a:t>
            </a:r>
            <a:r>
              <a:rPr lang="en-US" sz="1800" dirty="0"/>
              <a:t> </a:t>
            </a:r>
            <a:r>
              <a:rPr lang="en-US" sz="1800" dirty="0" err="1"/>
              <a:t>beynəlxalq</a:t>
            </a:r>
            <a:r>
              <a:rPr lang="en-US" sz="1800" dirty="0"/>
              <a:t> </a:t>
            </a:r>
            <a:r>
              <a:rPr lang="en-US" sz="1800" dirty="0" err="1"/>
              <a:t>üsulla</a:t>
            </a:r>
            <a:r>
              <a:rPr lang="az-Latn-AZ" sz="1800" dirty="0"/>
              <a:t>ra </a:t>
            </a:r>
            <a:r>
              <a:rPr lang="en-US" sz="1800" dirty="0" err="1"/>
              <a:t>daxildir</a:t>
            </a:r>
            <a:endParaRPr lang="az-Latn-AZ" sz="1800" dirty="0"/>
          </a:p>
          <a:p>
            <a:pPr marL="0" indent="0">
              <a:buNone/>
            </a:pPr>
            <a:r>
              <a:rPr lang="en-US" sz="1800" dirty="0"/>
              <a:t>:● </a:t>
            </a:r>
            <a:r>
              <a:rPr lang="en-US" sz="1800" dirty="0" err="1"/>
              <a:t>atmosfer</a:t>
            </a:r>
            <a:r>
              <a:rPr lang="en-US" sz="1800" dirty="0"/>
              <a:t> </a:t>
            </a:r>
            <a:r>
              <a:rPr lang="en-US" sz="1800" dirty="0" err="1"/>
              <a:t>çirklənməsinin</a:t>
            </a:r>
            <a:r>
              <a:rPr lang="en-US" sz="1800" dirty="0"/>
              <a:t> </a:t>
            </a:r>
            <a:r>
              <a:rPr lang="az-Latn-AZ" sz="1800" dirty="0"/>
              <a:t>səviyyəsinə</a:t>
            </a:r>
            <a:r>
              <a:rPr lang="en-US" sz="1800" dirty="0"/>
              <a:t> </a:t>
            </a:r>
            <a:r>
              <a:rPr lang="en-US" sz="1800" dirty="0" err="1"/>
              <a:t>nəzarət</a:t>
            </a:r>
            <a:r>
              <a:rPr lang="az-Latn-AZ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● </a:t>
            </a:r>
            <a:r>
              <a:rPr lang="en-US" sz="1800" dirty="0" err="1"/>
              <a:t>atmosferin</a:t>
            </a:r>
            <a:r>
              <a:rPr lang="en-US" sz="1800" dirty="0"/>
              <a:t> </a:t>
            </a:r>
            <a:r>
              <a:rPr lang="en-US" sz="1800" dirty="0" err="1"/>
              <a:t>çirklənməsinin</a:t>
            </a:r>
            <a:r>
              <a:rPr lang="en-US" sz="1800" dirty="0"/>
              <a:t> </a:t>
            </a:r>
            <a:r>
              <a:rPr lang="en-US" sz="1800" dirty="0" err="1"/>
              <a:t>azaldılması</a:t>
            </a:r>
            <a:endParaRPr lang="az-Latn-AZ" sz="1800" dirty="0"/>
          </a:p>
          <a:p>
            <a:pPr marL="0" indent="0">
              <a:buNone/>
            </a:pPr>
            <a:r>
              <a:rPr lang="en-US" sz="1800" dirty="0"/>
              <a:t>● </a:t>
            </a:r>
            <a:r>
              <a:rPr lang="en-US" sz="1800" dirty="0" err="1"/>
              <a:t>meşələrin</a:t>
            </a:r>
            <a:r>
              <a:rPr lang="en-US" sz="1800" dirty="0"/>
              <a:t> </a:t>
            </a:r>
            <a:r>
              <a:rPr lang="en-US" sz="1800" dirty="0" err="1"/>
              <a:t>təmizlənməsinin</a:t>
            </a:r>
            <a:r>
              <a:rPr lang="en-US" sz="1800" dirty="0"/>
              <a:t> </a:t>
            </a:r>
            <a:r>
              <a:rPr lang="en-US" sz="1800" dirty="0" err="1"/>
              <a:t>dayandırılması</a:t>
            </a:r>
            <a:r>
              <a:rPr lang="en-US" sz="1800" dirty="0"/>
              <a:t>● </a:t>
            </a:r>
            <a:r>
              <a:rPr lang="en-US" sz="1800" dirty="0" err="1"/>
              <a:t>meşə</a:t>
            </a:r>
            <a:r>
              <a:rPr lang="en-US" sz="1800" dirty="0"/>
              <a:t> </a:t>
            </a:r>
            <a:r>
              <a:rPr lang="en-US" sz="1800" dirty="0" err="1"/>
              <a:t>örtüyünün</a:t>
            </a:r>
            <a:r>
              <a:rPr lang="en-US" sz="1800" dirty="0"/>
              <a:t> </a:t>
            </a:r>
            <a:r>
              <a:rPr lang="en-US" sz="1800" dirty="0" err="1"/>
              <a:t>artırılması</a:t>
            </a:r>
            <a:endParaRPr lang="az-Latn-AZ" sz="1800" dirty="0"/>
          </a:p>
          <a:p>
            <a:pPr marL="0" indent="0">
              <a:buNone/>
            </a:pPr>
            <a:r>
              <a:rPr lang="en-US" sz="1800" dirty="0"/>
              <a:t>● </a:t>
            </a:r>
            <a:r>
              <a:rPr lang="en-US" sz="1800" dirty="0" err="1"/>
              <a:t>alternativ</a:t>
            </a:r>
            <a:r>
              <a:rPr lang="en-US" sz="1800" dirty="0"/>
              <a:t> </a:t>
            </a:r>
            <a:r>
              <a:rPr lang="en-US" sz="1800" dirty="0" err="1"/>
              <a:t>bərpa</a:t>
            </a:r>
            <a:r>
              <a:rPr lang="en-US" sz="1800" dirty="0"/>
              <a:t> </a:t>
            </a:r>
            <a:r>
              <a:rPr lang="en-US" sz="1800" dirty="0" err="1"/>
              <a:t>olunan</a:t>
            </a:r>
            <a:r>
              <a:rPr lang="en-US" sz="1800" dirty="0"/>
              <a:t> </a:t>
            </a:r>
            <a:r>
              <a:rPr lang="en-US" sz="1800" dirty="0" err="1"/>
              <a:t>enerji</a:t>
            </a:r>
            <a:r>
              <a:rPr lang="en-US" sz="1800" dirty="0"/>
              <a:t> </a:t>
            </a:r>
            <a:r>
              <a:rPr lang="en-US" sz="1800" dirty="0" err="1"/>
              <a:t>mənbələrinin</a:t>
            </a:r>
            <a:r>
              <a:rPr lang="en-US" sz="1800" dirty="0"/>
              <a:t> </a:t>
            </a:r>
            <a:r>
              <a:rPr lang="en-US" sz="1800" dirty="0" err="1"/>
              <a:t>inkişafı</a:t>
            </a:r>
            <a:endParaRPr lang="az-Latn-AZ" sz="1800" dirty="0"/>
          </a:p>
          <a:p>
            <a:pPr marL="0" indent="0">
              <a:buNone/>
            </a:pPr>
            <a:r>
              <a:rPr lang="en-US" sz="1800" dirty="0"/>
              <a:t>● </a:t>
            </a:r>
            <a:r>
              <a:rPr lang="en-US" sz="1800" dirty="0" err="1"/>
              <a:t>ictimai</a:t>
            </a:r>
            <a:r>
              <a:rPr lang="en-US" sz="1800" dirty="0"/>
              <a:t> </a:t>
            </a:r>
            <a:r>
              <a:rPr lang="en-US" sz="1800" dirty="0" err="1"/>
              <a:t>nəqliyyatın</a:t>
            </a:r>
            <a:r>
              <a:rPr lang="en-US" sz="1800" dirty="0"/>
              <a:t> </a:t>
            </a:r>
            <a:r>
              <a:rPr lang="en-US" sz="1800" dirty="0" err="1"/>
              <a:t>təkmilləşdirilməsi</a:t>
            </a:r>
            <a:endParaRPr lang="az-Latn-AZ" sz="1800" dirty="0"/>
          </a:p>
          <a:p>
            <a:pPr marL="0" indent="0">
              <a:buNone/>
            </a:pPr>
            <a:r>
              <a:rPr lang="en-US" sz="1800" dirty="0"/>
              <a:t>● </a:t>
            </a:r>
            <a:r>
              <a:rPr lang="en-US" sz="1800" dirty="0" err="1"/>
              <a:t>karbon</a:t>
            </a:r>
            <a:r>
              <a:rPr lang="en-US" sz="1800" dirty="0"/>
              <a:t> </a:t>
            </a:r>
            <a:r>
              <a:rPr lang="en-US" sz="1800" dirty="0" err="1"/>
              <a:t>emissiyaları</a:t>
            </a:r>
            <a:r>
              <a:rPr lang="en-US" sz="1800" dirty="0"/>
              <a:t> </a:t>
            </a:r>
            <a:r>
              <a:rPr lang="en-US" sz="1800" dirty="0" err="1"/>
              <a:t>üzrə</a:t>
            </a:r>
            <a:r>
              <a:rPr lang="en-US" sz="1800" dirty="0"/>
              <a:t> milli </a:t>
            </a:r>
            <a:r>
              <a:rPr lang="en-US" sz="1800" dirty="0" err="1"/>
              <a:t>limitlərin</a:t>
            </a:r>
            <a:r>
              <a:rPr lang="en-US" sz="1800" dirty="0"/>
              <a:t> </a:t>
            </a:r>
            <a:r>
              <a:rPr lang="en-US" sz="1800" dirty="0" err="1"/>
              <a:t>müəyyən</a:t>
            </a:r>
            <a:r>
              <a:rPr lang="en-US" sz="1800" dirty="0"/>
              <a:t> </a:t>
            </a:r>
            <a:r>
              <a:rPr lang="en-US" sz="1800" dirty="0" err="1"/>
              <a:t>edilməsi</a:t>
            </a:r>
            <a:r>
              <a:rPr lang="en-US" sz="1800" dirty="0"/>
              <a:t>● </a:t>
            </a:r>
            <a:r>
              <a:rPr lang="en-US" sz="1800" dirty="0" err="1"/>
              <a:t>karbon</a:t>
            </a:r>
            <a:r>
              <a:rPr lang="en-US" sz="1800" dirty="0"/>
              <a:t> </a:t>
            </a:r>
            <a:r>
              <a:rPr lang="en-US" sz="1800" dirty="0" err="1"/>
              <a:t>qazının</a:t>
            </a:r>
            <a:r>
              <a:rPr lang="en-US" sz="1800" dirty="0"/>
              <a:t> </a:t>
            </a:r>
            <a:r>
              <a:rPr lang="en-US" sz="1800" dirty="0" err="1"/>
              <a:t>tutulması</a:t>
            </a:r>
            <a:r>
              <a:rPr lang="en-US" sz="1800" dirty="0"/>
              <a:t> </a:t>
            </a:r>
            <a:r>
              <a:rPr lang="en-US" sz="1800" dirty="0" err="1"/>
              <a:t>üsullarının</a:t>
            </a:r>
            <a:r>
              <a:rPr lang="en-US" sz="1800" dirty="0"/>
              <a:t> </a:t>
            </a:r>
            <a:r>
              <a:rPr lang="en-US" sz="1800" dirty="0" err="1"/>
              <a:t>işlənib</a:t>
            </a:r>
            <a:r>
              <a:rPr lang="en-US" sz="1800" dirty="0"/>
              <a:t> </a:t>
            </a:r>
            <a:r>
              <a:rPr lang="en-US" sz="1800" dirty="0" err="1"/>
              <a:t>hazırlanması</a:t>
            </a:r>
            <a:endParaRPr lang="az-Latn-AZ" sz="1800" dirty="0"/>
          </a:p>
          <a:p>
            <a:pPr marL="0" indent="0">
              <a:buNone/>
            </a:pPr>
            <a:r>
              <a:rPr lang="en-US" sz="1800" dirty="0"/>
              <a:t>● </a:t>
            </a:r>
            <a:r>
              <a:rPr lang="en-US" sz="1800" dirty="0" err="1"/>
              <a:t>təkrar</a:t>
            </a:r>
            <a:r>
              <a:rPr lang="en-US" sz="1800" dirty="0"/>
              <a:t> </a:t>
            </a:r>
            <a:r>
              <a:rPr lang="en-US" sz="1800" dirty="0" err="1"/>
              <a:t>emal</a:t>
            </a:r>
            <a:r>
              <a:rPr lang="en-US" sz="1800" dirty="0"/>
              <a:t> </a:t>
            </a:r>
            <a:r>
              <a:rPr lang="en-US" sz="1800" dirty="0" err="1"/>
              <a:t>proqramları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30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A925-63E4-82B2-963E-1FC00433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Geo-</a:t>
            </a:r>
            <a:r>
              <a:rPr lang="en-US" dirty="0" err="1"/>
              <a:t>mühəndislik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2127-97FE-C806-B46B-1DA3E0423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74" y="2330450"/>
            <a:ext cx="8425577" cy="653506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Bəzi</a:t>
            </a:r>
            <a:r>
              <a:rPr lang="en-US" dirty="0"/>
              <a:t> elm </a:t>
            </a:r>
            <a:r>
              <a:rPr lang="en-US" dirty="0" err="1"/>
              <a:t>adamları</a:t>
            </a:r>
            <a:r>
              <a:rPr lang="en-US" dirty="0"/>
              <a:t> </a:t>
            </a:r>
            <a:r>
              <a:rPr lang="en-US" dirty="0" err="1"/>
              <a:t>daxil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günəş</a:t>
            </a:r>
            <a:r>
              <a:rPr lang="en-US" dirty="0"/>
              <a:t> </a:t>
            </a:r>
            <a:r>
              <a:rPr lang="en-US" dirty="0" err="1"/>
              <a:t>işığını</a:t>
            </a:r>
            <a:r>
              <a:rPr lang="en-US" dirty="0"/>
              <a:t> </a:t>
            </a:r>
            <a:r>
              <a:rPr lang="en-US" dirty="0" err="1"/>
              <a:t>tutmaq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beləliklə</a:t>
            </a:r>
            <a:r>
              <a:rPr lang="en-US" dirty="0"/>
              <a:t>,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qazının</a:t>
            </a:r>
            <a:r>
              <a:rPr lang="en-US" dirty="0"/>
              <a:t> </a:t>
            </a:r>
            <a:r>
              <a:rPr lang="en-US" dirty="0" err="1"/>
              <a:t>istiləşmə</a:t>
            </a:r>
            <a:r>
              <a:rPr lang="en-US" dirty="0"/>
              <a:t> </a:t>
            </a:r>
            <a:r>
              <a:rPr lang="en-US" dirty="0" err="1"/>
              <a:t>təsirlərini</a:t>
            </a:r>
            <a:r>
              <a:rPr lang="en-US" dirty="0"/>
              <a:t> </a:t>
            </a:r>
            <a:r>
              <a:rPr lang="az-Latn-AZ" dirty="0"/>
              <a:t>zəiflətmək </a:t>
            </a:r>
            <a:r>
              <a:rPr lang="en-US" dirty="0" err="1"/>
              <a:t>üçün</a:t>
            </a:r>
            <a:r>
              <a:rPr lang="az-Latn-AZ" dirty="0"/>
              <a:t>,</a:t>
            </a:r>
            <a:r>
              <a:rPr lang="en-US" dirty="0"/>
              <a:t> </a:t>
            </a:r>
            <a:r>
              <a:rPr lang="en-US" dirty="0" err="1"/>
              <a:t>planeti</a:t>
            </a:r>
            <a:r>
              <a:rPr lang="en-US" dirty="0"/>
              <a:t> </a:t>
            </a:r>
            <a:r>
              <a:rPr lang="en-US" dirty="0" err="1"/>
              <a:t>sərinlə</a:t>
            </a:r>
            <a:r>
              <a:rPr lang="az-Latn-AZ" dirty="0"/>
              <a:t>t</a:t>
            </a:r>
            <a:r>
              <a:rPr lang="en-US" dirty="0" err="1"/>
              <a:t>mək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</a:t>
            </a:r>
            <a:r>
              <a:rPr lang="en-US" dirty="0" err="1"/>
              <a:t>havadakı</a:t>
            </a:r>
            <a:r>
              <a:rPr lang="en-US" dirty="0"/>
              <a:t> </a:t>
            </a:r>
            <a:r>
              <a:rPr lang="en-US" dirty="0" err="1"/>
              <a:t>sulfat</a:t>
            </a:r>
            <a:r>
              <a:rPr lang="en-US" dirty="0"/>
              <a:t> </a:t>
            </a:r>
            <a:r>
              <a:rPr lang="en-US" dirty="0" err="1"/>
              <a:t>aerozol</a:t>
            </a:r>
            <a:r>
              <a:rPr lang="en-US" dirty="0"/>
              <a:t> </a:t>
            </a:r>
            <a:r>
              <a:rPr lang="en-US" dirty="0" err="1"/>
              <a:t>hissəciklərindən</a:t>
            </a:r>
            <a:r>
              <a:rPr lang="en-US" dirty="0"/>
              <a:t> </a:t>
            </a:r>
            <a:r>
              <a:rPr lang="en-US" dirty="0" err="1"/>
              <a:t>istifadə</a:t>
            </a:r>
            <a:r>
              <a:rPr lang="en-US" dirty="0"/>
              <a:t> </a:t>
            </a:r>
            <a:r>
              <a:rPr lang="en-US" dirty="0" err="1"/>
              <a:t>etməyi</a:t>
            </a:r>
            <a:r>
              <a:rPr lang="en-US" dirty="0"/>
              <a:t> </a:t>
            </a:r>
            <a:r>
              <a:rPr lang="en-US" dirty="0" err="1"/>
              <a:t>təklif</a:t>
            </a:r>
            <a:r>
              <a:rPr lang="en-US" dirty="0"/>
              <a:t> e</a:t>
            </a:r>
            <a:r>
              <a:rPr lang="az-Latn-AZ" dirty="0"/>
              <a:t>dir</a:t>
            </a:r>
            <a:r>
              <a:rPr lang="en-US" dirty="0" err="1"/>
              <a:t>lər</a:t>
            </a:r>
            <a:r>
              <a:rPr lang="en-US" dirty="0"/>
              <a:t>. </a:t>
            </a:r>
            <a:endParaRPr lang="az-Latn-AZ" dirty="0"/>
          </a:p>
          <a:p>
            <a:r>
              <a:rPr lang="en-US" dirty="0" err="1"/>
              <a:t>Başqa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fikir</a:t>
            </a:r>
            <a:r>
              <a:rPr lang="en-US" dirty="0"/>
              <a:t>, </a:t>
            </a:r>
            <a:r>
              <a:rPr lang="en-US" dirty="0" err="1"/>
              <a:t>daxil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günəş</a:t>
            </a:r>
            <a:r>
              <a:rPr lang="en-US" dirty="0"/>
              <a:t> </a:t>
            </a:r>
            <a:r>
              <a:rPr lang="en-US" dirty="0" err="1"/>
              <a:t>radiasiyasının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hissəsini</a:t>
            </a:r>
            <a:r>
              <a:rPr lang="en-US" dirty="0"/>
              <a:t> </a:t>
            </a:r>
            <a:r>
              <a:rPr lang="en-US" dirty="0" err="1"/>
              <a:t>yayındırmaq</a:t>
            </a:r>
            <a:r>
              <a:rPr lang="en-US" dirty="0"/>
              <a:t> </a:t>
            </a:r>
            <a:r>
              <a:rPr lang="en-US" dirty="0" err="1"/>
              <a:t>üçün</a:t>
            </a:r>
            <a:r>
              <a:rPr lang="en-US" dirty="0"/>
              <a:t> </a:t>
            </a:r>
            <a:r>
              <a:rPr lang="en-US" dirty="0" err="1"/>
              <a:t>kosmosa</a:t>
            </a:r>
            <a:r>
              <a:rPr lang="en-US" dirty="0"/>
              <a:t> </a:t>
            </a:r>
            <a:r>
              <a:rPr lang="en-US" dirty="0" err="1"/>
              <a:t>nəhəng</a:t>
            </a:r>
            <a:r>
              <a:rPr lang="en-US" dirty="0"/>
              <a:t> </a:t>
            </a:r>
            <a:r>
              <a:rPr lang="en-US" dirty="0" err="1"/>
              <a:t>güzgülər</a:t>
            </a:r>
            <a:r>
              <a:rPr lang="en-US" dirty="0"/>
              <a:t> </a:t>
            </a:r>
            <a:r>
              <a:rPr lang="en-US" dirty="0" err="1"/>
              <a:t>yerləşdirməkdir</a:t>
            </a:r>
            <a:r>
              <a:rPr lang="en-US" dirty="0"/>
              <a:t>. </a:t>
            </a:r>
            <a:r>
              <a:rPr lang="en-US" dirty="0" err="1"/>
              <a:t>Bunlar</a:t>
            </a:r>
            <a:r>
              <a:rPr lang="en-US" dirty="0"/>
              <a:t> </a:t>
            </a:r>
            <a:r>
              <a:rPr lang="en-US" dirty="0" err="1"/>
              <a:t>kifayət</a:t>
            </a:r>
            <a:r>
              <a:rPr lang="en-US" dirty="0"/>
              <a:t> </a:t>
            </a:r>
            <a:r>
              <a:rPr lang="en-US" dirty="0" err="1"/>
              <a:t>qədər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</a:t>
            </a:r>
            <a:r>
              <a:rPr lang="en-US" dirty="0" err="1"/>
              <a:t>və</a:t>
            </a:r>
            <a:r>
              <a:rPr lang="en-US" dirty="0"/>
              <a:t> </a:t>
            </a:r>
            <a:r>
              <a:rPr lang="en-US" dirty="0" err="1"/>
              <a:t>bəlkə</a:t>
            </a:r>
            <a:r>
              <a:rPr lang="en-US" dirty="0"/>
              <a:t> </a:t>
            </a:r>
            <a:r>
              <a:rPr lang="en-US" dirty="0" err="1"/>
              <a:t>də</a:t>
            </a:r>
            <a:r>
              <a:rPr lang="en-US" dirty="0"/>
              <a:t> </a:t>
            </a:r>
            <a:r>
              <a:rPr lang="en-US" dirty="0" err="1"/>
              <a:t>praktiki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fikirlərdir</a:t>
            </a:r>
            <a:r>
              <a:rPr lang="en-US" dirty="0"/>
              <a:t>.</a:t>
            </a:r>
          </a:p>
        </p:txBody>
      </p:sp>
      <p:pic>
        <p:nvPicPr>
          <p:cNvPr id="4098" name="Picture 2" descr="Hot Mess | Could Space Mirrors Cool The Globe? | Episode 12 | PBS">
            <a:extLst>
              <a:ext uri="{FF2B5EF4-FFF2-40B4-BE49-F238E27FC236}">
                <a16:creationId xmlns:a16="http://schemas.microsoft.com/office/drawing/2014/main" id="{03E77E1F-456E-01BB-8EB9-448AAC130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50" y="196850"/>
            <a:ext cx="8991600" cy="616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9C795B-A631-9AF2-8821-5B76949C5E15}"/>
              </a:ext>
            </a:extLst>
          </p:cNvPr>
          <p:cNvSpPr txBox="1"/>
          <p:nvPr/>
        </p:nvSpPr>
        <p:spPr>
          <a:xfrm>
            <a:off x="9455150" y="6723536"/>
            <a:ext cx="9151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https://www.pbs.org/video/could-space-mirrors-cool-the-globe-mb3wyz/</a:t>
            </a:r>
          </a:p>
        </p:txBody>
      </p:sp>
    </p:spTree>
    <p:extLst>
      <p:ext uri="{BB962C8B-B14F-4D97-AF65-F5344CB8AC3E}">
        <p14:creationId xmlns:p14="http://schemas.microsoft.com/office/powerpoint/2010/main" val="389220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5" name="Rectangle 51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96124" cy="1029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91F67-3C3B-AE5F-2E31-2806BAC4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35" y="358250"/>
            <a:ext cx="16539258" cy="2154279"/>
          </a:xfrm>
        </p:spPr>
        <p:txBody>
          <a:bodyPr anchor="b">
            <a:normAutofit/>
          </a:bodyPr>
          <a:lstStyle/>
          <a:p>
            <a:r>
              <a:rPr lang="en-US" sz="8100"/>
              <a:t>Karbon tutulması və sekvestrasiyası </a:t>
            </a:r>
          </a:p>
        </p:txBody>
      </p:sp>
      <p:sp>
        <p:nvSpPr>
          <p:cNvPr id="515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9335" y="2525429"/>
            <a:ext cx="16470630" cy="27466"/>
          </a:xfrm>
          <a:custGeom>
            <a:avLst/>
            <a:gdLst>
              <a:gd name="connsiteX0" fmla="*/ 0 w 16470630"/>
              <a:gd name="connsiteY0" fmla="*/ 0 h 27466"/>
              <a:gd name="connsiteX1" fmla="*/ 192157 w 16470630"/>
              <a:gd name="connsiteY1" fmla="*/ 0 h 27466"/>
              <a:gd name="connsiteX2" fmla="*/ 1043140 w 16470630"/>
              <a:gd name="connsiteY2" fmla="*/ 0 h 27466"/>
              <a:gd name="connsiteX3" fmla="*/ 1729416 w 16470630"/>
              <a:gd name="connsiteY3" fmla="*/ 0 h 27466"/>
              <a:gd name="connsiteX4" fmla="*/ 1921573 w 16470630"/>
              <a:gd name="connsiteY4" fmla="*/ 0 h 27466"/>
              <a:gd name="connsiteX5" fmla="*/ 2443143 w 16470630"/>
              <a:gd name="connsiteY5" fmla="*/ 0 h 27466"/>
              <a:gd name="connsiteX6" fmla="*/ 2800007 w 16470630"/>
              <a:gd name="connsiteY6" fmla="*/ 0 h 27466"/>
              <a:gd name="connsiteX7" fmla="*/ 3650990 w 16470630"/>
              <a:gd name="connsiteY7" fmla="*/ 0 h 27466"/>
              <a:gd name="connsiteX8" fmla="*/ 4007853 w 16470630"/>
              <a:gd name="connsiteY8" fmla="*/ 0 h 27466"/>
              <a:gd name="connsiteX9" fmla="*/ 5023542 w 16470630"/>
              <a:gd name="connsiteY9" fmla="*/ 0 h 27466"/>
              <a:gd name="connsiteX10" fmla="*/ 5215700 w 16470630"/>
              <a:gd name="connsiteY10" fmla="*/ 0 h 27466"/>
              <a:gd name="connsiteX11" fmla="*/ 5572563 w 16470630"/>
              <a:gd name="connsiteY11" fmla="*/ 0 h 27466"/>
              <a:gd name="connsiteX12" fmla="*/ 6094133 w 16470630"/>
              <a:gd name="connsiteY12" fmla="*/ 0 h 27466"/>
              <a:gd name="connsiteX13" fmla="*/ 6615703 w 16470630"/>
              <a:gd name="connsiteY13" fmla="*/ 0 h 27466"/>
              <a:gd name="connsiteX14" fmla="*/ 7466686 w 16470630"/>
              <a:gd name="connsiteY14" fmla="*/ 0 h 27466"/>
              <a:gd name="connsiteX15" fmla="*/ 8482374 w 16470630"/>
              <a:gd name="connsiteY15" fmla="*/ 0 h 27466"/>
              <a:gd name="connsiteX16" fmla="*/ 9333357 w 16470630"/>
              <a:gd name="connsiteY16" fmla="*/ 0 h 27466"/>
              <a:gd name="connsiteX17" fmla="*/ 9690221 w 16470630"/>
              <a:gd name="connsiteY17" fmla="*/ 0 h 27466"/>
              <a:gd name="connsiteX18" fmla="*/ 9882378 w 16470630"/>
              <a:gd name="connsiteY18" fmla="*/ 0 h 27466"/>
              <a:gd name="connsiteX19" fmla="*/ 10074535 w 16470630"/>
              <a:gd name="connsiteY19" fmla="*/ 0 h 27466"/>
              <a:gd name="connsiteX20" fmla="*/ 10431399 w 16470630"/>
              <a:gd name="connsiteY20" fmla="*/ 0 h 27466"/>
              <a:gd name="connsiteX21" fmla="*/ 10952969 w 16470630"/>
              <a:gd name="connsiteY21" fmla="*/ 0 h 27466"/>
              <a:gd name="connsiteX22" fmla="*/ 11803951 w 16470630"/>
              <a:gd name="connsiteY22" fmla="*/ 0 h 27466"/>
              <a:gd name="connsiteX23" fmla="*/ 12160815 w 16470630"/>
              <a:gd name="connsiteY23" fmla="*/ 0 h 27466"/>
              <a:gd name="connsiteX24" fmla="*/ 12847091 w 16470630"/>
              <a:gd name="connsiteY24" fmla="*/ 0 h 27466"/>
              <a:gd name="connsiteX25" fmla="*/ 13862780 w 16470630"/>
              <a:gd name="connsiteY25" fmla="*/ 0 h 27466"/>
              <a:gd name="connsiteX26" fmla="*/ 14219644 w 16470630"/>
              <a:gd name="connsiteY26" fmla="*/ 0 h 27466"/>
              <a:gd name="connsiteX27" fmla="*/ 14905920 w 16470630"/>
              <a:gd name="connsiteY27" fmla="*/ 0 h 27466"/>
              <a:gd name="connsiteX28" fmla="*/ 15592196 w 16470630"/>
              <a:gd name="connsiteY28" fmla="*/ 0 h 27466"/>
              <a:gd name="connsiteX29" fmla="*/ 15784354 w 16470630"/>
              <a:gd name="connsiteY29" fmla="*/ 0 h 27466"/>
              <a:gd name="connsiteX30" fmla="*/ 16470630 w 16470630"/>
              <a:gd name="connsiteY30" fmla="*/ 0 h 27466"/>
              <a:gd name="connsiteX31" fmla="*/ 16470630 w 16470630"/>
              <a:gd name="connsiteY31" fmla="*/ 27466 h 27466"/>
              <a:gd name="connsiteX32" fmla="*/ 15454941 w 16470630"/>
              <a:gd name="connsiteY32" fmla="*/ 27466 h 27466"/>
              <a:gd name="connsiteX33" fmla="*/ 15098078 w 16470630"/>
              <a:gd name="connsiteY33" fmla="*/ 27466 h 27466"/>
              <a:gd name="connsiteX34" fmla="*/ 14411801 w 16470630"/>
              <a:gd name="connsiteY34" fmla="*/ 27466 h 27466"/>
              <a:gd name="connsiteX35" fmla="*/ 13560819 w 16470630"/>
              <a:gd name="connsiteY35" fmla="*/ 27466 h 27466"/>
              <a:gd name="connsiteX36" fmla="*/ 13039249 w 16470630"/>
              <a:gd name="connsiteY36" fmla="*/ 27466 h 27466"/>
              <a:gd name="connsiteX37" fmla="*/ 12188266 w 16470630"/>
              <a:gd name="connsiteY37" fmla="*/ 27466 h 27466"/>
              <a:gd name="connsiteX38" fmla="*/ 11337284 w 16470630"/>
              <a:gd name="connsiteY38" fmla="*/ 27466 h 27466"/>
              <a:gd name="connsiteX39" fmla="*/ 10486301 w 16470630"/>
              <a:gd name="connsiteY39" fmla="*/ 27466 h 27466"/>
              <a:gd name="connsiteX40" fmla="*/ 9800025 w 16470630"/>
              <a:gd name="connsiteY40" fmla="*/ 27466 h 27466"/>
              <a:gd name="connsiteX41" fmla="*/ 9443161 w 16470630"/>
              <a:gd name="connsiteY41" fmla="*/ 27466 h 27466"/>
              <a:gd name="connsiteX42" fmla="*/ 9086298 w 16470630"/>
              <a:gd name="connsiteY42" fmla="*/ 27466 h 27466"/>
              <a:gd name="connsiteX43" fmla="*/ 8235315 w 16470630"/>
              <a:gd name="connsiteY43" fmla="*/ 27466 h 27466"/>
              <a:gd name="connsiteX44" fmla="*/ 7549039 w 16470630"/>
              <a:gd name="connsiteY44" fmla="*/ 27466 h 27466"/>
              <a:gd name="connsiteX45" fmla="*/ 7192175 w 16470630"/>
              <a:gd name="connsiteY45" fmla="*/ 27466 h 27466"/>
              <a:gd name="connsiteX46" fmla="*/ 6835311 w 16470630"/>
              <a:gd name="connsiteY46" fmla="*/ 27466 h 27466"/>
              <a:gd name="connsiteX47" fmla="*/ 6478448 w 16470630"/>
              <a:gd name="connsiteY47" fmla="*/ 27466 h 27466"/>
              <a:gd name="connsiteX48" fmla="*/ 5792172 w 16470630"/>
              <a:gd name="connsiteY48" fmla="*/ 27466 h 27466"/>
              <a:gd name="connsiteX49" fmla="*/ 5435308 w 16470630"/>
              <a:gd name="connsiteY49" fmla="*/ 27466 h 27466"/>
              <a:gd name="connsiteX50" fmla="*/ 4913738 w 16470630"/>
              <a:gd name="connsiteY50" fmla="*/ 27466 h 27466"/>
              <a:gd name="connsiteX51" fmla="*/ 4392168 w 16470630"/>
              <a:gd name="connsiteY51" fmla="*/ 27466 h 27466"/>
              <a:gd name="connsiteX52" fmla="*/ 3376479 w 16470630"/>
              <a:gd name="connsiteY52" fmla="*/ 27466 h 27466"/>
              <a:gd name="connsiteX53" fmla="*/ 2854909 w 16470630"/>
              <a:gd name="connsiteY53" fmla="*/ 27466 h 27466"/>
              <a:gd name="connsiteX54" fmla="*/ 2333339 w 16470630"/>
              <a:gd name="connsiteY54" fmla="*/ 27466 h 27466"/>
              <a:gd name="connsiteX55" fmla="*/ 1317650 w 16470630"/>
              <a:gd name="connsiteY55" fmla="*/ 27466 h 27466"/>
              <a:gd name="connsiteX56" fmla="*/ 1125493 w 16470630"/>
              <a:gd name="connsiteY56" fmla="*/ 27466 h 27466"/>
              <a:gd name="connsiteX57" fmla="*/ 0 w 16470630"/>
              <a:gd name="connsiteY57" fmla="*/ 27466 h 27466"/>
              <a:gd name="connsiteX58" fmla="*/ 0 w 16470630"/>
              <a:gd name="connsiteY58" fmla="*/ 0 h 2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6470630" h="27466" fill="none" extrusionOk="0">
                <a:moveTo>
                  <a:pt x="0" y="0"/>
                </a:moveTo>
                <a:cubicBezTo>
                  <a:pt x="88684" y="5545"/>
                  <a:pt x="99608" y="2669"/>
                  <a:pt x="192157" y="0"/>
                </a:cubicBezTo>
                <a:cubicBezTo>
                  <a:pt x="284706" y="-2669"/>
                  <a:pt x="868640" y="-25823"/>
                  <a:pt x="1043140" y="0"/>
                </a:cubicBezTo>
                <a:cubicBezTo>
                  <a:pt x="1217640" y="25823"/>
                  <a:pt x="1415133" y="-11729"/>
                  <a:pt x="1729416" y="0"/>
                </a:cubicBezTo>
                <a:cubicBezTo>
                  <a:pt x="2043699" y="11729"/>
                  <a:pt x="1857282" y="3110"/>
                  <a:pt x="1921573" y="0"/>
                </a:cubicBezTo>
                <a:cubicBezTo>
                  <a:pt x="1985864" y="-3110"/>
                  <a:pt x="2187938" y="-23459"/>
                  <a:pt x="2443143" y="0"/>
                </a:cubicBezTo>
                <a:cubicBezTo>
                  <a:pt x="2698348" y="23459"/>
                  <a:pt x="2706366" y="-14525"/>
                  <a:pt x="2800007" y="0"/>
                </a:cubicBezTo>
                <a:cubicBezTo>
                  <a:pt x="2893648" y="14525"/>
                  <a:pt x="3378248" y="-7767"/>
                  <a:pt x="3650990" y="0"/>
                </a:cubicBezTo>
                <a:cubicBezTo>
                  <a:pt x="3923732" y="7767"/>
                  <a:pt x="3888569" y="-15115"/>
                  <a:pt x="4007853" y="0"/>
                </a:cubicBezTo>
                <a:cubicBezTo>
                  <a:pt x="4127137" y="15115"/>
                  <a:pt x="4563233" y="38962"/>
                  <a:pt x="5023542" y="0"/>
                </a:cubicBezTo>
                <a:cubicBezTo>
                  <a:pt x="5483851" y="-38962"/>
                  <a:pt x="5155516" y="2019"/>
                  <a:pt x="5215700" y="0"/>
                </a:cubicBezTo>
                <a:cubicBezTo>
                  <a:pt x="5275884" y="-2019"/>
                  <a:pt x="5418352" y="-12932"/>
                  <a:pt x="5572563" y="0"/>
                </a:cubicBezTo>
                <a:cubicBezTo>
                  <a:pt x="5726774" y="12932"/>
                  <a:pt x="5903394" y="12889"/>
                  <a:pt x="6094133" y="0"/>
                </a:cubicBezTo>
                <a:cubicBezTo>
                  <a:pt x="6284872" y="-12889"/>
                  <a:pt x="6509588" y="-16182"/>
                  <a:pt x="6615703" y="0"/>
                </a:cubicBezTo>
                <a:cubicBezTo>
                  <a:pt x="6721818" y="16182"/>
                  <a:pt x="7091843" y="-41054"/>
                  <a:pt x="7466686" y="0"/>
                </a:cubicBezTo>
                <a:cubicBezTo>
                  <a:pt x="7841529" y="41054"/>
                  <a:pt x="8264532" y="-12211"/>
                  <a:pt x="8482374" y="0"/>
                </a:cubicBezTo>
                <a:cubicBezTo>
                  <a:pt x="8700216" y="12211"/>
                  <a:pt x="9002905" y="-5335"/>
                  <a:pt x="9333357" y="0"/>
                </a:cubicBezTo>
                <a:cubicBezTo>
                  <a:pt x="9663809" y="5335"/>
                  <a:pt x="9525567" y="-3636"/>
                  <a:pt x="9690221" y="0"/>
                </a:cubicBezTo>
                <a:cubicBezTo>
                  <a:pt x="9854875" y="3636"/>
                  <a:pt x="9808699" y="-1042"/>
                  <a:pt x="9882378" y="0"/>
                </a:cubicBezTo>
                <a:cubicBezTo>
                  <a:pt x="9956057" y="1042"/>
                  <a:pt x="10027744" y="-8134"/>
                  <a:pt x="10074535" y="0"/>
                </a:cubicBezTo>
                <a:cubicBezTo>
                  <a:pt x="10121326" y="8134"/>
                  <a:pt x="10266088" y="-9382"/>
                  <a:pt x="10431399" y="0"/>
                </a:cubicBezTo>
                <a:cubicBezTo>
                  <a:pt x="10596710" y="9382"/>
                  <a:pt x="10702851" y="-6034"/>
                  <a:pt x="10952969" y="0"/>
                </a:cubicBezTo>
                <a:cubicBezTo>
                  <a:pt x="11203087" y="6034"/>
                  <a:pt x="11497620" y="40687"/>
                  <a:pt x="11803951" y="0"/>
                </a:cubicBezTo>
                <a:cubicBezTo>
                  <a:pt x="12110282" y="-40687"/>
                  <a:pt x="12006533" y="-11308"/>
                  <a:pt x="12160815" y="0"/>
                </a:cubicBezTo>
                <a:cubicBezTo>
                  <a:pt x="12315097" y="11308"/>
                  <a:pt x="12605011" y="-29737"/>
                  <a:pt x="12847091" y="0"/>
                </a:cubicBezTo>
                <a:cubicBezTo>
                  <a:pt x="13089171" y="29737"/>
                  <a:pt x="13418987" y="35459"/>
                  <a:pt x="13862780" y="0"/>
                </a:cubicBezTo>
                <a:cubicBezTo>
                  <a:pt x="14306573" y="-35459"/>
                  <a:pt x="14135185" y="310"/>
                  <a:pt x="14219644" y="0"/>
                </a:cubicBezTo>
                <a:cubicBezTo>
                  <a:pt x="14304103" y="-310"/>
                  <a:pt x="14743982" y="23476"/>
                  <a:pt x="14905920" y="0"/>
                </a:cubicBezTo>
                <a:cubicBezTo>
                  <a:pt x="15067858" y="-23476"/>
                  <a:pt x="15375685" y="12293"/>
                  <a:pt x="15592196" y="0"/>
                </a:cubicBezTo>
                <a:cubicBezTo>
                  <a:pt x="15808707" y="-12293"/>
                  <a:pt x="15733336" y="5171"/>
                  <a:pt x="15784354" y="0"/>
                </a:cubicBezTo>
                <a:cubicBezTo>
                  <a:pt x="15835372" y="-5171"/>
                  <a:pt x="16305601" y="27919"/>
                  <a:pt x="16470630" y="0"/>
                </a:cubicBezTo>
                <a:cubicBezTo>
                  <a:pt x="16469975" y="12614"/>
                  <a:pt x="16470822" y="16020"/>
                  <a:pt x="16470630" y="27466"/>
                </a:cubicBezTo>
                <a:cubicBezTo>
                  <a:pt x="16113375" y="33773"/>
                  <a:pt x="15924987" y="-1813"/>
                  <a:pt x="15454941" y="27466"/>
                </a:cubicBezTo>
                <a:cubicBezTo>
                  <a:pt x="14984895" y="56745"/>
                  <a:pt x="15209240" y="42664"/>
                  <a:pt x="15098078" y="27466"/>
                </a:cubicBezTo>
                <a:cubicBezTo>
                  <a:pt x="14986916" y="12268"/>
                  <a:pt x="14605791" y="3640"/>
                  <a:pt x="14411801" y="27466"/>
                </a:cubicBezTo>
                <a:cubicBezTo>
                  <a:pt x="14217811" y="51292"/>
                  <a:pt x="13792790" y="9904"/>
                  <a:pt x="13560819" y="27466"/>
                </a:cubicBezTo>
                <a:cubicBezTo>
                  <a:pt x="13328848" y="45028"/>
                  <a:pt x="13287673" y="44750"/>
                  <a:pt x="13039249" y="27466"/>
                </a:cubicBezTo>
                <a:cubicBezTo>
                  <a:pt x="12790825" y="10183"/>
                  <a:pt x="12367056" y="-2671"/>
                  <a:pt x="12188266" y="27466"/>
                </a:cubicBezTo>
                <a:cubicBezTo>
                  <a:pt x="12009476" y="57603"/>
                  <a:pt x="11509007" y="-6362"/>
                  <a:pt x="11337284" y="27466"/>
                </a:cubicBezTo>
                <a:cubicBezTo>
                  <a:pt x="11165561" y="61294"/>
                  <a:pt x="10779005" y="38069"/>
                  <a:pt x="10486301" y="27466"/>
                </a:cubicBezTo>
                <a:cubicBezTo>
                  <a:pt x="10193597" y="16863"/>
                  <a:pt x="10020757" y="6247"/>
                  <a:pt x="9800025" y="27466"/>
                </a:cubicBezTo>
                <a:cubicBezTo>
                  <a:pt x="9579293" y="48685"/>
                  <a:pt x="9556967" y="24904"/>
                  <a:pt x="9443161" y="27466"/>
                </a:cubicBezTo>
                <a:cubicBezTo>
                  <a:pt x="9329355" y="30028"/>
                  <a:pt x="9214288" y="20138"/>
                  <a:pt x="9086298" y="27466"/>
                </a:cubicBezTo>
                <a:cubicBezTo>
                  <a:pt x="8958308" y="34794"/>
                  <a:pt x="8469473" y="58269"/>
                  <a:pt x="8235315" y="27466"/>
                </a:cubicBezTo>
                <a:cubicBezTo>
                  <a:pt x="8001157" y="-3337"/>
                  <a:pt x="7853730" y="15838"/>
                  <a:pt x="7549039" y="27466"/>
                </a:cubicBezTo>
                <a:cubicBezTo>
                  <a:pt x="7244348" y="39094"/>
                  <a:pt x="7295791" y="16389"/>
                  <a:pt x="7192175" y="27466"/>
                </a:cubicBezTo>
                <a:cubicBezTo>
                  <a:pt x="7088559" y="38543"/>
                  <a:pt x="6910259" y="45026"/>
                  <a:pt x="6835311" y="27466"/>
                </a:cubicBezTo>
                <a:cubicBezTo>
                  <a:pt x="6760363" y="9906"/>
                  <a:pt x="6623305" y="38776"/>
                  <a:pt x="6478448" y="27466"/>
                </a:cubicBezTo>
                <a:cubicBezTo>
                  <a:pt x="6333591" y="16156"/>
                  <a:pt x="6027044" y="28104"/>
                  <a:pt x="5792172" y="27466"/>
                </a:cubicBezTo>
                <a:cubicBezTo>
                  <a:pt x="5557300" y="26828"/>
                  <a:pt x="5562377" y="40951"/>
                  <a:pt x="5435308" y="27466"/>
                </a:cubicBezTo>
                <a:cubicBezTo>
                  <a:pt x="5308239" y="13981"/>
                  <a:pt x="5036051" y="46493"/>
                  <a:pt x="4913738" y="27466"/>
                </a:cubicBezTo>
                <a:cubicBezTo>
                  <a:pt x="4791425" y="8440"/>
                  <a:pt x="4579284" y="44738"/>
                  <a:pt x="4392168" y="27466"/>
                </a:cubicBezTo>
                <a:cubicBezTo>
                  <a:pt x="4205052" y="10195"/>
                  <a:pt x="3855130" y="-21213"/>
                  <a:pt x="3376479" y="27466"/>
                </a:cubicBezTo>
                <a:cubicBezTo>
                  <a:pt x="2897828" y="76145"/>
                  <a:pt x="2999661" y="40728"/>
                  <a:pt x="2854909" y="27466"/>
                </a:cubicBezTo>
                <a:cubicBezTo>
                  <a:pt x="2710157" y="14205"/>
                  <a:pt x="2507126" y="33466"/>
                  <a:pt x="2333339" y="27466"/>
                </a:cubicBezTo>
                <a:cubicBezTo>
                  <a:pt x="2159552" y="21467"/>
                  <a:pt x="1737881" y="4312"/>
                  <a:pt x="1317650" y="27466"/>
                </a:cubicBezTo>
                <a:cubicBezTo>
                  <a:pt x="897419" y="50620"/>
                  <a:pt x="1187354" y="35223"/>
                  <a:pt x="1125493" y="27466"/>
                </a:cubicBezTo>
                <a:cubicBezTo>
                  <a:pt x="1063632" y="19709"/>
                  <a:pt x="532876" y="25281"/>
                  <a:pt x="0" y="27466"/>
                </a:cubicBezTo>
                <a:cubicBezTo>
                  <a:pt x="879" y="17448"/>
                  <a:pt x="-1203" y="8157"/>
                  <a:pt x="0" y="0"/>
                </a:cubicBezTo>
                <a:close/>
              </a:path>
              <a:path w="16470630" h="27466" stroke="0" extrusionOk="0">
                <a:moveTo>
                  <a:pt x="0" y="0"/>
                </a:moveTo>
                <a:cubicBezTo>
                  <a:pt x="161572" y="-3605"/>
                  <a:pt x="185465" y="5609"/>
                  <a:pt x="356864" y="0"/>
                </a:cubicBezTo>
                <a:cubicBezTo>
                  <a:pt x="528263" y="-5609"/>
                  <a:pt x="495436" y="3945"/>
                  <a:pt x="549021" y="0"/>
                </a:cubicBezTo>
                <a:cubicBezTo>
                  <a:pt x="602606" y="-3945"/>
                  <a:pt x="741738" y="-12055"/>
                  <a:pt x="905885" y="0"/>
                </a:cubicBezTo>
                <a:cubicBezTo>
                  <a:pt x="1070032" y="12055"/>
                  <a:pt x="1278735" y="-3089"/>
                  <a:pt x="1592161" y="0"/>
                </a:cubicBezTo>
                <a:cubicBezTo>
                  <a:pt x="1905587" y="3089"/>
                  <a:pt x="2211722" y="-38098"/>
                  <a:pt x="2443143" y="0"/>
                </a:cubicBezTo>
                <a:cubicBezTo>
                  <a:pt x="2674564" y="38098"/>
                  <a:pt x="3008233" y="-18646"/>
                  <a:pt x="3458832" y="0"/>
                </a:cubicBezTo>
                <a:cubicBezTo>
                  <a:pt x="3909431" y="18646"/>
                  <a:pt x="4078055" y="24239"/>
                  <a:pt x="4474521" y="0"/>
                </a:cubicBezTo>
                <a:cubicBezTo>
                  <a:pt x="4870987" y="-24239"/>
                  <a:pt x="4886103" y="13645"/>
                  <a:pt x="4996091" y="0"/>
                </a:cubicBezTo>
                <a:cubicBezTo>
                  <a:pt x="5106079" y="-13645"/>
                  <a:pt x="5468791" y="-35618"/>
                  <a:pt x="5847074" y="0"/>
                </a:cubicBezTo>
                <a:cubicBezTo>
                  <a:pt x="6225357" y="35618"/>
                  <a:pt x="6327047" y="-9866"/>
                  <a:pt x="6533350" y="0"/>
                </a:cubicBezTo>
                <a:cubicBezTo>
                  <a:pt x="6739653" y="9866"/>
                  <a:pt x="6807650" y="942"/>
                  <a:pt x="7054920" y="0"/>
                </a:cubicBezTo>
                <a:cubicBezTo>
                  <a:pt x="7302190" y="-942"/>
                  <a:pt x="7576522" y="38813"/>
                  <a:pt x="7905902" y="0"/>
                </a:cubicBezTo>
                <a:cubicBezTo>
                  <a:pt x="8235282" y="-38813"/>
                  <a:pt x="8019243" y="8023"/>
                  <a:pt x="8098060" y="0"/>
                </a:cubicBezTo>
                <a:cubicBezTo>
                  <a:pt x="8176877" y="-8023"/>
                  <a:pt x="8506141" y="-3933"/>
                  <a:pt x="8619630" y="0"/>
                </a:cubicBezTo>
                <a:cubicBezTo>
                  <a:pt x="8733119" y="3933"/>
                  <a:pt x="8981826" y="25168"/>
                  <a:pt x="9305906" y="0"/>
                </a:cubicBezTo>
                <a:cubicBezTo>
                  <a:pt x="9629986" y="-25168"/>
                  <a:pt x="9957312" y="37654"/>
                  <a:pt x="10156888" y="0"/>
                </a:cubicBezTo>
                <a:cubicBezTo>
                  <a:pt x="10356464" y="-37654"/>
                  <a:pt x="10615258" y="-4599"/>
                  <a:pt x="10843165" y="0"/>
                </a:cubicBezTo>
                <a:cubicBezTo>
                  <a:pt x="11071072" y="4599"/>
                  <a:pt x="11637512" y="31962"/>
                  <a:pt x="11858854" y="0"/>
                </a:cubicBezTo>
                <a:cubicBezTo>
                  <a:pt x="12080196" y="-31962"/>
                  <a:pt x="11972756" y="7652"/>
                  <a:pt x="12051011" y="0"/>
                </a:cubicBezTo>
                <a:cubicBezTo>
                  <a:pt x="12129266" y="-7652"/>
                  <a:pt x="12596592" y="-16841"/>
                  <a:pt x="12737287" y="0"/>
                </a:cubicBezTo>
                <a:cubicBezTo>
                  <a:pt x="12877982" y="16841"/>
                  <a:pt x="12850491" y="-3278"/>
                  <a:pt x="12929445" y="0"/>
                </a:cubicBezTo>
                <a:cubicBezTo>
                  <a:pt x="13008399" y="3278"/>
                  <a:pt x="13564758" y="23496"/>
                  <a:pt x="13945133" y="0"/>
                </a:cubicBezTo>
                <a:cubicBezTo>
                  <a:pt x="14325508" y="-23496"/>
                  <a:pt x="14143142" y="-5255"/>
                  <a:pt x="14301997" y="0"/>
                </a:cubicBezTo>
                <a:cubicBezTo>
                  <a:pt x="14460852" y="5255"/>
                  <a:pt x="14434063" y="-9367"/>
                  <a:pt x="14494154" y="0"/>
                </a:cubicBezTo>
                <a:cubicBezTo>
                  <a:pt x="14554245" y="9367"/>
                  <a:pt x="14888390" y="18461"/>
                  <a:pt x="15180431" y="0"/>
                </a:cubicBezTo>
                <a:cubicBezTo>
                  <a:pt x="15472472" y="-18461"/>
                  <a:pt x="15429168" y="12645"/>
                  <a:pt x="15537294" y="0"/>
                </a:cubicBezTo>
                <a:cubicBezTo>
                  <a:pt x="15645420" y="-12645"/>
                  <a:pt x="16110190" y="384"/>
                  <a:pt x="16470630" y="0"/>
                </a:cubicBezTo>
                <a:cubicBezTo>
                  <a:pt x="16470964" y="5741"/>
                  <a:pt x="16471843" y="21226"/>
                  <a:pt x="16470630" y="27466"/>
                </a:cubicBezTo>
                <a:cubicBezTo>
                  <a:pt x="16345998" y="40158"/>
                  <a:pt x="16221129" y="44621"/>
                  <a:pt x="16113766" y="27466"/>
                </a:cubicBezTo>
                <a:cubicBezTo>
                  <a:pt x="16006403" y="10311"/>
                  <a:pt x="15577855" y="35131"/>
                  <a:pt x="15427490" y="27466"/>
                </a:cubicBezTo>
                <a:cubicBezTo>
                  <a:pt x="15277125" y="19801"/>
                  <a:pt x="15153846" y="19651"/>
                  <a:pt x="15070626" y="27466"/>
                </a:cubicBezTo>
                <a:cubicBezTo>
                  <a:pt x="14987406" y="35281"/>
                  <a:pt x="14579736" y="56720"/>
                  <a:pt x="14219644" y="27466"/>
                </a:cubicBezTo>
                <a:cubicBezTo>
                  <a:pt x="13859552" y="-1788"/>
                  <a:pt x="13826179" y="35668"/>
                  <a:pt x="13698074" y="27466"/>
                </a:cubicBezTo>
                <a:cubicBezTo>
                  <a:pt x="13569969" y="19265"/>
                  <a:pt x="13433357" y="39134"/>
                  <a:pt x="13341210" y="27466"/>
                </a:cubicBezTo>
                <a:cubicBezTo>
                  <a:pt x="13249063" y="15798"/>
                  <a:pt x="13239131" y="27387"/>
                  <a:pt x="13149053" y="27466"/>
                </a:cubicBezTo>
                <a:cubicBezTo>
                  <a:pt x="13058975" y="27545"/>
                  <a:pt x="12619902" y="39176"/>
                  <a:pt x="12462777" y="27466"/>
                </a:cubicBezTo>
                <a:cubicBezTo>
                  <a:pt x="12305652" y="15756"/>
                  <a:pt x="11860162" y="22758"/>
                  <a:pt x="11611794" y="27466"/>
                </a:cubicBezTo>
                <a:cubicBezTo>
                  <a:pt x="11363426" y="32174"/>
                  <a:pt x="11218646" y="34679"/>
                  <a:pt x="10925518" y="27466"/>
                </a:cubicBezTo>
                <a:cubicBezTo>
                  <a:pt x="10632390" y="20253"/>
                  <a:pt x="10122280" y="-5018"/>
                  <a:pt x="9909829" y="27466"/>
                </a:cubicBezTo>
                <a:cubicBezTo>
                  <a:pt x="9697378" y="59950"/>
                  <a:pt x="9616887" y="32477"/>
                  <a:pt x="9388259" y="27466"/>
                </a:cubicBezTo>
                <a:cubicBezTo>
                  <a:pt x="9159631" y="22456"/>
                  <a:pt x="9290248" y="21191"/>
                  <a:pt x="9196102" y="27466"/>
                </a:cubicBezTo>
                <a:cubicBezTo>
                  <a:pt x="9101956" y="33741"/>
                  <a:pt x="9066463" y="27369"/>
                  <a:pt x="9003944" y="27466"/>
                </a:cubicBezTo>
                <a:cubicBezTo>
                  <a:pt x="8941425" y="27563"/>
                  <a:pt x="8337797" y="-4816"/>
                  <a:pt x="8152962" y="27466"/>
                </a:cubicBezTo>
                <a:cubicBezTo>
                  <a:pt x="7968127" y="59748"/>
                  <a:pt x="7688077" y="29892"/>
                  <a:pt x="7466686" y="27466"/>
                </a:cubicBezTo>
                <a:cubicBezTo>
                  <a:pt x="7245295" y="25040"/>
                  <a:pt x="6704200" y="-19077"/>
                  <a:pt x="6450997" y="27466"/>
                </a:cubicBezTo>
                <a:cubicBezTo>
                  <a:pt x="6197794" y="74009"/>
                  <a:pt x="6096371" y="37743"/>
                  <a:pt x="5764721" y="27466"/>
                </a:cubicBezTo>
                <a:cubicBezTo>
                  <a:pt x="5433071" y="17189"/>
                  <a:pt x="5108062" y="45802"/>
                  <a:pt x="4913738" y="27466"/>
                </a:cubicBezTo>
                <a:cubicBezTo>
                  <a:pt x="4719414" y="9130"/>
                  <a:pt x="4548633" y="6301"/>
                  <a:pt x="4227462" y="27466"/>
                </a:cubicBezTo>
                <a:cubicBezTo>
                  <a:pt x="3906291" y="48631"/>
                  <a:pt x="3720067" y="21525"/>
                  <a:pt x="3541185" y="27466"/>
                </a:cubicBezTo>
                <a:cubicBezTo>
                  <a:pt x="3362303" y="33407"/>
                  <a:pt x="3235387" y="3569"/>
                  <a:pt x="3019616" y="27466"/>
                </a:cubicBezTo>
                <a:cubicBezTo>
                  <a:pt x="2803845" y="51363"/>
                  <a:pt x="2506201" y="-2769"/>
                  <a:pt x="2168633" y="27466"/>
                </a:cubicBezTo>
                <a:cubicBezTo>
                  <a:pt x="1831065" y="57701"/>
                  <a:pt x="1625367" y="1223"/>
                  <a:pt x="1482357" y="27466"/>
                </a:cubicBezTo>
                <a:cubicBezTo>
                  <a:pt x="1339347" y="53709"/>
                  <a:pt x="864863" y="51638"/>
                  <a:pt x="631374" y="27466"/>
                </a:cubicBezTo>
                <a:cubicBezTo>
                  <a:pt x="397885" y="3294"/>
                  <a:pt x="248572" y="38823"/>
                  <a:pt x="0" y="27466"/>
                </a:cubicBezTo>
                <a:cubicBezTo>
                  <a:pt x="1097" y="21119"/>
                  <a:pt x="848" y="6161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0FC11-1965-427F-41FE-C63B34276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62" y="2841527"/>
            <a:ext cx="11272088" cy="723385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/>
              <a:t>Hazırda</a:t>
            </a:r>
            <a:r>
              <a:rPr lang="en-US" sz="2400" dirty="0"/>
              <a:t> </a:t>
            </a:r>
            <a:r>
              <a:rPr lang="en-US" sz="2400" dirty="0" err="1"/>
              <a:t>mədən</a:t>
            </a:r>
            <a:r>
              <a:rPr lang="en-US" sz="2400" dirty="0"/>
              <a:t> </a:t>
            </a:r>
            <a:r>
              <a:rPr lang="en-US" sz="2400" dirty="0" err="1"/>
              <a:t>yanacaqları</a:t>
            </a:r>
            <a:r>
              <a:rPr lang="en-US" sz="2400" dirty="0"/>
              <a:t> </a:t>
            </a:r>
            <a:r>
              <a:rPr lang="en-US" sz="2400" dirty="0" err="1"/>
              <a:t>yandırıldıqda</a:t>
            </a:r>
            <a:r>
              <a:rPr lang="en-US" sz="2400" dirty="0"/>
              <a:t> CO 2 </a:t>
            </a:r>
            <a:r>
              <a:rPr lang="en-US" sz="2400" dirty="0" err="1"/>
              <a:t>onilliklər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ya</a:t>
            </a:r>
            <a:r>
              <a:rPr lang="en-US" sz="2400" dirty="0"/>
              <a:t> </a:t>
            </a:r>
            <a:r>
              <a:rPr lang="en-US" sz="2400" dirty="0" err="1"/>
              <a:t>əsrlər</a:t>
            </a:r>
            <a:r>
              <a:rPr lang="en-US" sz="2400" dirty="0"/>
              <a:t> </a:t>
            </a:r>
            <a:r>
              <a:rPr lang="en-US" sz="2400" dirty="0" err="1"/>
              <a:t>boyu</a:t>
            </a:r>
            <a:r>
              <a:rPr lang="en-US" sz="2400" dirty="0"/>
              <a:t> </a:t>
            </a:r>
            <a:r>
              <a:rPr lang="en-US" sz="2400" dirty="0" err="1"/>
              <a:t>yaşaya</a:t>
            </a:r>
            <a:r>
              <a:rPr lang="en-US" sz="2400" dirty="0"/>
              <a:t> </a:t>
            </a:r>
            <a:r>
              <a:rPr lang="en-US" sz="2400" dirty="0" err="1"/>
              <a:t>biləcəyi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az-Latn-AZ" sz="2400" dirty="0"/>
              <a:t>ə -</a:t>
            </a:r>
            <a:r>
              <a:rPr lang="en-US" sz="2400" dirty="0" err="1"/>
              <a:t>atmosferə</a:t>
            </a:r>
            <a:r>
              <a:rPr lang="en-US" sz="2400" dirty="0"/>
              <a:t> </a:t>
            </a:r>
            <a:r>
              <a:rPr lang="en-US" sz="2400" dirty="0" err="1"/>
              <a:t>daxil</a:t>
            </a:r>
            <a:r>
              <a:rPr lang="en-US" sz="2400" dirty="0"/>
              <a:t> </a:t>
            </a:r>
            <a:r>
              <a:rPr lang="en-US" sz="2400" dirty="0" err="1"/>
              <a:t>olur</a:t>
            </a:r>
            <a:r>
              <a:rPr lang="en-US" sz="2400" dirty="0"/>
              <a:t>. </a:t>
            </a:r>
            <a:endParaRPr lang="az-Latn-AZ" sz="2400" dirty="0"/>
          </a:p>
          <a:p>
            <a:pPr marL="0" indent="0">
              <a:buNone/>
            </a:pPr>
            <a:r>
              <a:rPr lang="en-US" sz="2400" dirty="0" err="1"/>
              <a:t>Potensial</a:t>
            </a:r>
            <a:r>
              <a:rPr lang="en-US" sz="2400" dirty="0"/>
              <a:t> </a:t>
            </a:r>
            <a:r>
              <a:rPr lang="en-US" sz="2400" dirty="0" err="1"/>
              <a:t>həll</a:t>
            </a:r>
            <a:r>
              <a:rPr lang="en-US" sz="2400" dirty="0"/>
              <a:t> </a:t>
            </a:r>
            <a:r>
              <a:rPr lang="en-US" sz="2400" dirty="0" err="1"/>
              <a:t>yolu</a:t>
            </a:r>
            <a:r>
              <a:rPr lang="az-Latn-AZ" sz="2400" dirty="0"/>
              <a:t> </a:t>
            </a:r>
            <a:r>
              <a:rPr lang="en-US" sz="2400" dirty="0" err="1"/>
              <a:t>atmosferdə</a:t>
            </a:r>
            <a:r>
              <a:rPr lang="en-US" sz="2400" dirty="0"/>
              <a:t> </a:t>
            </a:r>
            <a:r>
              <a:rPr lang="en-US" sz="2400" dirty="0" err="1"/>
              <a:t>toplanmasına</a:t>
            </a:r>
            <a:r>
              <a:rPr lang="en-US" sz="2400" dirty="0"/>
              <a:t> </a:t>
            </a:r>
            <a:r>
              <a:rPr lang="en-US" sz="2400" dirty="0" err="1"/>
              <a:t>icazə</a:t>
            </a:r>
            <a:r>
              <a:rPr lang="en-US" sz="2400" dirty="0"/>
              <a:t> </a:t>
            </a:r>
            <a:r>
              <a:rPr lang="en-US" sz="2400" dirty="0" err="1"/>
              <a:t>vermək</a:t>
            </a:r>
            <a:r>
              <a:rPr lang="en-US" sz="2400" dirty="0"/>
              <a:t> </a:t>
            </a:r>
            <a:r>
              <a:rPr lang="en-US" sz="2400" dirty="0" err="1"/>
              <a:t>əvəzinə</a:t>
            </a:r>
            <a:r>
              <a:rPr lang="en-US" sz="2400" dirty="0"/>
              <a:t> CO 2-ni </a:t>
            </a:r>
            <a:r>
              <a:rPr lang="en-US" sz="2400" dirty="0" err="1"/>
              <a:t>tutmaq</a:t>
            </a:r>
            <a:r>
              <a:rPr lang="az-Latn-AZ" sz="2400" dirty="0"/>
              <a:t>dır</a:t>
            </a:r>
            <a:r>
              <a:rPr lang="en-US" sz="2400" dirty="0"/>
              <a:t>.Bunun </a:t>
            </a:r>
            <a:r>
              <a:rPr lang="en-US" sz="2400" dirty="0" err="1"/>
              <a:t>iki</a:t>
            </a:r>
            <a:r>
              <a:rPr lang="en-US" sz="2400" dirty="0"/>
              <a:t> </a:t>
            </a:r>
            <a:r>
              <a:rPr lang="en-US" sz="2400" dirty="0" err="1"/>
              <a:t>əsas</a:t>
            </a:r>
            <a:r>
              <a:rPr lang="en-US" sz="2400" dirty="0"/>
              <a:t> </a:t>
            </a:r>
            <a:r>
              <a:rPr lang="en-US" sz="2400" dirty="0" err="1"/>
              <a:t>yolu</a:t>
            </a:r>
            <a:r>
              <a:rPr lang="en-US" sz="2400" dirty="0"/>
              <a:t> </a:t>
            </a:r>
            <a:r>
              <a:rPr lang="en-US" sz="2400" dirty="0" err="1"/>
              <a:t>təklif</a:t>
            </a:r>
            <a:r>
              <a:rPr lang="en-US" sz="2400" dirty="0"/>
              <a:t> </a:t>
            </a:r>
            <a:r>
              <a:rPr lang="en-US" sz="2400" dirty="0" err="1"/>
              <a:t>edilmişdir</a:t>
            </a:r>
            <a:r>
              <a:rPr lang="en-US" sz="2400" dirty="0"/>
              <a:t>:</a:t>
            </a:r>
            <a:endParaRPr lang="az-Latn-AZ" sz="2400" dirty="0"/>
          </a:p>
          <a:p>
            <a:pPr marL="0" indent="0">
              <a:buNone/>
            </a:pPr>
            <a:r>
              <a:rPr lang="en-US" sz="2400" dirty="0"/>
              <a:t>● CO 2-ni </a:t>
            </a:r>
            <a:r>
              <a:rPr lang="en-US" sz="2400" dirty="0" err="1"/>
              <a:t>istehsal</a:t>
            </a:r>
            <a:r>
              <a:rPr lang="en-US" sz="2400" dirty="0"/>
              <a:t> </a:t>
            </a:r>
            <a:r>
              <a:rPr lang="en-US" sz="2400" dirty="0" err="1"/>
              <a:t>olunduğu</a:t>
            </a:r>
            <a:r>
              <a:rPr lang="en-US" sz="2400" dirty="0"/>
              <a:t> </a:t>
            </a:r>
            <a:r>
              <a:rPr lang="en-US" sz="2400" dirty="0" err="1"/>
              <a:t>yerdə</a:t>
            </a:r>
            <a:r>
              <a:rPr lang="en-US" sz="2400" dirty="0"/>
              <a:t> (</a:t>
            </a:r>
            <a:r>
              <a:rPr lang="en-US" sz="2400" dirty="0" err="1"/>
              <a:t>elektrik</a:t>
            </a:r>
            <a:r>
              <a:rPr lang="en-US" sz="2400" dirty="0"/>
              <a:t> </a:t>
            </a:r>
            <a:r>
              <a:rPr lang="en-US" sz="2400" dirty="0" err="1"/>
              <a:t>stansiyası</a:t>
            </a:r>
            <a:r>
              <a:rPr lang="en-US" sz="2400" dirty="0"/>
              <a:t>) tutu</a:t>
            </a:r>
            <a:r>
              <a:rPr lang="az-Latn-AZ" sz="2400" dirty="0"/>
              <a:t>b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onu</a:t>
            </a:r>
            <a:r>
              <a:rPr lang="en-US" sz="2400" dirty="0"/>
              <a:t> </a:t>
            </a:r>
            <a:r>
              <a:rPr lang="en-US" sz="2400" dirty="0" err="1"/>
              <a:t>yeraltı</a:t>
            </a:r>
            <a:r>
              <a:rPr lang="en-US" sz="2400" dirty="0"/>
              <a:t> </a:t>
            </a:r>
            <a:r>
              <a:rPr lang="en-US" sz="2400" dirty="0" err="1"/>
              <a:t>geoloji</a:t>
            </a:r>
            <a:r>
              <a:rPr lang="en-US" sz="2400" dirty="0"/>
              <a:t> </a:t>
            </a:r>
            <a:r>
              <a:rPr lang="en-US" sz="2400" dirty="0" err="1"/>
              <a:t>yataqda</a:t>
            </a:r>
            <a:r>
              <a:rPr lang="en-US" sz="2400" dirty="0"/>
              <a:t> (</a:t>
            </a:r>
            <a:r>
              <a:rPr lang="en-US" sz="2400" dirty="0" err="1"/>
              <a:t>məsələn</a:t>
            </a:r>
            <a:r>
              <a:rPr lang="en-US" sz="2400" dirty="0"/>
              <a:t>, </a:t>
            </a:r>
            <a:r>
              <a:rPr lang="en-US" sz="2400" dirty="0" err="1"/>
              <a:t>tərk</a:t>
            </a:r>
            <a:r>
              <a:rPr lang="en-US" sz="2400" dirty="0"/>
              <a:t> </a:t>
            </a:r>
            <a:r>
              <a:rPr lang="en-US" sz="2400" dirty="0" err="1"/>
              <a:t>edilmiş</a:t>
            </a:r>
            <a:r>
              <a:rPr lang="en-US" sz="2400" dirty="0"/>
              <a:t> </a:t>
            </a:r>
            <a:r>
              <a:rPr lang="en-US" sz="2400" dirty="0" err="1"/>
              <a:t>neft</a:t>
            </a:r>
            <a:r>
              <a:rPr lang="en-US" sz="2400" dirty="0"/>
              <a:t> </a:t>
            </a:r>
            <a:r>
              <a:rPr lang="en-US" sz="2400" dirty="0" err="1"/>
              <a:t>anbarı</a:t>
            </a:r>
            <a:r>
              <a:rPr lang="en-US" sz="2400" dirty="0"/>
              <a:t>)</a:t>
            </a:r>
            <a:r>
              <a:rPr lang="az-Latn-AZ" sz="2400" dirty="0"/>
              <a:t> toplamaq</a:t>
            </a:r>
            <a:r>
              <a:rPr lang="en-US" sz="2400" dirty="0"/>
              <a:t>.</a:t>
            </a:r>
            <a:endParaRPr lang="az-Latn-AZ" sz="2400" dirty="0"/>
          </a:p>
          <a:p>
            <a:pPr marL="0" indent="0">
              <a:buNone/>
            </a:pPr>
            <a:r>
              <a:rPr lang="en-US" sz="2400" dirty="0"/>
              <a:t>● CO 2-nin </a:t>
            </a:r>
            <a:r>
              <a:rPr lang="en-US" sz="2400" dirty="0" err="1"/>
              <a:t>atmosferə</a:t>
            </a:r>
            <a:r>
              <a:rPr lang="en-US" sz="2400" dirty="0"/>
              <a:t> </a:t>
            </a:r>
            <a:r>
              <a:rPr lang="en-US" sz="2400" dirty="0" err="1"/>
              <a:t>daxil</a:t>
            </a:r>
            <a:r>
              <a:rPr lang="en-US" sz="2400" dirty="0"/>
              <a:t> </a:t>
            </a:r>
            <a:r>
              <a:rPr lang="en-US" sz="2400" dirty="0" err="1"/>
              <a:t>olmasına</a:t>
            </a:r>
            <a:r>
              <a:rPr lang="en-US" sz="2400" dirty="0"/>
              <a:t> </a:t>
            </a:r>
            <a:r>
              <a:rPr lang="en-US" sz="2400" dirty="0" err="1"/>
              <a:t>icazə</a:t>
            </a:r>
            <a:r>
              <a:rPr lang="en-US" sz="2400" dirty="0"/>
              <a:t> </a:t>
            </a:r>
            <a:r>
              <a:rPr lang="en-US" sz="2400" dirty="0" err="1"/>
              <a:t>ver</a:t>
            </a:r>
            <a:r>
              <a:rPr lang="az-Latn-AZ" sz="2400" dirty="0"/>
              <a:t>mək</a:t>
            </a:r>
            <a:r>
              <a:rPr lang="en-US" sz="2400" dirty="0"/>
              <a:t>, </a:t>
            </a:r>
            <a:r>
              <a:rPr lang="en-US" sz="2400" dirty="0" err="1"/>
              <a:t>lakin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xüsusi</a:t>
            </a:r>
            <a:r>
              <a:rPr lang="en-US" sz="2400" dirty="0"/>
              <a:t> </a:t>
            </a:r>
            <a:r>
              <a:rPr lang="en-US" sz="2400" dirty="0" err="1"/>
              <a:t>hazırlanmış</a:t>
            </a:r>
            <a:r>
              <a:rPr lang="en-US" sz="2400" dirty="0"/>
              <a:t> </a:t>
            </a:r>
            <a:r>
              <a:rPr lang="en-US" sz="2400" dirty="0" err="1"/>
              <a:t>xaricetmə</a:t>
            </a:r>
            <a:r>
              <a:rPr lang="en-US" sz="2400" dirty="0"/>
              <a:t> </a:t>
            </a:r>
            <a:r>
              <a:rPr lang="en-US" sz="2400" dirty="0" err="1"/>
              <a:t>prosesləri</a:t>
            </a:r>
            <a:r>
              <a:rPr lang="en-US" sz="2400" dirty="0"/>
              <a:t> </a:t>
            </a:r>
            <a:r>
              <a:rPr lang="en-US" sz="2400" dirty="0" err="1"/>
              <a:t>ilə</a:t>
            </a:r>
            <a:r>
              <a:rPr lang="en-US" sz="2400" dirty="0"/>
              <a:t> (</a:t>
            </a:r>
            <a:r>
              <a:rPr lang="en-US" sz="2400" dirty="0" err="1"/>
              <a:t>məsələn</a:t>
            </a:r>
            <a:r>
              <a:rPr lang="en-US" sz="2400" dirty="0"/>
              <a:t>, CO 2-nin </a:t>
            </a:r>
            <a:r>
              <a:rPr lang="en-US" sz="2400" dirty="0" err="1"/>
              <a:t>toplanması</a:t>
            </a:r>
            <a:r>
              <a:rPr lang="en-US" sz="2400" dirty="0"/>
              <a:t>) </a:t>
            </a:r>
            <a:r>
              <a:rPr lang="en-US" sz="2400" dirty="0" err="1"/>
              <a:t>istifadə</a:t>
            </a:r>
            <a:r>
              <a:rPr lang="en-US" sz="2400" dirty="0"/>
              <a:t> </a:t>
            </a:r>
            <a:r>
              <a:rPr lang="en-US" sz="2400" dirty="0" err="1"/>
              <a:t>edərək</a:t>
            </a:r>
            <a:r>
              <a:rPr lang="en-US" sz="2400" dirty="0"/>
              <a:t> </a:t>
            </a:r>
            <a:r>
              <a:rPr lang="en-US" sz="2400" dirty="0" err="1"/>
              <a:t>onu</a:t>
            </a:r>
            <a:r>
              <a:rPr lang="en-US" sz="2400" dirty="0"/>
              <a:t> </a:t>
            </a:r>
            <a:r>
              <a:rPr lang="az-Latn-AZ" sz="2400" dirty="0"/>
              <a:t>atmosferdən xaric etmək</a:t>
            </a:r>
            <a:r>
              <a:rPr lang="en-US" sz="2400" dirty="0"/>
              <a:t>.</a:t>
            </a:r>
            <a:r>
              <a:rPr lang="az-Latn-AZ" sz="2400" dirty="0"/>
              <a:t> (Bunun üçün </a:t>
            </a:r>
            <a:r>
              <a:rPr lang="en-US" sz="2400" dirty="0"/>
              <a:t>CO2</a:t>
            </a:r>
            <a:r>
              <a:rPr lang="az-Latn-AZ" sz="2400" dirty="0"/>
              <a:t>-ni özünə</a:t>
            </a:r>
            <a:r>
              <a:rPr lang="en-US" sz="2400" dirty="0"/>
              <a:t> </a:t>
            </a:r>
            <a:r>
              <a:rPr lang="az-Latn-AZ" sz="2400" dirty="0"/>
              <a:t>yapışdıran </a:t>
            </a:r>
            <a:r>
              <a:rPr lang="en-US" sz="2400" dirty="0" err="1"/>
              <a:t>xüsusi</a:t>
            </a:r>
            <a:r>
              <a:rPr lang="en-US" sz="2400" dirty="0"/>
              <a:t> </a:t>
            </a:r>
            <a:r>
              <a:rPr lang="en-US" sz="2400" dirty="0" err="1"/>
              <a:t>kimyəvi</a:t>
            </a:r>
            <a:r>
              <a:rPr lang="en-US" sz="2400" dirty="0"/>
              <a:t> </a:t>
            </a:r>
            <a:r>
              <a:rPr lang="en-US" sz="2400" dirty="0" err="1"/>
              <a:t>sorbentlər</a:t>
            </a:r>
            <a:r>
              <a:rPr lang="az-Latn-AZ" sz="2400" dirty="0"/>
              <a:t> istifadə edilir</a:t>
            </a:r>
            <a:r>
              <a:rPr lang="en-US" sz="2400" dirty="0"/>
              <a:t>). </a:t>
            </a:r>
            <a:endParaRPr lang="az-Latn-AZ" sz="2400" dirty="0"/>
          </a:p>
          <a:p>
            <a:pPr marL="0" indent="0">
              <a:buNone/>
            </a:pPr>
            <a:r>
              <a:rPr lang="en-US" sz="2400" dirty="0"/>
              <a:t>Bu </a:t>
            </a:r>
            <a:r>
              <a:rPr lang="en-US" sz="2400" dirty="0" err="1"/>
              <a:t>yanaşma</a:t>
            </a:r>
            <a:r>
              <a:rPr lang="en-US" sz="2400" dirty="0"/>
              <a:t> CO 2-nin “</a:t>
            </a:r>
            <a:r>
              <a:rPr lang="en-US" sz="2400" dirty="0" err="1"/>
              <a:t>birbaşa</a:t>
            </a:r>
            <a:r>
              <a:rPr lang="en-US" sz="2400" dirty="0"/>
              <a:t> </a:t>
            </a:r>
            <a:r>
              <a:rPr lang="en-US" sz="2400" dirty="0" err="1"/>
              <a:t>hava</a:t>
            </a:r>
            <a:r>
              <a:rPr lang="az-Latn-AZ" sz="2400" dirty="0"/>
              <a:t>da</a:t>
            </a:r>
            <a:r>
              <a:rPr lang="en-US" sz="2400" dirty="0"/>
              <a:t> tut</a:t>
            </a:r>
            <a:r>
              <a:rPr lang="az-Latn-AZ" sz="2400" dirty="0"/>
              <a:t>ul</a:t>
            </a:r>
            <a:r>
              <a:rPr lang="en-US" sz="2400" dirty="0" err="1"/>
              <a:t>ması</a:t>
            </a:r>
            <a:r>
              <a:rPr lang="en-US" sz="2400" dirty="0"/>
              <a:t>” </a:t>
            </a:r>
            <a:r>
              <a:rPr lang="en-US" sz="2400" dirty="0" err="1"/>
              <a:t>adlanır</a:t>
            </a:r>
            <a:r>
              <a:rPr lang="az-Latn-AZ" sz="2400" dirty="0"/>
              <a:t>. Burda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çox</a:t>
            </a:r>
            <a:r>
              <a:rPr lang="en-US" sz="2400" dirty="0"/>
              <a:t> </a:t>
            </a:r>
            <a:r>
              <a:rPr lang="en-US" sz="2400" dirty="0" err="1"/>
              <a:t>texniki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siyasi</a:t>
            </a:r>
            <a:r>
              <a:rPr lang="en-US" sz="2400" dirty="0"/>
              <a:t> </a:t>
            </a:r>
            <a:r>
              <a:rPr lang="en-US" sz="2400" dirty="0" err="1"/>
              <a:t>məsələlər</a:t>
            </a:r>
            <a:r>
              <a:rPr lang="en-US" sz="2400" dirty="0"/>
              <a:t> var</a:t>
            </a:r>
            <a:r>
              <a:rPr lang="az-Latn-AZ" sz="2400" dirty="0"/>
              <a:t> </a:t>
            </a:r>
            <a:r>
              <a:rPr lang="en-US" sz="2400" dirty="0" err="1"/>
              <a:t>və</a:t>
            </a:r>
            <a:r>
              <a:rPr lang="az-Latn-AZ" sz="2400" dirty="0"/>
              <a:t> bunlardan biri</a:t>
            </a:r>
            <a:r>
              <a:rPr lang="en-US" sz="2400" dirty="0"/>
              <a:t> </a:t>
            </a:r>
            <a:r>
              <a:rPr lang="en-US" sz="2400" dirty="0" err="1"/>
              <a:t>iri</a:t>
            </a:r>
            <a:r>
              <a:rPr lang="en-US" sz="2400" dirty="0"/>
              <a:t> </a:t>
            </a:r>
            <a:r>
              <a:rPr lang="en-US" sz="2400" dirty="0" err="1"/>
              <a:t>miqyaslı</a:t>
            </a:r>
            <a:r>
              <a:rPr lang="en-US" sz="2400" dirty="0"/>
              <a:t> </a:t>
            </a:r>
            <a:r>
              <a:rPr lang="az-Latn-AZ" sz="2400" dirty="0"/>
              <a:t>KT</a:t>
            </a:r>
            <a:r>
              <a:rPr lang="en-US" sz="2400" dirty="0"/>
              <a:t>S </a:t>
            </a:r>
            <a:r>
              <a:rPr lang="en-US" sz="2400" dirty="0" err="1"/>
              <a:t>texnologiyalarının</a:t>
            </a:r>
            <a:r>
              <a:rPr lang="en-US" sz="2400" dirty="0"/>
              <a:t> </a:t>
            </a:r>
            <a:r>
              <a:rPr lang="en-US" sz="2400" dirty="0" err="1"/>
              <a:t>iqtisadi</a:t>
            </a:r>
            <a:r>
              <a:rPr lang="en-US" sz="2400" dirty="0"/>
              <a:t> </a:t>
            </a:r>
            <a:r>
              <a:rPr lang="en-US" sz="2400" dirty="0" err="1"/>
              <a:t>səmərəliliyi</a:t>
            </a:r>
            <a:r>
              <a:rPr lang="az-Latn-AZ" sz="2400" dirty="0"/>
              <a:t>dir</a:t>
            </a:r>
            <a:r>
              <a:rPr lang="en-US" sz="2400" dirty="0"/>
              <a:t>.</a:t>
            </a:r>
            <a:endParaRPr lang="az-Latn-AZ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err="1"/>
              <a:t>Birincisi</a:t>
            </a:r>
            <a:r>
              <a:rPr lang="en-US" sz="2400" dirty="0"/>
              <a:t>, CO 2-ni </a:t>
            </a:r>
            <a:r>
              <a:rPr lang="en-US" sz="2400" dirty="0" err="1"/>
              <a:t>geniş</a:t>
            </a:r>
            <a:r>
              <a:rPr lang="en-US" sz="2400" dirty="0"/>
              <a:t> </a:t>
            </a:r>
            <a:r>
              <a:rPr lang="en-US" sz="2400" dirty="0" err="1"/>
              <a:t>miqyasda</a:t>
            </a:r>
            <a:r>
              <a:rPr lang="en-US" sz="2400" dirty="0"/>
              <a:t> </a:t>
            </a:r>
            <a:r>
              <a:rPr lang="en-US" sz="2400" dirty="0" err="1"/>
              <a:t>tutmaq</a:t>
            </a:r>
            <a:r>
              <a:rPr lang="en-US" sz="2400" dirty="0"/>
              <a:t> </a:t>
            </a:r>
            <a:r>
              <a:rPr lang="en-US" sz="2400" dirty="0" err="1"/>
              <a:t>nə</a:t>
            </a:r>
            <a:r>
              <a:rPr lang="en-US" sz="2400" dirty="0"/>
              <a:t> </a:t>
            </a:r>
            <a:r>
              <a:rPr lang="en-US" sz="2400" dirty="0" err="1"/>
              <a:t>qədər</a:t>
            </a:r>
            <a:r>
              <a:rPr lang="en-US" sz="2400" dirty="0"/>
              <a:t> </a:t>
            </a:r>
            <a:r>
              <a:rPr lang="en-US" sz="2400" dirty="0" err="1"/>
              <a:t>baha</a:t>
            </a:r>
            <a:r>
              <a:rPr lang="en-US" sz="2400" dirty="0"/>
              <a:t> </a:t>
            </a:r>
            <a:r>
              <a:rPr lang="en-US" sz="2400" dirty="0" err="1"/>
              <a:t>başa</a:t>
            </a:r>
            <a:r>
              <a:rPr lang="en-US" sz="2400" dirty="0"/>
              <a:t> </a:t>
            </a:r>
            <a:r>
              <a:rPr lang="en-US" sz="2400" dirty="0" err="1"/>
              <a:t>gələcək</a:t>
            </a:r>
            <a:r>
              <a:rPr lang="en-US" sz="2400" dirty="0"/>
              <a:t>? CO 2-nin yeni </a:t>
            </a:r>
            <a:r>
              <a:rPr lang="en-US" sz="2400" dirty="0" err="1"/>
              <a:t>boru</a:t>
            </a:r>
            <a:r>
              <a:rPr lang="en-US" sz="2400" dirty="0"/>
              <a:t> </a:t>
            </a:r>
            <a:r>
              <a:rPr lang="en-US" sz="2400" dirty="0" err="1"/>
              <a:t>kəməri</a:t>
            </a:r>
            <a:r>
              <a:rPr lang="en-US" sz="2400" dirty="0"/>
              <a:t> </a:t>
            </a:r>
            <a:r>
              <a:rPr lang="en-US" sz="2400" dirty="0" err="1"/>
              <a:t>şəbəkəsi</a:t>
            </a:r>
            <a:r>
              <a:rPr lang="en-US" sz="2400" dirty="0"/>
              <a:t> </a:t>
            </a:r>
            <a:r>
              <a:rPr lang="en-US" sz="2400" dirty="0" err="1"/>
              <a:t>ilə</a:t>
            </a:r>
            <a:r>
              <a:rPr lang="en-US" sz="2400" dirty="0"/>
              <a:t> </a:t>
            </a:r>
            <a:r>
              <a:rPr lang="en-US" sz="2400" dirty="0" err="1"/>
              <a:t>daşınması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CO 2-nin </a:t>
            </a:r>
            <a:r>
              <a:rPr lang="en-US" sz="2400" dirty="0" err="1"/>
              <a:t>təhlükəsiz</a:t>
            </a:r>
            <a:r>
              <a:rPr lang="en-US" sz="2400" dirty="0"/>
              <a:t>, </a:t>
            </a:r>
            <a:r>
              <a:rPr lang="en-US" sz="2400" dirty="0" err="1"/>
              <a:t>yeraltı</a:t>
            </a:r>
            <a:r>
              <a:rPr lang="en-US" sz="2400" dirty="0"/>
              <a:t> </a:t>
            </a:r>
            <a:r>
              <a:rPr lang="en-US" sz="2400" dirty="0" err="1"/>
              <a:t>geoloji</a:t>
            </a:r>
            <a:r>
              <a:rPr lang="en-US" sz="2400" dirty="0"/>
              <a:t> </a:t>
            </a:r>
            <a:r>
              <a:rPr lang="en-US" sz="2400" dirty="0" err="1"/>
              <a:t>yatağında</a:t>
            </a:r>
            <a:r>
              <a:rPr lang="en-US" sz="2400" dirty="0"/>
              <a:t> </a:t>
            </a:r>
            <a:r>
              <a:rPr lang="en-US" sz="2400" dirty="0" err="1"/>
              <a:t>saxlanması</a:t>
            </a:r>
            <a:r>
              <a:rPr lang="en-US" sz="2400" dirty="0"/>
              <a:t> </a:t>
            </a:r>
            <a:r>
              <a:rPr lang="en-US" sz="2400" dirty="0" err="1"/>
              <a:t>nə</a:t>
            </a:r>
            <a:r>
              <a:rPr lang="en-US" sz="2400" dirty="0"/>
              <a:t> </a:t>
            </a:r>
            <a:r>
              <a:rPr lang="en-US" sz="2400" dirty="0" err="1"/>
              <a:t>qədər</a:t>
            </a:r>
            <a:r>
              <a:rPr lang="en-US" sz="2400" dirty="0"/>
              <a:t> </a:t>
            </a:r>
            <a:r>
              <a:rPr lang="en-US" sz="2400" dirty="0" err="1"/>
              <a:t>baha</a:t>
            </a:r>
            <a:r>
              <a:rPr lang="en-US" sz="2400" dirty="0"/>
              <a:t> </a:t>
            </a:r>
            <a:r>
              <a:rPr lang="en-US" sz="2400" dirty="0" err="1"/>
              <a:t>başa</a:t>
            </a:r>
            <a:r>
              <a:rPr lang="en-US" sz="2400" dirty="0"/>
              <a:t> </a:t>
            </a:r>
            <a:r>
              <a:rPr lang="en-US" sz="2400" dirty="0" err="1"/>
              <a:t>gələcək</a:t>
            </a:r>
            <a:r>
              <a:rPr lang="en-US" sz="2400" dirty="0"/>
              <a:t>? </a:t>
            </a:r>
            <a:r>
              <a:rPr lang="en-US" sz="2400" dirty="0" err="1"/>
              <a:t>Əgər</a:t>
            </a:r>
            <a:r>
              <a:rPr lang="en-US" sz="2400" dirty="0"/>
              <a:t> CO 2 </a:t>
            </a:r>
            <a:r>
              <a:rPr lang="en-US" sz="2400" dirty="0" err="1"/>
              <a:t>yerin</a:t>
            </a:r>
            <a:r>
              <a:rPr lang="en-US" sz="2400" dirty="0"/>
              <a:t> </a:t>
            </a:r>
            <a:r>
              <a:rPr lang="en-US" sz="2400" dirty="0" err="1"/>
              <a:t>altına</a:t>
            </a:r>
            <a:r>
              <a:rPr lang="en-US" sz="2400" dirty="0"/>
              <a:t> </a:t>
            </a:r>
            <a:r>
              <a:rPr lang="az-Latn-AZ" sz="2400" dirty="0"/>
              <a:t>toplanarsa</a:t>
            </a:r>
            <a:r>
              <a:rPr lang="en-US" sz="2400" dirty="0"/>
              <a:t>, </a:t>
            </a:r>
            <a:r>
              <a:rPr lang="en-US" sz="2400" dirty="0" err="1"/>
              <a:t>onun</a:t>
            </a:r>
            <a:r>
              <a:rPr lang="en-US" sz="2400" dirty="0"/>
              <a:t> </a:t>
            </a:r>
            <a:r>
              <a:rPr lang="en-US" sz="2400" dirty="0" err="1"/>
              <a:t>səthə</a:t>
            </a:r>
            <a:r>
              <a:rPr lang="en-US" sz="2400" dirty="0"/>
              <a:t>, </a:t>
            </a:r>
            <a:r>
              <a:rPr lang="en-US" sz="2400" dirty="0" err="1"/>
              <a:t>sonra</a:t>
            </a:r>
            <a:r>
              <a:rPr lang="en-US" sz="2400" dirty="0"/>
              <a:t> </a:t>
            </a:r>
            <a:r>
              <a:rPr lang="en-US" sz="2400" dirty="0" err="1"/>
              <a:t>atmosferə</a:t>
            </a:r>
            <a:r>
              <a:rPr lang="en-US" sz="2400" dirty="0"/>
              <a:t> </a:t>
            </a:r>
            <a:r>
              <a:rPr lang="en-US" sz="2400" dirty="0" err="1"/>
              <a:t>qayıtmadan</a:t>
            </a:r>
            <a:r>
              <a:rPr lang="en-US" sz="2400" dirty="0"/>
              <a:t>, </a:t>
            </a:r>
            <a:r>
              <a:rPr lang="en-US" sz="2400" dirty="0" err="1"/>
              <a:t>qoyulduğu</a:t>
            </a:r>
            <a:r>
              <a:rPr lang="en-US" sz="2400" dirty="0"/>
              <a:t> </a:t>
            </a:r>
            <a:r>
              <a:rPr lang="en-US" sz="2400" dirty="0" err="1"/>
              <a:t>yerdə</a:t>
            </a:r>
            <a:r>
              <a:rPr lang="en-US" sz="2400" dirty="0"/>
              <a:t> </a:t>
            </a:r>
            <a:r>
              <a:rPr lang="en-US" sz="2400" dirty="0" err="1"/>
              <a:t>qalacağına</a:t>
            </a:r>
            <a:r>
              <a:rPr lang="en-US" sz="2400" dirty="0"/>
              <a:t> </a:t>
            </a:r>
            <a:r>
              <a:rPr lang="en-US" sz="2400" dirty="0" err="1"/>
              <a:t>nə</a:t>
            </a:r>
            <a:r>
              <a:rPr lang="en-US" sz="2400" dirty="0"/>
              <a:t> </a:t>
            </a:r>
            <a:r>
              <a:rPr lang="en-US" sz="2400" dirty="0" err="1"/>
              <a:t>dərəcədə</a:t>
            </a:r>
            <a:r>
              <a:rPr lang="en-US" sz="2400" dirty="0"/>
              <a:t> </a:t>
            </a:r>
            <a:r>
              <a:rPr lang="en-US" sz="2400" dirty="0" err="1"/>
              <a:t>əminik</a:t>
            </a:r>
            <a:r>
              <a:rPr lang="en-US" sz="2400" dirty="0"/>
              <a:t>?</a:t>
            </a:r>
            <a:r>
              <a:rPr lang="az-Latn-AZ" sz="2400" dirty="0"/>
              <a:t>KTS-</a:t>
            </a:r>
            <a:r>
              <a:rPr lang="en-US" sz="2400" dirty="0"/>
              <a:t>in CO 2 </a:t>
            </a:r>
            <a:r>
              <a:rPr lang="en-US" sz="2400" dirty="0" err="1"/>
              <a:t>emissiyalarının</a:t>
            </a:r>
            <a:r>
              <a:rPr lang="en-US" sz="2400" dirty="0"/>
              <a:t> </a:t>
            </a:r>
            <a:r>
              <a:rPr lang="en-US" sz="2400" dirty="0" err="1"/>
              <a:t>həllində</a:t>
            </a:r>
            <a:r>
              <a:rPr lang="en-US" sz="2400" dirty="0"/>
              <a:t> </a:t>
            </a:r>
            <a:r>
              <a:rPr lang="en-US" sz="2400" dirty="0" err="1"/>
              <a:t>aparıcı</a:t>
            </a:r>
            <a:r>
              <a:rPr lang="en-US" sz="2400" dirty="0"/>
              <a:t> </a:t>
            </a:r>
            <a:r>
              <a:rPr lang="en-US" sz="2400" dirty="0" err="1"/>
              <a:t>rol</a:t>
            </a:r>
            <a:r>
              <a:rPr lang="en-US" sz="2400" dirty="0"/>
              <a:t> </a:t>
            </a:r>
            <a:r>
              <a:rPr lang="en-US" sz="2400" dirty="0" err="1"/>
              <a:t>oynaması</a:t>
            </a:r>
            <a:r>
              <a:rPr lang="en-US" sz="2400" dirty="0"/>
              <a:t> </a:t>
            </a:r>
            <a:r>
              <a:rPr lang="en-US" sz="2400" dirty="0" err="1"/>
              <a:t>üçün</a:t>
            </a:r>
            <a:r>
              <a:rPr lang="en-US" sz="2400" dirty="0"/>
              <a:t> </a:t>
            </a:r>
            <a:r>
              <a:rPr lang="en-US" sz="2400" dirty="0" err="1"/>
              <a:t>hər</a:t>
            </a:r>
            <a:r>
              <a:rPr lang="en-US" sz="2400" dirty="0"/>
              <a:t> il on </a:t>
            </a:r>
            <a:r>
              <a:rPr lang="en-US" sz="2400" dirty="0" err="1"/>
              <a:t>milyardlarla</a:t>
            </a:r>
            <a:r>
              <a:rPr lang="en-US" sz="2400" dirty="0"/>
              <a:t> ton CO 2 </a:t>
            </a:r>
            <a:r>
              <a:rPr lang="en-US" sz="2400" dirty="0" err="1"/>
              <a:t>tutulmalı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saxlanılmalıdır</a:t>
            </a:r>
            <a:r>
              <a:rPr lang="en-US" sz="2400" dirty="0"/>
              <a:t>. </a:t>
            </a:r>
            <a:r>
              <a:rPr lang="en-US" sz="2400" dirty="0" err="1"/>
              <a:t>Bütün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karbon</a:t>
            </a:r>
            <a:r>
              <a:rPr lang="en-US" sz="2400" dirty="0"/>
              <a:t> </a:t>
            </a:r>
            <a:r>
              <a:rPr lang="en-US" sz="2400" dirty="0" err="1"/>
              <a:t>üçün</a:t>
            </a:r>
            <a:r>
              <a:rPr lang="en-US" sz="2400" dirty="0"/>
              <a:t> </a:t>
            </a:r>
            <a:r>
              <a:rPr lang="en-US" sz="2400" dirty="0" err="1"/>
              <a:t>kifayət</a:t>
            </a:r>
            <a:r>
              <a:rPr lang="en-US" sz="2400" dirty="0"/>
              <a:t> </a:t>
            </a:r>
            <a:r>
              <a:rPr lang="en-US" sz="2400" dirty="0" err="1"/>
              <a:t>qədər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varmı</a:t>
            </a:r>
            <a:r>
              <a:rPr lang="en-US" sz="2400" dirty="0"/>
              <a:t>? </a:t>
            </a:r>
            <a:r>
              <a:rPr lang="en-US" sz="2400" dirty="0" err="1"/>
              <a:t>Geniş</a:t>
            </a:r>
            <a:r>
              <a:rPr lang="en-US" sz="2400" dirty="0"/>
              <a:t> </a:t>
            </a:r>
            <a:r>
              <a:rPr lang="en-US" sz="2400" dirty="0" err="1"/>
              <a:t>miqyaslı</a:t>
            </a:r>
            <a:r>
              <a:rPr lang="az-Latn-AZ" sz="2400" dirty="0"/>
              <a:t> KTS</a:t>
            </a:r>
            <a:r>
              <a:rPr lang="en-US" sz="2400" dirty="0"/>
              <a:t> </a:t>
            </a:r>
            <a:r>
              <a:rPr lang="en-US" sz="2400" dirty="0" err="1"/>
              <a:t>üçün</a:t>
            </a:r>
            <a:r>
              <a:rPr lang="en-US" sz="2400" dirty="0"/>
              <a:t> </a:t>
            </a:r>
            <a:r>
              <a:rPr lang="en-US" sz="2400" dirty="0" err="1"/>
              <a:t>iqtisadi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geoloji</a:t>
            </a:r>
            <a:r>
              <a:rPr lang="en-US" sz="2400" dirty="0"/>
              <a:t> </a:t>
            </a:r>
            <a:r>
              <a:rPr lang="en-US" sz="2400" dirty="0" err="1"/>
              <a:t>potensialın</a:t>
            </a:r>
            <a:r>
              <a:rPr lang="en-US" sz="2400" dirty="0"/>
              <a:t> </a:t>
            </a:r>
            <a:r>
              <a:rPr lang="en-US" sz="2400" dirty="0" err="1"/>
              <a:t>sınaqdan</a:t>
            </a:r>
            <a:r>
              <a:rPr lang="en-US" sz="2400" dirty="0"/>
              <a:t> </a:t>
            </a:r>
            <a:r>
              <a:rPr lang="en-US" sz="2400" dirty="0" err="1"/>
              <a:t>keçirilməsi</a:t>
            </a:r>
            <a:r>
              <a:rPr lang="en-US" sz="2400" dirty="0"/>
              <a:t> </a:t>
            </a:r>
            <a:r>
              <a:rPr lang="en-US" sz="2400" dirty="0" err="1"/>
              <a:t>üçün</a:t>
            </a:r>
            <a:r>
              <a:rPr lang="en-US" sz="2400" dirty="0"/>
              <a:t> </a:t>
            </a:r>
            <a:r>
              <a:rPr lang="en-US" sz="2400" dirty="0" err="1"/>
              <a:t>aparılan</a:t>
            </a:r>
            <a:r>
              <a:rPr lang="en-US" sz="2400" dirty="0"/>
              <a:t> </a:t>
            </a:r>
            <a:r>
              <a:rPr lang="en-US" sz="2400" dirty="0" err="1"/>
              <a:t>tədqiqat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inkişaf</a:t>
            </a:r>
            <a:r>
              <a:rPr lang="en-US" sz="2400" dirty="0"/>
              <a:t> </a:t>
            </a:r>
            <a:r>
              <a:rPr lang="en-US" sz="2400" dirty="0" err="1"/>
              <a:t>nisbətən</a:t>
            </a:r>
            <a:r>
              <a:rPr lang="en-US" sz="2400" dirty="0"/>
              <a:t> </a:t>
            </a:r>
            <a:r>
              <a:rPr lang="en-US" sz="2400" dirty="0" err="1"/>
              <a:t>azdır</a:t>
            </a:r>
            <a:endParaRPr lang="en-US" sz="2400" dirty="0"/>
          </a:p>
        </p:txBody>
      </p:sp>
      <p:pic>
        <p:nvPicPr>
          <p:cNvPr id="5124" name="Picture 4" descr="Carbon sequestration: options for a low-carbon future - Liberty Mutual  Business Insurance">
            <a:extLst>
              <a:ext uri="{FF2B5EF4-FFF2-40B4-BE49-F238E27FC236}">
                <a16:creationId xmlns:a16="http://schemas.microsoft.com/office/drawing/2014/main" id="{719BE316-954C-CFC6-1B2A-4E4B6D5A3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0" y="3241354"/>
            <a:ext cx="5949950" cy="43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4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96124" cy="1029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0786" y="488656"/>
            <a:ext cx="6557454" cy="2938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914400"/>
            <a:r>
              <a:rPr lang="en-US" sz="8100" b="1" spc="-50"/>
              <a:t>Bərpa olunan Enerji Həlləri</a:t>
            </a:r>
            <a:endParaRPr lang="en-US" sz="8100" b="1"/>
          </a:p>
        </p:txBody>
      </p:sp>
      <p:sp>
        <p:nvSpPr>
          <p:cNvPr id="206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786" y="3885281"/>
            <a:ext cx="5215700" cy="27466"/>
          </a:xfrm>
          <a:custGeom>
            <a:avLst/>
            <a:gdLst>
              <a:gd name="connsiteX0" fmla="*/ 0 w 5215700"/>
              <a:gd name="connsiteY0" fmla="*/ 0 h 27466"/>
              <a:gd name="connsiteX1" fmla="*/ 599806 w 5215700"/>
              <a:gd name="connsiteY1" fmla="*/ 0 h 27466"/>
              <a:gd name="connsiteX2" fmla="*/ 1199611 w 5215700"/>
              <a:gd name="connsiteY2" fmla="*/ 0 h 27466"/>
              <a:gd name="connsiteX3" fmla="*/ 1955888 w 5215700"/>
              <a:gd name="connsiteY3" fmla="*/ 0 h 27466"/>
              <a:gd name="connsiteX4" fmla="*/ 2503536 w 5215700"/>
              <a:gd name="connsiteY4" fmla="*/ 0 h 27466"/>
              <a:gd name="connsiteX5" fmla="*/ 3051185 w 5215700"/>
              <a:gd name="connsiteY5" fmla="*/ 0 h 27466"/>
              <a:gd name="connsiteX6" fmla="*/ 3703147 w 5215700"/>
              <a:gd name="connsiteY6" fmla="*/ 0 h 27466"/>
              <a:gd name="connsiteX7" fmla="*/ 4250796 w 5215700"/>
              <a:gd name="connsiteY7" fmla="*/ 0 h 27466"/>
              <a:gd name="connsiteX8" fmla="*/ 5215700 w 5215700"/>
              <a:gd name="connsiteY8" fmla="*/ 0 h 27466"/>
              <a:gd name="connsiteX9" fmla="*/ 5215700 w 5215700"/>
              <a:gd name="connsiteY9" fmla="*/ 27466 h 27466"/>
              <a:gd name="connsiteX10" fmla="*/ 4668052 w 5215700"/>
              <a:gd name="connsiteY10" fmla="*/ 27466 h 27466"/>
              <a:gd name="connsiteX11" fmla="*/ 4120403 w 5215700"/>
              <a:gd name="connsiteY11" fmla="*/ 27466 h 27466"/>
              <a:gd name="connsiteX12" fmla="*/ 3468441 w 5215700"/>
              <a:gd name="connsiteY12" fmla="*/ 27466 h 27466"/>
              <a:gd name="connsiteX13" fmla="*/ 2920792 w 5215700"/>
              <a:gd name="connsiteY13" fmla="*/ 27466 h 27466"/>
              <a:gd name="connsiteX14" fmla="*/ 2425301 w 5215700"/>
              <a:gd name="connsiteY14" fmla="*/ 27466 h 27466"/>
              <a:gd name="connsiteX15" fmla="*/ 1773338 w 5215700"/>
              <a:gd name="connsiteY15" fmla="*/ 27466 h 27466"/>
              <a:gd name="connsiteX16" fmla="*/ 1121376 w 5215700"/>
              <a:gd name="connsiteY16" fmla="*/ 27466 h 27466"/>
              <a:gd name="connsiteX17" fmla="*/ 0 w 5215700"/>
              <a:gd name="connsiteY17" fmla="*/ 27466 h 27466"/>
              <a:gd name="connsiteX18" fmla="*/ 0 w 5215700"/>
              <a:gd name="connsiteY18" fmla="*/ 0 h 2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5700" h="27466" fill="none" extrusionOk="0">
                <a:moveTo>
                  <a:pt x="0" y="0"/>
                </a:moveTo>
                <a:cubicBezTo>
                  <a:pt x="245880" y="-15470"/>
                  <a:pt x="383006" y="-12254"/>
                  <a:pt x="599806" y="0"/>
                </a:cubicBezTo>
                <a:cubicBezTo>
                  <a:pt x="816606" y="12254"/>
                  <a:pt x="902294" y="15977"/>
                  <a:pt x="1199611" y="0"/>
                </a:cubicBezTo>
                <a:cubicBezTo>
                  <a:pt x="1496928" y="-15977"/>
                  <a:pt x="1599174" y="27308"/>
                  <a:pt x="1955888" y="0"/>
                </a:cubicBezTo>
                <a:cubicBezTo>
                  <a:pt x="2312602" y="-27308"/>
                  <a:pt x="2315031" y="-14981"/>
                  <a:pt x="2503536" y="0"/>
                </a:cubicBezTo>
                <a:cubicBezTo>
                  <a:pt x="2692041" y="14981"/>
                  <a:pt x="2825095" y="-23527"/>
                  <a:pt x="3051185" y="0"/>
                </a:cubicBezTo>
                <a:cubicBezTo>
                  <a:pt x="3277275" y="23527"/>
                  <a:pt x="3470129" y="5812"/>
                  <a:pt x="3703147" y="0"/>
                </a:cubicBezTo>
                <a:cubicBezTo>
                  <a:pt x="3936165" y="-5812"/>
                  <a:pt x="4032907" y="-15980"/>
                  <a:pt x="4250796" y="0"/>
                </a:cubicBezTo>
                <a:cubicBezTo>
                  <a:pt x="4468685" y="15980"/>
                  <a:pt x="5011739" y="-30048"/>
                  <a:pt x="5215700" y="0"/>
                </a:cubicBezTo>
                <a:cubicBezTo>
                  <a:pt x="5214882" y="8019"/>
                  <a:pt x="5216620" y="19817"/>
                  <a:pt x="5215700" y="27466"/>
                </a:cubicBezTo>
                <a:cubicBezTo>
                  <a:pt x="5009852" y="23973"/>
                  <a:pt x="4817142" y="13479"/>
                  <a:pt x="4668052" y="27466"/>
                </a:cubicBezTo>
                <a:cubicBezTo>
                  <a:pt x="4518962" y="41453"/>
                  <a:pt x="4293951" y="2826"/>
                  <a:pt x="4120403" y="27466"/>
                </a:cubicBezTo>
                <a:cubicBezTo>
                  <a:pt x="3946855" y="52106"/>
                  <a:pt x="3767918" y="15962"/>
                  <a:pt x="3468441" y="27466"/>
                </a:cubicBezTo>
                <a:cubicBezTo>
                  <a:pt x="3168964" y="38970"/>
                  <a:pt x="3104262" y="44892"/>
                  <a:pt x="2920792" y="27466"/>
                </a:cubicBezTo>
                <a:cubicBezTo>
                  <a:pt x="2737322" y="10040"/>
                  <a:pt x="2672844" y="17291"/>
                  <a:pt x="2425301" y="27466"/>
                </a:cubicBezTo>
                <a:cubicBezTo>
                  <a:pt x="2177758" y="37641"/>
                  <a:pt x="2032954" y="50358"/>
                  <a:pt x="1773338" y="27466"/>
                </a:cubicBezTo>
                <a:cubicBezTo>
                  <a:pt x="1513722" y="4574"/>
                  <a:pt x="1308266" y="27121"/>
                  <a:pt x="1121376" y="27466"/>
                </a:cubicBezTo>
                <a:cubicBezTo>
                  <a:pt x="934486" y="27811"/>
                  <a:pt x="439013" y="39646"/>
                  <a:pt x="0" y="27466"/>
                </a:cubicBezTo>
                <a:cubicBezTo>
                  <a:pt x="-124" y="16976"/>
                  <a:pt x="150" y="11882"/>
                  <a:pt x="0" y="0"/>
                </a:cubicBezTo>
                <a:close/>
              </a:path>
              <a:path w="5215700" h="27466" stroke="0" extrusionOk="0">
                <a:moveTo>
                  <a:pt x="0" y="0"/>
                </a:moveTo>
                <a:cubicBezTo>
                  <a:pt x="125644" y="19348"/>
                  <a:pt x="404802" y="-19587"/>
                  <a:pt x="547649" y="0"/>
                </a:cubicBezTo>
                <a:cubicBezTo>
                  <a:pt x="690496" y="19587"/>
                  <a:pt x="1084080" y="14493"/>
                  <a:pt x="1303925" y="0"/>
                </a:cubicBezTo>
                <a:cubicBezTo>
                  <a:pt x="1523770" y="-14493"/>
                  <a:pt x="1559768" y="16232"/>
                  <a:pt x="1799416" y="0"/>
                </a:cubicBezTo>
                <a:cubicBezTo>
                  <a:pt x="2039064" y="-16232"/>
                  <a:pt x="2165392" y="-1999"/>
                  <a:pt x="2294908" y="0"/>
                </a:cubicBezTo>
                <a:cubicBezTo>
                  <a:pt x="2424424" y="1999"/>
                  <a:pt x="2684038" y="-10491"/>
                  <a:pt x="2946870" y="0"/>
                </a:cubicBezTo>
                <a:cubicBezTo>
                  <a:pt x="3209702" y="10491"/>
                  <a:pt x="3305112" y="25042"/>
                  <a:pt x="3546676" y="0"/>
                </a:cubicBezTo>
                <a:cubicBezTo>
                  <a:pt x="3788240" y="-25042"/>
                  <a:pt x="4095815" y="16924"/>
                  <a:pt x="4250796" y="0"/>
                </a:cubicBezTo>
                <a:cubicBezTo>
                  <a:pt x="4405777" y="-16924"/>
                  <a:pt x="4958016" y="21049"/>
                  <a:pt x="5215700" y="0"/>
                </a:cubicBezTo>
                <a:cubicBezTo>
                  <a:pt x="5214389" y="6532"/>
                  <a:pt x="5216118" y="15823"/>
                  <a:pt x="5215700" y="27466"/>
                </a:cubicBezTo>
                <a:cubicBezTo>
                  <a:pt x="4986050" y="40293"/>
                  <a:pt x="4703092" y="-29"/>
                  <a:pt x="4459424" y="27466"/>
                </a:cubicBezTo>
                <a:cubicBezTo>
                  <a:pt x="4215756" y="54961"/>
                  <a:pt x="4049838" y="49212"/>
                  <a:pt x="3859618" y="27466"/>
                </a:cubicBezTo>
                <a:cubicBezTo>
                  <a:pt x="3669398" y="5720"/>
                  <a:pt x="3484060" y="49744"/>
                  <a:pt x="3259813" y="27466"/>
                </a:cubicBezTo>
                <a:cubicBezTo>
                  <a:pt x="3035566" y="5188"/>
                  <a:pt x="2862181" y="17316"/>
                  <a:pt x="2712164" y="27466"/>
                </a:cubicBezTo>
                <a:cubicBezTo>
                  <a:pt x="2562147" y="37616"/>
                  <a:pt x="2395187" y="27753"/>
                  <a:pt x="2112359" y="27466"/>
                </a:cubicBezTo>
                <a:cubicBezTo>
                  <a:pt x="1829532" y="27179"/>
                  <a:pt x="1800630" y="35355"/>
                  <a:pt x="1616867" y="27466"/>
                </a:cubicBezTo>
                <a:cubicBezTo>
                  <a:pt x="1433104" y="19577"/>
                  <a:pt x="1206166" y="40296"/>
                  <a:pt x="1017062" y="27466"/>
                </a:cubicBezTo>
                <a:cubicBezTo>
                  <a:pt x="827959" y="14636"/>
                  <a:pt x="288718" y="32729"/>
                  <a:pt x="0" y="27466"/>
                </a:cubicBezTo>
                <a:cubicBezTo>
                  <a:pt x="882" y="21068"/>
                  <a:pt x="-358" y="72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853F9-837C-28E9-E2C0-AE6EC9529093}"/>
              </a:ext>
            </a:extLst>
          </p:cNvPr>
          <p:cNvSpPr txBox="1"/>
          <p:nvPr/>
        </p:nvSpPr>
        <p:spPr>
          <a:xfrm>
            <a:off x="960786" y="4314668"/>
            <a:ext cx="6369804" cy="498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b="1"/>
              <a:t>Dünyamızı enerji ilə təmin etmə tərzimizi dəyişdirən günəş, külək və geotermal enerji texnologiyalarında irəliləyişləri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b="1"/>
              <a:t>Onların ekoloji faydalarını və iqtisadi səmərəliliyi.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300" b="1"/>
          </a:p>
        </p:txBody>
      </p:sp>
      <p:pic>
        <p:nvPicPr>
          <p:cNvPr id="2058" name="Picture 10" descr="Renewable Energy Services | CBRE">
            <a:extLst>
              <a:ext uri="{FF2B5EF4-FFF2-40B4-BE49-F238E27FC236}">
                <a16:creationId xmlns:a16="http://schemas.microsoft.com/office/drawing/2014/main" id="{5FB34401-0A8B-4BCB-75ED-1B62EAB0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7"/>
          <a:stretch/>
        </p:blipFill>
        <p:spPr bwMode="auto">
          <a:xfrm>
            <a:off x="7973086" y="10"/>
            <a:ext cx="10325327" cy="102996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 descr="Integrating Sustainable Energy Solutions in Residential Developments —  Planning Permission Ireland">
            <a:extLst>
              <a:ext uri="{FF2B5EF4-FFF2-40B4-BE49-F238E27FC236}">
                <a16:creationId xmlns:a16="http://schemas.microsoft.com/office/drawing/2014/main" id="{8101DAEC-6000-E92C-A526-79E7DF1036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7950" y="4997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8" name="Rectangle 3117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8296124" cy="10299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0" name="Rectangle 3119">
            <a:extLst>
              <a:ext uri="{FF2B5EF4-FFF2-40B4-BE49-F238E27FC236}">
                <a16:creationId xmlns:a16="http://schemas.microsoft.com/office/drawing/2014/main" id="{CA9CEF99-39CF-406E-8FCF-5EEDCCA2A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96124" cy="102997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22" name="Picture 3121">
            <a:extLst>
              <a:ext uri="{FF2B5EF4-FFF2-40B4-BE49-F238E27FC236}">
                <a16:creationId xmlns:a16="http://schemas.microsoft.com/office/drawing/2014/main" id="{355717D4-33C9-419C-8D9C-17C7079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96124" cy="10306278"/>
          </a:xfrm>
          <a:prstGeom prst="rect">
            <a:avLst/>
          </a:prstGeom>
        </p:spPr>
      </p:pic>
      <p:sp>
        <p:nvSpPr>
          <p:cNvPr id="3124" name="Rectangle 3123">
            <a:extLst>
              <a:ext uri="{FF2B5EF4-FFF2-40B4-BE49-F238E27FC236}">
                <a16:creationId xmlns:a16="http://schemas.microsoft.com/office/drawing/2014/main" id="{DE152F22-1707-453C-8C48-6B5CDD242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96124" cy="102997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26" name="Rectangle 3125">
            <a:extLst>
              <a:ext uri="{FF2B5EF4-FFF2-40B4-BE49-F238E27FC236}">
                <a16:creationId xmlns:a16="http://schemas.microsoft.com/office/drawing/2014/main" id="{90F3EC41-E060-4D79-8F5B-1DD6A3A9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576" y="0"/>
            <a:ext cx="16730580" cy="10318808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371D40-FABA-194A-D81D-4FDB7279D49F}"/>
              </a:ext>
            </a:extLst>
          </p:cNvPr>
          <p:cNvSpPr txBox="1"/>
          <p:nvPr/>
        </p:nvSpPr>
        <p:spPr>
          <a:xfrm>
            <a:off x="3289387" y="257518"/>
            <a:ext cx="11698866" cy="16740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>
                <a:latin typeface="+mj-lt"/>
                <a:ea typeface="+mj-ea"/>
                <a:cs typeface="+mj-cs"/>
              </a:rPr>
              <a:t>Ağıllı Şəbəkələr və Enerji Səmərəliliyi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C8C3E2-4FB0-A5CD-2AD1-56CAB6BD770F}"/>
              </a:ext>
            </a:extLst>
          </p:cNvPr>
          <p:cNvSpPr txBox="1"/>
          <p:nvPr/>
        </p:nvSpPr>
        <p:spPr>
          <a:xfrm>
            <a:off x="3289388" y="2161948"/>
            <a:ext cx="11698867" cy="20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 err="1"/>
              <a:t>Enerji</a:t>
            </a:r>
            <a:r>
              <a:rPr lang="en-US" sz="2700" dirty="0"/>
              <a:t> </a:t>
            </a:r>
            <a:r>
              <a:rPr lang="en-US" sz="2700" dirty="0" err="1"/>
              <a:t>paylanmasının</a:t>
            </a:r>
            <a:r>
              <a:rPr lang="en-US" sz="2700" dirty="0"/>
              <a:t> </a:t>
            </a:r>
            <a:r>
              <a:rPr lang="en-US" sz="2700" dirty="0" err="1"/>
              <a:t>optimallaşdırılmasında</a:t>
            </a:r>
            <a:r>
              <a:rPr lang="en-US" sz="2700" dirty="0"/>
              <a:t> </a:t>
            </a:r>
            <a:r>
              <a:rPr lang="en-US" sz="2700" dirty="0" err="1"/>
              <a:t>və</a:t>
            </a:r>
            <a:r>
              <a:rPr lang="en-US" sz="2700" dirty="0"/>
              <a:t> </a:t>
            </a:r>
            <a:r>
              <a:rPr lang="en-US" sz="2700" dirty="0" err="1"/>
              <a:t>enerji</a:t>
            </a:r>
            <a:r>
              <a:rPr lang="en-US" sz="2700" dirty="0"/>
              <a:t> </a:t>
            </a:r>
            <a:r>
              <a:rPr lang="en-US" sz="2700" dirty="0" err="1"/>
              <a:t>səmərəliliyinin</a:t>
            </a:r>
            <a:r>
              <a:rPr lang="en-US" sz="2700" dirty="0"/>
              <a:t> </a:t>
            </a:r>
            <a:r>
              <a:rPr lang="en-US" sz="2700" dirty="0" err="1"/>
              <a:t>artırılmasında</a:t>
            </a:r>
            <a:r>
              <a:rPr lang="en-US" sz="2700" dirty="0"/>
              <a:t> </a:t>
            </a:r>
            <a:r>
              <a:rPr lang="en-US" sz="2700" dirty="0" err="1"/>
              <a:t>ağıllı</a:t>
            </a:r>
            <a:r>
              <a:rPr lang="en-US" sz="2700" dirty="0"/>
              <a:t> </a:t>
            </a:r>
            <a:r>
              <a:rPr lang="en-US" sz="2700" dirty="0" err="1"/>
              <a:t>şəbəkə</a:t>
            </a:r>
            <a:r>
              <a:rPr lang="en-US" sz="2700" dirty="0"/>
              <a:t> </a:t>
            </a:r>
            <a:r>
              <a:rPr lang="en-US" sz="2700" dirty="0" err="1"/>
              <a:t>sistemlərinin</a:t>
            </a:r>
            <a:r>
              <a:rPr lang="en-US" sz="2700" dirty="0"/>
              <a:t> </a:t>
            </a:r>
            <a:r>
              <a:rPr lang="en-US" sz="2700" dirty="0" err="1"/>
              <a:t>rol</a:t>
            </a:r>
            <a:r>
              <a:rPr lang="az-Latn-AZ" sz="2700" dirty="0"/>
              <a:t>u</a:t>
            </a:r>
            <a:r>
              <a:rPr lang="en-US" sz="2700" dirty="0"/>
              <a:t>.</a:t>
            </a:r>
            <a:endParaRPr lang="az-Latn-AZ" sz="2700" dirty="0"/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 Bu </a:t>
            </a:r>
            <a:r>
              <a:rPr lang="en-US" sz="2700" dirty="0" err="1"/>
              <a:t>texnologiyaların</a:t>
            </a:r>
            <a:r>
              <a:rPr lang="en-US" sz="2700" dirty="0"/>
              <a:t> </a:t>
            </a:r>
            <a:r>
              <a:rPr lang="en-US" sz="2700" dirty="0" err="1"/>
              <a:t>bərpa</a:t>
            </a:r>
            <a:r>
              <a:rPr lang="en-US" sz="2700" dirty="0"/>
              <a:t> </a:t>
            </a:r>
            <a:r>
              <a:rPr lang="en-US" sz="2700" dirty="0" err="1"/>
              <a:t>olunan</a:t>
            </a:r>
            <a:r>
              <a:rPr lang="en-US" sz="2700" dirty="0"/>
              <a:t> </a:t>
            </a:r>
            <a:r>
              <a:rPr lang="en-US" sz="2700" dirty="0" err="1"/>
              <a:t>mənbələrin</a:t>
            </a:r>
            <a:r>
              <a:rPr lang="en-US" sz="2700" dirty="0"/>
              <a:t> </a:t>
            </a:r>
            <a:r>
              <a:rPr lang="en-US" sz="2700" dirty="0" err="1"/>
              <a:t>daha</a:t>
            </a:r>
            <a:r>
              <a:rPr lang="en-US" sz="2700" dirty="0"/>
              <a:t> </a:t>
            </a:r>
            <a:r>
              <a:rPr lang="en-US" sz="2700" dirty="0" err="1"/>
              <a:t>yaxşı</a:t>
            </a:r>
            <a:r>
              <a:rPr lang="en-US" sz="2700" dirty="0"/>
              <a:t> </a:t>
            </a:r>
            <a:r>
              <a:rPr lang="en-US" sz="2700" dirty="0" err="1"/>
              <a:t>inteqrasiyasın</a:t>
            </a:r>
            <a:r>
              <a:rPr lang="az-Latn-AZ" sz="2700" dirty="0"/>
              <a:t>da</a:t>
            </a:r>
            <a:r>
              <a:rPr lang="en-US" sz="2700" dirty="0"/>
              <a:t> </a:t>
            </a:r>
            <a:r>
              <a:rPr lang="en-US" sz="2700" dirty="0" err="1"/>
              <a:t>və</a:t>
            </a:r>
            <a:r>
              <a:rPr lang="en-US" sz="2700" dirty="0"/>
              <a:t> </a:t>
            </a:r>
            <a:r>
              <a:rPr lang="en-US" sz="2700" dirty="0" err="1"/>
              <a:t>karbon</a:t>
            </a:r>
            <a:r>
              <a:rPr lang="en-US" sz="2700" dirty="0"/>
              <a:t> </a:t>
            </a:r>
            <a:r>
              <a:rPr lang="en-US" sz="2700" dirty="0" err="1"/>
              <a:t>izini</a:t>
            </a:r>
            <a:r>
              <a:rPr lang="en-US" sz="2700" dirty="0"/>
              <a:t> </a:t>
            </a:r>
            <a:r>
              <a:rPr lang="en-US" sz="2700" dirty="0" err="1"/>
              <a:t>azalt</a:t>
            </a:r>
            <a:r>
              <a:rPr lang="az-Latn-AZ" sz="2700" dirty="0"/>
              <a:t>masında rolu</a:t>
            </a:r>
            <a:endParaRPr lang="en-US" sz="2700" dirty="0"/>
          </a:p>
        </p:txBody>
      </p:sp>
      <p:pic>
        <p:nvPicPr>
          <p:cNvPr id="3076" name="Picture 4" descr="The Role of Internet of Things (IoT) in Smart Grid Technology and  Applications | by HashStudioz Technologies | Medium">
            <a:extLst>
              <a:ext uri="{FF2B5EF4-FFF2-40B4-BE49-F238E27FC236}">
                <a16:creationId xmlns:a16="http://schemas.microsoft.com/office/drawing/2014/main" id="{3A17A004-9FED-51D2-9563-70B8F1CC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" r="-2" b="2543"/>
          <a:stretch/>
        </p:blipFill>
        <p:spPr bwMode="auto">
          <a:xfrm>
            <a:off x="3289387" y="4441973"/>
            <a:ext cx="11712592" cy="55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6" y="0"/>
            <a:ext cx="18296125" cy="1029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rcRect t="17149" r="3" b="26782"/>
          <a:stretch/>
        </p:blipFill>
        <p:spPr>
          <a:xfrm>
            <a:off x="3786161" y="10"/>
            <a:ext cx="14514535" cy="102996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93092" cy="102997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8173" y="548363"/>
            <a:ext cx="5737265" cy="2853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7495" defTabSz="914400"/>
            <a:r>
              <a:rPr lang="en-US" sz="6000" spc="-5"/>
              <a:t>Dayanıqlı şəhər planlaşdırması</a:t>
            </a:r>
            <a:endParaRPr lang="en-US" sz="6000"/>
          </a:p>
        </p:txBody>
      </p:sp>
      <p:sp>
        <p:nvSpPr>
          <p:cNvPr id="10" name="object 10"/>
          <p:cNvSpPr txBox="1"/>
          <p:nvPr/>
        </p:nvSpPr>
        <p:spPr>
          <a:xfrm>
            <a:off x="1258173" y="3655809"/>
            <a:ext cx="5737265" cy="5621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5080" indent="-228600">
              <a:lnSpc>
                <a:spcPct val="90000"/>
              </a:lnSpc>
              <a:spcBef>
                <a:spcPts val="70"/>
              </a:spcBef>
              <a:buFont typeface="Arial" panose="020B0604020202020204" pitchFamily="34" charset="0"/>
              <a:buChar char="•"/>
            </a:pPr>
            <a:r>
              <a:rPr lang="en-US" sz="3000"/>
              <a:t>Yaşıl infrastruktur, ictimai nəqliyyat və tullantıların idarə edilməsini özündə birləşdirən şəhər planlaşdırma strategiyalarının daha davamlı və yaşana bilən şəhərlərin yaradılmasında əhəmiyyəti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96124" cy="1029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0786" y="488656"/>
            <a:ext cx="6557454" cy="29388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 defTabSz="914400"/>
            <a:r>
              <a:rPr lang="en-US" sz="6900" spc="85"/>
              <a:t>Dairəvi İqtisadiyyat və Təkrar Emal</a:t>
            </a:r>
            <a:endParaRPr lang="en-US" sz="6900" spc="15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786" y="3885281"/>
            <a:ext cx="5215700" cy="27466"/>
          </a:xfrm>
          <a:custGeom>
            <a:avLst/>
            <a:gdLst>
              <a:gd name="connsiteX0" fmla="*/ 0 w 5215700"/>
              <a:gd name="connsiteY0" fmla="*/ 0 h 27466"/>
              <a:gd name="connsiteX1" fmla="*/ 599806 w 5215700"/>
              <a:gd name="connsiteY1" fmla="*/ 0 h 27466"/>
              <a:gd name="connsiteX2" fmla="*/ 1199611 w 5215700"/>
              <a:gd name="connsiteY2" fmla="*/ 0 h 27466"/>
              <a:gd name="connsiteX3" fmla="*/ 1955888 w 5215700"/>
              <a:gd name="connsiteY3" fmla="*/ 0 h 27466"/>
              <a:gd name="connsiteX4" fmla="*/ 2503536 w 5215700"/>
              <a:gd name="connsiteY4" fmla="*/ 0 h 27466"/>
              <a:gd name="connsiteX5" fmla="*/ 3051185 w 5215700"/>
              <a:gd name="connsiteY5" fmla="*/ 0 h 27466"/>
              <a:gd name="connsiteX6" fmla="*/ 3703147 w 5215700"/>
              <a:gd name="connsiteY6" fmla="*/ 0 h 27466"/>
              <a:gd name="connsiteX7" fmla="*/ 4250796 w 5215700"/>
              <a:gd name="connsiteY7" fmla="*/ 0 h 27466"/>
              <a:gd name="connsiteX8" fmla="*/ 5215700 w 5215700"/>
              <a:gd name="connsiteY8" fmla="*/ 0 h 27466"/>
              <a:gd name="connsiteX9" fmla="*/ 5215700 w 5215700"/>
              <a:gd name="connsiteY9" fmla="*/ 27466 h 27466"/>
              <a:gd name="connsiteX10" fmla="*/ 4668052 w 5215700"/>
              <a:gd name="connsiteY10" fmla="*/ 27466 h 27466"/>
              <a:gd name="connsiteX11" fmla="*/ 4120403 w 5215700"/>
              <a:gd name="connsiteY11" fmla="*/ 27466 h 27466"/>
              <a:gd name="connsiteX12" fmla="*/ 3468441 w 5215700"/>
              <a:gd name="connsiteY12" fmla="*/ 27466 h 27466"/>
              <a:gd name="connsiteX13" fmla="*/ 2920792 w 5215700"/>
              <a:gd name="connsiteY13" fmla="*/ 27466 h 27466"/>
              <a:gd name="connsiteX14" fmla="*/ 2425301 w 5215700"/>
              <a:gd name="connsiteY14" fmla="*/ 27466 h 27466"/>
              <a:gd name="connsiteX15" fmla="*/ 1773338 w 5215700"/>
              <a:gd name="connsiteY15" fmla="*/ 27466 h 27466"/>
              <a:gd name="connsiteX16" fmla="*/ 1121376 w 5215700"/>
              <a:gd name="connsiteY16" fmla="*/ 27466 h 27466"/>
              <a:gd name="connsiteX17" fmla="*/ 0 w 5215700"/>
              <a:gd name="connsiteY17" fmla="*/ 27466 h 27466"/>
              <a:gd name="connsiteX18" fmla="*/ 0 w 5215700"/>
              <a:gd name="connsiteY18" fmla="*/ 0 h 2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5700" h="27466" fill="none" extrusionOk="0">
                <a:moveTo>
                  <a:pt x="0" y="0"/>
                </a:moveTo>
                <a:cubicBezTo>
                  <a:pt x="245880" y="-15470"/>
                  <a:pt x="383006" y="-12254"/>
                  <a:pt x="599806" y="0"/>
                </a:cubicBezTo>
                <a:cubicBezTo>
                  <a:pt x="816606" y="12254"/>
                  <a:pt x="902294" y="15977"/>
                  <a:pt x="1199611" y="0"/>
                </a:cubicBezTo>
                <a:cubicBezTo>
                  <a:pt x="1496928" y="-15977"/>
                  <a:pt x="1599174" y="27308"/>
                  <a:pt x="1955888" y="0"/>
                </a:cubicBezTo>
                <a:cubicBezTo>
                  <a:pt x="2312602" y="-27308"/>
                  <a:pt x="2315031" y="-14981"/>
                  <a:pt x="2503536" y="0"/>
                </a:cubicBezTo>
                <a:cubicBezTo>
                  <a:pt x="2692041" y="14981"/>
                  <a:pt x="2825095" y="-23527"/>
                  <a:pt x="3051185" y="0"/>
                </a:cubicBezTo>
                <a:cubicBezTo>
                  <a:pt x="3277275" y="23527"/>
                  <a:pt x="3470129" y="5812"/>
                  <a:pt x="3703147" y="0"/>
                </a:cubicBezTo>
                <a:cubicBezTo>
                  <a:pt x="3936165" y="-5812"/>
                  <a:pt x="4032907" y="-15980"/>
                  <a:pt x="4250796" y="0"/>
                </a:cubicBezTo>
                <a:cubicBezTo>
                  <a:pt x="4468685" y="15980"/>
                  <a:pt x="5011739" y="-30048"/>
                  <a:pt x="5215700" y="0"/>
                </a:cubicBezTo>
                <a:cubicBezTo>
                  <a:pt x="5214882" y="8019"/>
                  <a:pt x="5216620" y="19817"/>
                  <a:pt x="5215700" y="27466"/>
                </a:cubicBezTo>
                <a:cubicBezTo>
                  <a:pt x="5009852" y="23973"/>
                  <a:pt x="4817142" y="13479"/>
                  <a:pt x="4668052" y="27466"/>
                </a:cubicBezTo>
                <a:cubicBezTo>
                  <a:pt x="4518962" y="41453"/>
                  <a:pt x="4293951" y="2826"/>
                  <a:pt x="4120403" y="27466"/>
                </a:cubicBezTo>
                <a:cubicBezTo>
                  <a:pt x="3946855" y="52106"/>
                  <a:pt x="3767918" y="15962"/>
                  <a:pt x="3468441" y="27466"/>
                </a:cubicBezTo>
                <a:cubicBezTo>
                  <a:pt x="3168964" y="38970"/>
                  <a:pt x="3104262" y="44892"/>
                  <a:pt x="2920792" y="27466"/>
                </a:cubicBezTo>
                <a:cubicBezTo>
                  <a:pt x="2737322" y="10040"/>
                  <a:pt x="2672844" y="17291"/>
                  <a:pt x="2425301" y="27466"/>
                </a:cubicBezTo>
                <a:cubicBezTo>
                  <a:pt x="2177758" y="37641"/>
                  <a:pt x="2032954" y="50358"/>
                  <a:pt x="1773338" y="27466"/>
                </a:cubicBezTo>
                <a:cubicBezTo>
                  <a:pt x="1513722" y="4574"/>
                  <a:pt x="1308266" y="27121"/>
                  <a:pt x="1121376" y="27466"/>
                </a:cubicBezTo>
                <a:cubicBezTo>
                  <a:pt x="934486" y="27811"/>
                  <a:pt x="439013" y="39646"/>
                  <a:pt x="0" y="27466"/>
                </a:cubicBezTo>
                <a:cubicBezTo>
                  <a:pt x="-124" y="16976"/>
                  <a:pt x="150" y="11882"/>
                  <a:pt x="0" y="0"/>
                </a:cubicBezTo>
                <a:close/>
              </a:path>
              <a:path w="5215700" h="27466" stroke="0" extrusionOk="0">
                <a:moveTo>
                  <a:pt x="0" y="0"/>
                </a:moveTo>
                <a:cubicBezTo>
                  <a:pt x="125644" y="19348"/>
                  <a:pt x="404802" y="-19587"/>
                  <a:pt x="547649" y="0"/>
                </a:cubicBezTo>
                <a:cubicBezTo>
                  <a:pt x="690496" y="19587"/>
                  <a:pt x="1084080" y="14493"/>
                  <a:pt x="1303925" y="0"/>
                </a:cubicBezTo>
                <a:cubicBezTo>
                  <a:pt x="1523770" y="-14493"/>
                  <a:pt x="1559768" y="16232"/>
                  <a:pt x="1799416" y="0"/>
                </a:cubicBezTo>
                <a:cubicBezTo>
                  <a:pt x="2039064" y="-16232"/>
                  <a:pt x="2165392" y="-1999"/>
                  <a:pt x="2294908" y="0"/>
                </a:cubicBezTo>
                <a:cubicBezTo>
                  <a:pt x="2424424" y="1999"/>
                  <a:pt x="2684038" y="-10491"/>
                  <a:pt x="2946870" y="0"/>
                </a:cubicBezTo>
                <a:cubicBezTo>
                  <a:pt x="3209702" y="10491"/>
                  <a:pt x="3305112" y="25042"/>
                  <a:pt x="3546676" y="0"/>
                </a:cubicBezTo>
                <a:cubicBezTo>
                  <a:pt x="3788240" y="-25042"/>
                  <a:pt x="4095815" y="16924"/>
                  <a:pt x="4250796" y="0"/>
                </a:cubicBezTo>
                <a:cubicBezTo>
                  <a:pt x="4405777" y="-16924"/>
                  <a:pt x="4958016" y="21049"/>
                  <a:pt x="5215700" y="0"/>
                </a:cubicBezTo>
                <a:cubicBezTo>
                  <a:pt x="5214389" y="6532"/>
                  <a:pt x="5216118" y="15823"/>
                  <a:pt x="5215700" y="27466"/>
                </a:cubicBezTo>
                <a:cubicBezTo>
                  <a:pt x="4986050" y="40293"/>
                  <a:pt x="4703092" y="-29"/>
                  <a:pt x="4459424" y="27466"/>
                </a:cubicBezTo>
                <a:cubicBezTo>
                  <a:pt x="4215756" y="54961"/>
                  <a:pt x="4049838" y="49212"/>
                  <a:pt x="3859618" y="27466"/>
                </a:cubicBezTo>
                <a:cubicBezTo>
                  <a:pt x="3669398" y="5720"/>
                  <a:pt x="3484060" y="49744"/>
                  <a:pt x="3259813" y="27466"/>
                </a:cubicBezTo>
                <a:cubicBezTo>
                  <a:pt x="3035566" y="5188"/>
                  <a:pt x="2862181" y="17316"/>
                  <a:pt x="2712164" y="27466"/>
                </a:cubicBezTo>
                <a:cubicBezTo>
                  <a:pt x="2562147" y="37616"/>
                  <a:pt x="2395187" y="27753"/>
                  <a:pt x="2112359" y="27466"/>
                </a:cubicBezTo>
                <a:cubicBezTo>
                  <a:pt x="1829532" y="27179"/>
                  <a:pt x="1800630" y="35355"/>
                  <a:pt x="1616867" y="27466"/>
                </a:cubicBezTo>
                <a:cubicBezTo>
                  <a:pt x="1433104" y="19577"/>
                  <a:pt x="1206166" y="40296"/>
                  <a:pt x="1017062" y="27466"/>
                </a:cubicBezTo>
                <a:cubicBezTo>
                  <a:pt x="827959" y="14636"/>
                  <a:pt x="288718" y="32729"/>
                  <a:pt x="0" y="27466"/>
                </a:cubicBezTo>
                <a:cubicBezTo>
                  <a:pt x="882" y="21068"/>
                  <a:pt x="-358" y="72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801641" y="3987005"/>
            <a:ext cx="6369804" cy="498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5080" indent="-228600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sz="3300" dirty="0" err="1"/>
              <a:t>Dairəvi</a:t>
            </a:r>
            <a:r>
              <a:rPr lang="en-US" sz="3300" dirty="0"/>
              <a:t> </a:t>
            </a:r>
            <a:r>
              <a:rPr lang="en-US" sz="3300" dirty="0" err="1"/>
              <a:t>iqtisadiyyatın</a:t>
            </a:r>
            <a:r>
              <a:rPr lang="en-US" sz="3300" dirty="0"/>
              <a:t> </a:t>
            </a:r>
            <a:r>
              <a:rPr lang="en-US" sz="3300" dirty="0" err="1"/>
              <a:t>prinsiplərini</a:t>
            </a:r>
            <a:r>
              <a:rPr lang="en-US" sz="3300" dirty="0"/>
              <a:t> </a:t>
            </a:r>
            <a:r>
              <a:rPr lang="en-US" sz="3300" dirty="0" err="1"/>
              <a:t>və</a:t>
            </a:r>
            <a:r>
              <a:rPr lang="en-US" sz="3300" dirty="0"/>
              <a:t> </a:t>
            </a:r>
            <a:r>
              <a:rPr lang="en-US" sz="3300" dirty="0" err="1"/>
              <a:t>innovativ</a:t>
            </a:r>
            <a:r>
              <a:rPr lang="en-US" sz="3300" dirty="0"/>
              <a:t> </a:t>
            </a:r>
            <a:r>
              <a:rPr lang="en-US" sz="3300" dirty="0" err="1"/>
              <a:t>təkrar</a:t>
            </a:r>
            <a:r>
              <a:rPr lang="en-US" sz="3300" dirty="0"/>
              <a:t> </a:t>
            </a:r>
            <a:r>
              <a:rPr lang="en-US" sz="3300" dirty="0" err="1"/>
              <a:t>emal</a:t>
            </a:r>
            <a:r>
              <a:rPr lang="en-US" sz="3300" dirty="0"/>
              <a:t> </a:t>
            </a:r>
            <a:r>
              <a:rPr lang="en-US" sz="3300" dirty="0" err="1"/>
              <a:t>texnologiyalarının</a:t>
            </a:r>
            <a:r>
              <a:rPr lang="en-US" sz="3300" dirty="0"/>
              <a:t> </a:t>
            </a:r>
            <a:r>
              <a:rPr lang="en-US" sz="3300" dirty="0" err="1"/>
              <a:t>tullantıları</a:t>
            </a:r>
            <a:r>
              <a:rPr lang="en-US" sz="3300" dirty="0"/>
              <a:t> </a:t>
            </a:r>
            <a:r>
              <a:rPr lang="en-US" sz="3300" dirty="0" err="1"/>
              <a:t>qiymətli</a:t>
            </a:r>
            <a:r>
              <a:rPr lang="en-US" sz="3300" dirty="0"/>
              <a:t> </a:t>
            </a:r>
            <a:r>
              <a:rPr lang="en-US" sz="3300" dirty="0" err="1"/>
              <a:t>resurslara</a:t>
            </a:r>
            <a:r>
              <a:rPr lang="en-US" sz="3300" dirty="0"/>
              <a:t> </a:t>
            </a:r>
            <a:r>
              <a:rPr lang="en-US" sz="3300" dirty="0" err="1"/>
              <a:t>çevirməsi</a:t>
            </a:r>
            <a:r>
              <a:rPr lang="en-US" sz="3300" dirty="0"/>
              <a:t>.</a:t>
            </a:r>
          </a:p>
          <a:p>
            <a:pPr marL="12700" marR="5080" indent="-228600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</a:pPr>
            <a:r>
              <a:rPr lang="en-US" sz="3300" dirty="0"/>
              <a:t> Bu </a:t>
            </a:r>
            <a:r>
              <a:rPr lang="en-US" sz="3300" dirty="0" err="1"/>
              <a:t>yanaşmanın</a:t>
            </a:r>
            <a:r>
              <a:rPr lang="en-US" sz="3300" dirty="0"/>
              <a:t> </a:t>
            </a:r>
            <a:r>
              <a:rPr lang="en-US" sz="3300" dirty="0" err="1"/>
              <a:t>ekoloji</a:t>
            </a:r>
            <a:r>
              <a:rPr lang="en-US" sz="3300" dirty="0"/>
              <a:t> </a:t>
            </a:r>
            <a:r>
              <a:rPr lang="en-US" sz="3300" dirty="0" err="1"/>
              <a:t>və</a:t>
            </a:r>
            <a:r>
              <a:rPr lang="en-US" sz="3300" dirty="0"/>
              <a:t> </a:t>
            </a:r>
            <a:r>
              <a:rPr lang="en-US" sz="3300" dirty="0" err="1"/>
              <a:t>iqtisadi</a:t>
            </a:r>
            <a:r>
              <a:rPr lang="en-US" sz="3300" dirty="0"/>
              <a:t> </a:t>
            </a:r>
            <a:r>
              <a:rPr lang="en-US" sz="3300" dirty="0" err="1"/>
              <a:t>faydaları</a:t>
            </a:r>
            <a:endParaRPr lang="en-US" sz="3300" dirty="0"/>
          </a:p>
        </p:txBody>
      </p:sp>
      <p:pic>
        <p:nvPicPr>
          <p:cNvPr id="6" name="object 4"/>
          <p:cNvPicPr/>
          <p:nvPr/>
        </p:nvPicPr>
        <p:blipFill>
          <a:blip r:embed="rId2" cstate="print"/>
          <a:srcRect t="15973" r="5" b="2634"/>
          <a:stretch/>
        </p:blipFill>
        <p:spPr>
          <a:xfrm>
            <a:off x="7973086" y="10"/>
            <a:ext cx="10325327" cy="102996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4340" name="Picture 4" descr="Circular economy line infographic on green diagram. Sustainable business  model. Scheme of product life cycle from raw material to production, using,  recycling. Flat line vector illustration Stock Vector | Adobe Stock">
            <a:extLst>
              <a:ext uri="{FF2B5EF4-FFF2-40B4-BE49-F238E27FC236}">
                <a16:creationId xmlns:a16="http://schemas.microsoft.com/office/drawing/2014/main" id="{0BEF7969-E470-3F9F-2279-A68AF4880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/>
          <a:stretch/>
        </p:blipFill>
        <p:spPr bwMode="auto">
          <a:xfrm>
            <a:off x="3511549" y="6480581"/>
            <a:ext cx="4234113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13028</TotalTime>
  <Words>974</Words>
  <Application>Microsoft Office PowerPoint</Application>
  <PresentationFormat>Fərdi</PresentationFormat>
  <Paragraphs>76</Paragraphs>
  <Slides>17</Slides>
  <Notes>1</Notes>
  <HiddenSlides>0</HiddenSlides>
  <MMClips>0</MMClips>
  <ScaleCrop>false</ScaleCrop>
  <HeadingPairs>
    <vt:vector size="6" baseType="variant">
      <vt:variant>
        <vt:lpstr>İstifadə olunmuş Şriftlər</vt:lpstr>
      </vt:variant>
      <vt:variant>
        <vt:i4>5</vt:i4>
      </vt:variant>
      <vt:variant>
        <vt:lpstr>Mövzu</vt:lpstr>
      </vt:variant>
      <vt:variant>
        <vt:i4>1</vt:i4>
      </vt:variant>
      <vt:variant>
        <vt:lpstr>Slayd Başlıqları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Roboto</vt:lpstr>
      <vt:lpstr>Office Theme</vt:lpstr>
      <vt:lpstr>PowerPoint Təqdimatı</vt:lpstr>
      <vt:lpstr>Ekoloji problemlərin həllində innovativ texnologiyaların tətbiqi </vt:lpstr>
      <vt:lpstr>PowerPoint Təqdimatı</vt:lpstr>
      <vt:lpstr>Geo-mühəndislik</vt:lpstr>
      <vt:lpstr>Karbon tutulması və sekvestrasiyası </vt:lpstr>
      <vt:lpstr>Bərpa olunan Enerji Həlləri</vt:lpstr>
      <vt:lpstr>PowerPoint Təqdimatı</vt:lpstr>
      <vt:lpstr>Dayanıqlı şəhər planlaşdırması</vt:lpstr>
      <vt:lpstr>Dairəvi İqtisadiyyat və Təkrar Emal</vt:lpstr>
      <vt:lpstr>Dəqiq Kənd Təsərrüfatı və Davamlı Kənd Təsərrüfatı</vt:lpstr>
      <vt:lpstr>Suyun idarə olunması  və qoruması</vt:lpstr>
      <vt:lpstr>Biotexnologiya və Bioremediasiya</vt:lpstr>
      <vt:lpstr>Davamlı Nəqliyyat Həlləri</vt:lpstr>
      <vt:lpstr>Süni İntellekt və Ətraf Mühitin Monitorinqi</vt:lpstr>
      <vt:lpstr>Beynəlxalq Əməkdaşlıq və Siyasət </vt:lpstr>
      <vt:lpstr>Nəticə: Davamlı Gələcək</vt:lpstr>
      <vt:lpstr>Diqqətiniz üçün təşəkkürlər!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Təqdimatı</dc:title>
  <dc:creator>Arzu L. Ahmadova</dc:creator>
  <cp:lastModifiedBy>User</cp:lastModifiedBy>
  <cp:revision>4</cp:revision>
  <dcterms:created xsi:type="dcterms:W3CDTF">2024-07-16T19:10:22Z</dcterms:created>
  <dcterms:modified xsi:type="dcterms:W3CDTF">2024-07-31T10:51:28Z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2024-07-16T00:00:00Z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2024-07-16T00:00:00Z</vt:filetime>
  </property>
</Properties>
</file>