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3" r:id="rId1"/>
  </p:sldMasterIdLst>
  <p:notesMasterIdLst>
    <p:notesMasterId r:id="rId12"/>
  </p:notesMasterIdLst>
  <p:sldIdLst>
    <p:sldId id="256" r:id="rId2"/>
    <p:sldId id="257" r:id="rId3"/>
    <p:sldId id="258" r:id="rId4"/>
    <p:sldId id="261" r:id="rId5"/>
    <p:sldId id="267" r:id="rId6"/>
    <p:sldId id="262" r:id="rId7"/>
    <p:sldId id="264" r:id="rId8"/>
    <p:sldId id="263" r:id="rId9"/>
    <p:sldId id="265" r:id="rId10"/>
    <p:sldId id="266" r:id="rId1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9" autoAdjust="0"/>
    <p:restoredTop sz="95407" autoAdjust="0"/>
  </p:normalViewPr>
  <p:slideViewPr>
    <p:cSldViewPr snapToGrid="0">
      <p:cViewPr varScale="1">
        <p:scale>
          <a:sx n="109" d="100"/>
          <a:sy n="109" d="100"/>
        </p:scale>
        <p:origin x="55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26357F1-6E67-4BCA-8D75-7F5A5616A1D1}" type="datetimeFigureOut">
              <a:rPr lang="en-US" smtClean="0"/>
              <a:t>7/12/2024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C40EF9C-245B-4DBE-899B-DCEAA1132E6C}" type="slidenum">
              <a:rPr lang="en-US" smtClean="0"/>
              <a:t>‹#›</a:t>
            </a:fld>
            <a:endParaRPr lang="en-US"/>
          </a:p>
        </p:txBody>
      </p:sp>
    </p:spTree>
    <p:extLst>
      <p:ext uri="{BB962C8B-B14F-4D97-AF65-F5344CB8AC3E}">
        <p14:creationId xmlns:p14="http://schemas.microsoft.com/office/powerpoint/2010/main" val="1517976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40EF9C-245B-4DBE-899B-DCEAA1132E6C}" type="slidenum">
              <a:rPr lang="en-US" smtClean="0"/>
              <a:t>5</a:t>
            </a:fld>
            <a:endParaRPr lang="en-US"/>
          </a:p>
        </p:txBody>
      </p:sp>
    </p:spTree>
    <p:extLst>
      <p:ext uri="{BB962C8B-B14F-4D97-AF65-F5344CB8AC3E}">
        <p14:creationId xmlns:p14="http://schemas.microsoft.com/office/powerpoint/2010/main" val="2520108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7/12/2024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598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7/12/2024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04871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7/12/2024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83174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7/12/2024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89021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7/12/2024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71440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7/12/2024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4722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7/12/2024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609684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7/12/2024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53627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7/12/2024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75190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8A87A34-81AB-432B-8DAE-1953F412C126}" type="datetimeFigureOut">
              <a:rPr lang="en-US" smtClean="0"/>
              <a:t>7/12/2024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82491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pPr/>
              <a:t>7/12/2024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659228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7/12/2024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59663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7/12/2024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478997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3C43-AFDA-4C58-8597-0953EC9737B4}"/>
              </a:ext>
            </a:extLst>
          </p:cNvPr>
          <p:cNvSpPr>
            <a:spLocks noGrp="1"/>
          </p:cNvSpPr>
          <p:nvPr>
            <p:ph type="ctrTitle"/>
          </p:nvPr>
        </p:nvSpPr>
        <p:spPr>
          <a:xfrm>
            <a:off x="605028" y="1696550"/>
            <a:ext cx="11091330" cy="1031213"/>
          </a:xfrm>
        </p:spPr>
        <p:txBody>
          <a:bodyPr>
            <a:noAutofit/>
          </a:bodyPr>
          <a:lstStyle/>
          <a:p>
            <a:pPr algn="ctr"/>
            <a:r>
              <a:rPr lang="en-US" sz="3600" b="1" i="1" dirty="0">
                <a:solidFill>
                  <a:srgbClr val="00B050"/>
                </a:solidFill>
                <a:latin typeface="Arial" panose="020B0604020202020204" pitchFamily="34" charset="0"/>
                <a:cs typeface="Arial" panose="020B0604020202020204" pitchFamily="34" charset="0"/>
              </a:rPr>
              <a:t>“</a:t>
            </a:r>
            <a:r>
              <a:rPr lang="en-US" sz="3600" b="1" i="1" dirty="0" err="1">
                <a:solidFill>
                  <a:srgbClr val="00B050"/>
                </a:solidFill>
                <a:latin typeface="Arial" panose="020B0604020202020204" pitchFamily="34" charset="0"/>
                <a:cs typeface="Arial" panose="020B0604020202020204" pitchFamily="34" charset="0"/>
              </a:rPr>
              <a:t>Qlobal</a:t>
            </a:r>
            <a:r>
              <a:rPr lang="en-US" sz="3600" b="1" i="1" dirty="0">
                <a:solidFill>
                  <a:srgbClr val="00B050"/>
                </a:solidFill>
                <a:latin typeface="Arial" panose="020B0604020202020204" pitchFamily="34" charset="0"/>
                <a:cs typeface="Arial" panose="020B0604020202020204" pitchFamily="34" charset="0"/>
              </a:rPr>
              <a:t> </a:t>
            </a:r>
            <a:r>
              <a:rPr lang="en-US" sz="3600" b="1" i="1" dirty="0" err="1">
                <a:solidFill>
                  <a:srgbClr val="00B050"/>
                </a:solidFill>
                <a:latin typeface="Arial" panose="020B0604020202020204" pitchFamily="34" charset="0"/>
                <a:cs typeface="Arial" panose="020B0604020202020204" pitchFamily="34" charset="0"/>
              </a:rPr>
              <a:t>iqlim</a:t>
            </a:r>
            <a:r>
              <a:rPr lang="en-US" sz="3600" b="1" i="1" dirty="0">
                <a:solidFill>
                  <a:srgbClr val="00B050"/>
                </a:solidFill>
                <a:latin typeface="Arial" panose="020B0604020202020204" pitchFamily="34" charset="0"/>
                <a:cs typeface="Arial" panose="020B0604020202020204" pitchFamily="34" charset="0"/>
              </a:rPr>
              <a:t> d</a:t>
            </a:r>
            <a:r>
              <a:rPr lang="az-Latn-AZ" sz="3600" b="1" i="1" dirty="0">
                <a:solidFill>
                  <a:srgbClr val="00B050"/>
                </a:solidFill>
                <a:latin typeface="Arial" panose="020B0604020202020204" pitchFamily="34" charset="0"/>
                <a:cs typeface="Arial" panose="020B0604020202020204" pitchFamily="34" charset="0"/>
              </a:rPr>
              <a:t>əyişikliyinin uşaqların sağlamlığına təsiri" layihəsi</a:t>
            </a:r>
            <a:endParaRPr lang="en-US" sz="3600" b="1" i="1" dirty="0">
              <a:solidFill>
                <a:srgbClr val="00B05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DAE3FBF-86AA-4552-B5B7-5CA265192258}"/>
              </a:ext>
            </a:extLst>
          </p:cNvPr>
          <p:cNvPicPr>
            <a:picLocks noChangeAspect="1"/>
          </p:cNvPicPr>
          <p:nvPr/>
        </p:nvPicPr>
        <p:blipFill>
          <a:blip r:embed="rId2"/>
          <a:stretch>
            <a:fillRect/>
          </a:stretch>
        </p:blipFill>
        <p:spPr>
          <a:xfrm>
            <a:off x="3128205" y="106143"/>
            <a:ext cx="2120207" cy="12745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D1998F01-6C81-4D00-95CD-52225D761AB0}"/>
              </a:ext>
            </a:extLst>
          </p:cNvPr>
          <p:cNvPicPr>
            <a:picLocks noChangeAspect="1"/>
          </p:cNvPicPr>
          <p:nvPr/>
        </p:nvPicPr>
        <p:blipFill>
          <a:blip r:embed="rId3"/>
          <a:stretch>
            <a:fillRect/>
          </a:stretch>
        </p:blipFill>
        <p:spPr>
          <a:xfrm>
            <a:off x="5241637" y="130147"/>
            <a:ext cx="1622853" cy="8721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CCBD3FC6-B7F0-4380-A254-326B975F523E}"/>
              </a:ext>
            </a:extLst>
          </p:cNvPr>
          <p:cNvPicPr>
            <a:picLocks noChangeAspect="1"/>
          </p:cNvPicPr>
          <p:nvPr/>
        </p:nvPicPr>
        <p:blipFill>
          <a:blip r:embed="rId4"/>
          <a:stretch>
            <a:fillRect/>
          </a:stretch>
        </p:blipFill>
        <p:spPr>
          <a:xfrm>
            <a:off x="6946647" y="281436"/>
            <a:ext cx="1383670" cy="9599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8DD27ECA-6AE3-496C-9A85-EB479EF2D5E7}"/>
              </a:ext>
            </a:extLst>
          </p:cNvPr>
          <p:cNvPicPr>
            <a:picLocks noChangeAspect="1"/>
          </p:cNvPicPr>
          <p:nvPr/>
        </p:nvPicPr>
        <p:blipFill>
          <a:blip r:embed="rId5"/>
          <a:stretch>
            <a:fillRect/>
          </a:stretch>
        </p:blipFill>
        <p:spPr>
          <a:xfrm>
            <a:off x="2154886" y="369482"/>
            <a:ext cx="1198142" cy="9431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1881355A-6B1A-4A67-96E5-829A79035270}"/>
              </a:ext>
            </a:extLst>
          </p:cNvPr>
          <p:cNvPicPr>
            <a:picLocks noChangeAspect="1"/>
          </p:cNvPicPr>
          <p:nvPr/>
        </p:nvPicPr>
        <p:blipFill>
          <a:blip r:embed="rId6"/>
          <a:stretch>
            <a:fillRect/>
          </a:stretch>
        </p:blipFill>
        <p:spPr>
          <a:xfrm>
            <a:off x="8140694" y="276257"/>
            <a:ext cx="1248706" cy="10312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29E1B3B0-333D-4C67-93D2-BECDF9257E33}"/>
              </a:ext>
            </a:extLst>
          </p:cNvPr>
          <p:cNvPicPr>
            <a:picLocks noChangeAspect="1"/>
          </p:cNvPicPr>
          <p:nvPr/>
        </p:nvPicPr>
        <p:blipFill>
          <a:blip r:embed="rId7"/>
          <a:stretch>
            <a:fillRect/>
          </a:stretch>
        </p:blipFill>
        <p:spPr>
          <a:xfrm>
            <a:off x="9389401" y="347215"/>
            <a:ext cx="1270230" cy="7786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E4F998B3-0D43-48EC-A19F-9D9C3303F7EE}"/>
              </a:ext>
            </a:extLst>
          </p:cNvPr>
          <p:cNvPicPr>
            <a:picLocks noChangeAspect="1"/>
          </p:cNvPicPr>
          <p:nvPr/>
        </p:nvPicPr>
        <p:blipFill>
          <a:blip r:embed="rId8"/>
          <a:stretch>
            <a:fillRect/>
          </a:stretch>
        </p:blipFill>
        <p:spPr>
          <a:xfrm>
            <a:off x="833623" y="290229"/>
            <a:ext cx="1345059" cy="9511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A2ADB65-50BC-44F0-86B0-0B2544DF4C74}"/>
              </a:ext>
            </a:extLst>
          </p:cNvPr>
          <p:cNvPicPr>
            <a:picLocks noChangeAspect="1"/>
          </p:cNvPicPr>
          <p:nvPr/>
        </p:nvPicPr>
        <p:blipFill>
          <a:blip r:embed="rId9"/>
          <a:stretch>
            <a:fillRect/>
          </a:stretch>
        </p:blipFill>
        <p:spPr>
          <a:xfrm flipH="1">
            <a:off x="127220" y="440363"/>
            <a:ext cx="955616" cy="6854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E425EFDD-8E49-497A-858A-243215ADF1E4}"/>
              </a:ext>
            </a:extLst>
          </p:cNvPr>
          <p:cNvPicPr>
            <a:picLocks noChangeAspect="1"/>
          </p:cNvPicPr>
          <p:nvPr/>
        </p:nvPicPr>
        <p:blipFill>
          <a:blip r:embed="rId10"/>
          <a:stretch>
            <a:fillRect/>
          </a:stretch>
        </p:blipFill>
        <p:spPr>
          <a:xfrm>
            <a:off x="10598246" y="440362"/>
            <a:ext cx="1086711" cy="6775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455502" y="2727763"/>
            <a:ext cx="11195122" cy="1754326"/>
          </a:xfrm>
          <a:prstGeom prst="rect">
            <a:avLst/>
          </a:prstGeom>
        </p:spPr>
        <p:txBody>
          <a:bodyPr wrap="square">
            <a:spAutoFit/>
          </a:bodyPr>
          <a:lstStyle/>
          <a:p>
            <a:pPr algn="ctr"/>
            <a:r>
              <a:rPr lang="en-US" sz="3200" i="1" dirty="0">
                <a:solidFill>
                  <a:srgbClr val="FFC000"/>
                </a:solidFill>
                <a:latin typeface="Arial" panose="020B0604020202020204" pitchFamily="34" charset="0"/>
                <a:cs typeface="Arial" panose="020B0604020202020204" pitchFamily="34" charset="0"/>
              </a:rPr>
              <a:t> </a:t>
            </a:r>
            <a:r>
              <a:rPr lang="az-Latn-AZ" sz="3600" b="1" i="1" dirty="0">
                <a:solidFill>
                  <a:srgbClr val="FFC000"/>
                </a:solidFill>
                <a:latin typeface="Arial" panose="020B0604020202020204" pitchFamily="34" charset="0"/>
                <a:cs typeface="Arial" panose="020B0604020202020204" pitchFamily="34" charset="0"/>
              </a:rPr>
              <a:t>Mövzu: </a:t>
            </a:r>
            <a:r>
              <a:rPr lang="en-US" sz="3600" b="1" i="1" dirty="0" err="1">
                <a:solidFill>
                  <a:srgbClr val="FFC000"/>
                </a:solidFill>
                <a:latin typeface="Arial" panose="020B0604020202020204" pitchFamily="34" charset="0"/>
                <a:cs typeface="Arial" panose="020B0604020202020204" pitchFamily="34" charset="0"/>
              </a:rPr>
              <a:t>İqlim</a:t>
            </a:r>
            <a:r>
              <a:rPr lang="en-US" sz="3600" b="1" i="1" dirty="0">
                <a:solidFill>
                  <a:srgbClr val="FFC000"/>
                </a:solidFill>
                <a:latin typeface="Arial" panose="020B0604020202020204" pitchFamily="34" charset="0"/>
                <a:cs typeface="Arial" panose="020B0604020202020204" pitchFamily="34" charset="0"/>
              </a:rPr>
              <a:t> </a:t>
            </a:r>
            <a:r>
              <a:rPr lang="en-US" sz="3600" b="1" i="1" dirty="0" err="1">
                <a:solidFill>
                  <a:srgbClr val="FFC000"/>
                </a:solidFill>
                <a:latin typeface="Arial" panose="020B0604020202020204" pitchFamily="34" charset="0"/>
                <a:cs typeface="Arial" panose="020B0604020202020204" pitchFamily="34" charset="0"/>
              </a:rPr>
              <a:t>dəyişmələrinin</a:t>
            </a:r>
            <a:r>
              <a:rPr lang="en-US" sz="3600" b="1" i="1" dirty="0">
                <a:solidFill>
                  <a:srgbClr val="FFC000"/>
                </a:solidFill>
                <a:latin typeface="Arial" panose="020B0604020202020204" pitchFamily="34" charset="0"/>
                <a:cs typeface="Arial" panose="020B0604020202020204" pitchFamily="34" charset="0"/>
              </a:rPr>
              <a:t> </a:t>
            </a:r>
            <a:r>
              <a:rPr lang="en-US" sz="3600" b="1" i="1" dirty="0" err="1">
                <a:solidFill>
                  <a:srgbClr val="FFC000"/>
                </a:solidFill>
                <a:latin typeface="Arial" panose="020B0604020202020204" pitchFamily="34" charset="0"/>
                <a:cs typeface="Arial" panose="020B0604020202020204" pitchFamily="34" charset="0"/>
              </a:rPr>
              <a:t>kənd</a:t>
            </a:r>
            <a:r>
              <a:rPr lang="en-US" sz="3600" b="1" i="1" dirty="0">
                <a:solidFill>
                  <a:srgbClr val="FFC000"/>
                </a:solidFill>
                <a:latin typeface="Arial" panose="020B0604020202020204" pitchFamily="34" charset="0"/>
                <a:cs typeface="Arial" panose="020B0604020202020204" pitchFamily="34" charset="0"/>
              </a:rPr>
              <a:t> </a:t>
            </a:r>
            <a:r>
              <a:rPr lang="en-US" sz="3600" b="1" i="1" dirty="0" err="1">
                <a:solidFill>
                  <a:srgbClr val="FFC000"/>
                </a:solidFill>
                <a:latin typeface="Arial" panose="020B0604020202020204" pitchFamily="34" charset="0"/>
                <a:cs typeface="Arial" panose="020B0604020202020204" pitchFamily="34" charset="0"/>
              </a:rPr>
              <a:t>təsərrüfatına</a:t>
            </a:r>
            <a:r>
              <a:rPr lang="en-US" sz="3600" b="1" i="1" dirty="0">
                <a:solidFill>
                  <a:srgbClr val="FFC000"/>
                </a:solidFill>
                <a:latin typeface="Arial" panose="020B0604020202020204" pitchFamily="34" charset="0"/>
                <a:cs typeface="Arial" panose="020B0604020202020204" pitchFamily="34" charset="0"/>
              </a:rPr>
              <a:t> </a:t>
            </a:r>
            <a:r>
              <a:rPr lang="en-US" sz="3600" b="1" i="1" dirty="0" err="1">
                <a:solidFill>
                  <a:srgbClr val="FFC000"/>
                </a:solidFill>
                <a:latin typeface="Arial" panose="020B0604020202020204" pitchFamily="34" charset="0"/>
                <a:cs typeface="Arial" panose="020B0604020202020204" pitchFamily="34" charset="0"/>
              </a:rPr>
              <a:t>mənfi</a:t>
            </a:r>
            <a:r>
              <a:rPr lang="en-US" sz="3600" b="1" i="1" dirty="0">
                <a:solidFill>
                  <a:srgbClr val="FFC000"/>
                </a:solidFill>
                <a:latin typeface="Arial" panose="020B0604020202020204" pitchFamily="34" charset="0"/>
                <a:cs typeface="Arial" panose="020B0604020202020204" pitchFamily="34" charset="0"/>
              </a:rPr>
              <a:t> </a:t>
            </a:r>
            <a:r>
              <a:rPr lang="en-US" sz="3600" b="1" i="1" dirty="0" err="1">
                <a:solidFill>
                  <a:srgbClr val="FFC000"/>
                </a:solidFill>
                <a:latin typeface="Arial" panose="020B0604020202020204" pitchFamily="34" charset="0"/>
                <a:cs typeface="Arial" panose="020B0604020202020204" pitchFamily="34" charset="0"/>
              </a:rPr>
              <a:t>təsirlərinin</a:t>
            </a:r>
            <a:r>
              <a:rPr lang="en-US" sz="3600" b="1" i="1" dirty="0">
                <a:solidFill>
                  <a:srgbClr val="FFC000"/>
                </a:solidFill>
                <a:latin typeface="Arial" panose="020B0604020202020204" pitchFamily="34" charset="0"/>
                <a:cs typeface="Arial" panose="020B0604020202020204" pitchFamily="34" charset="0"/>
              </a:rPr>
              <a:t> </a:t>
            </a:r>
            <a:r>
              <a:rPr lang="en-US" sz="3600" b="1" i="1" dirty="0" err="1">
                <a:solidFill>
                  <a:srgbClr val="FFC000"/>
                </a:solidFill>
                <a:latin typeface="Arial" panose="020B0604020202020204" pitchFamily="34" charset="0"/>
                <a:cs typeface="Arial" panose="020B0604020202020204" pitchFamily="34" charset="0"/>
              </a:rPr>
              <a:t>idarə</a:t>
            </a:r>
            <a:r>
              <a:rPr lang="az-Latn-AZ" sz="3600" b="1" i="1" dirty="0">
                <a:solidFill>
                  <a:srgbClr val="FFC000"/>
                </a:solidFill>
                <a:latin typeface="Arial" panose="020B0604020202020204" pitchFamily="34" charset="0"/>
                <a:cs typeface="Arial" panose="020B0604020202020204" pitchFamily="34" charset="0"/>
              </a:rPr>
              <a:t> </a:t>
            </a:r>
            <a:r>
              <a:rPr lang="en-US" sz="3600" b="1" i="1" dirty="0" err="1">
                <a:solidFill>
                  <a:srgbClr val="FFC000"/>
                </a:solidFill>
                <a:latin typeface="Arial" panose="020B0604020202020204" pitchFamily="34" charset="0"/>
                <a:cs typeface="Arial" panose="020B0604020202020204" pitchFamily="34" charset="0"/>
              </a:rPr>
              <a:t>olunmasında</a:t>
            </a:r>
            <a:r>
              <a:rPr lang="en-US" sz="3600" b="1" i="1" dirty="0">
                <a:solidFill>
                  <a:srgbClr val="FFC000"/>
                </a:solidFill>
                <a:latin typeface="Arial" panose="020B0604020202020204" pitchFamily="34" charset="0"/>
                <a:cs typeface="Arial" panose="020B0604020202020204" pitchFamily="34" charset="0"/>
              </a:rPr>
              <a:t> </a:t>
            </a:r>
            <a:r>
              <a:rPr lang="en-US" sz="3600" b="1" i="1" dirty="0" err="1">
                <a:solidFill>
                  <a:srgbClr val="FFC000"/>
                </a:solidFill>
                <a:latin typeface="Arial" panose="020B0604020202020204" pitchFamily="34" charset="0"/>
                <a:cs typeface="Arial" panose="020B0604020202020204" pitchFamily="34" charset="0"/>
              </a:rPr>
              <a:t>maarifləndirmə</a:t>
            </a:r>
            <a:r>
              <a:rPr lang="en-US" sz="3600" b="1" i="1" dirty="0">
                <a:solidFill>
                  <a:srgbClr val="FFC000"/>
                </a:solidFill>
                <a:latin typeface="Arial" panose="020B0604020202020204" pitchFamily="34" charset="0"/>
                <a:cs typeface="Arial" panose="020B0604020202020204" pitchFamily="34" charset="0"/>
              </a:rPr>
              <a:t> </a:t>
            </a:r>
            <a:r>
              <a:rPr lang="en-US" sz="3600" b="1" i="1" dirty="0" err="1">
                <a:solidFill>
                  <a:srgbClr val="FFC000"/>
                </a:solidFill>
                <a:latin typeface="Arial" panose="020B0604020202020204" pitchFamily="34" charset="0"/>
                <a:cs typeface="Arial" panose="020B0604020202020204" pitchFamily="34" charset="0"/>
              </a:rPr>
              <a:t>tədbirləri</a:t>
            </a:r>
            <a:r>
              <a:rPr lang="az-Latn-AZ" sz="3600" b="1" i="1" dirty="0">
                <a:solidFill>
                  <a:srgbClr val="FFC000"/>
                </a:solidFill>
                <a:latin typeface="Arial" panose="020B0604020202020204" pitchFamily="34" charset="0"/>
                <a:cs typeface="Arial" panose="020B0604020202020204" pitchFamily="34" charset="0"/>
              </a:rPr>
              <a:t>.</a:t>
            </a:r>
          </a:p>
        </p:txBody>
      </p:sp>
      <p:sp>
        <p:nvSpPr>
          <p:cNvPr id="13" name="Rectangle 12"/>
          <p:cNvSpPr/>
          <p:nvPr/>
        </p:nvSpPr>
        <p:spPr>
          <a:xfrm>
            <a:off x="2890053" y="4606701"/>
            <a:ext cx="6096000" cy="1200329"/>
          </a:xfrm>
          <a:prstGeom prst="rect">
            <a:avLst/>
          </a:prstGeom>
        </p:spPr>
        <p:txBody>
          <a:bodyPr>
            <a:spAutoFit/>
          </a:bodyPr>
          <a:lstStyle/>
          <a:p>
            <a:pPr lvl="0" algn="ctr">
              <a:spcBef>
                <a:spcPct val="0"/>
              </a:spcBef>
              <a:defRPr/>
            </a:pPr>
            <a:r>
              <a:rPr lang="az-Latn-AZ" b="1" dirty="0">
                <a:solidFill>
                  <a:srgbClr val="00B050"/>
                </a:solidFill>
                <a:latin typeface="Palatino Linotype" panose="02040502050505030304" pitchFamily="18" charset="0"/>
              </a:rPr>
              <a:t>Azərbaycan Respublikası</a:t>
            </a:r>
          </a:p>
          <a:p>
            <a:pPr lvl="0" algn="ctr">
              <a:spcBef>
                <a:spcPct val="0"/>
              </a:spcBef>
              <a:defRPr/>
            </a:pPr>
            <a:r>
              <a:rPr lang="az-Latn-AZ" b="1" dirty="0">
                <a:solidFill>
                  <a:srgbClr val="00B050"/>
                </a:solidFill>
                <a:latin typeface="Palatino Linotype" panose="02040502050505030304" pitchFamily="18" charset="0"/>
              </a:rPr>
              <a:t>Kənd Təsərrüfatı Nazirliyi</a:t>
            </a:r>
            <a:br>
              <a:rPr lang="az-Latn-AZ" b="1" dirty="0">
                <a:solidFill>
                  <a:srgbClr val="00B050"/>
                </a:solidFill>
                <a:latin typeface="Adobe Devanagari" panose="02040503050201020203" pitchFamily="18" charset="0"/>
                <a:cs typeface="Adobe Devanagari" panose="02040503050201020203" pitchFamily="18" charset="0"/>
              </a:rPr>
            </a:br>
            <a:r>
              <a:rPr lang="az-Latn-AZ" b="1" dirty="0">
                <a:solidFill>
                  <a:srgbClr val="00B050"/>
                </a:solidFill>
                <a:latin typeface="Adobe Devanagari" panose="02040503050201020203" pitchFamily="18" charset="0"/>
                <a:cs typeface="Adobe Devanagari" panose="02040503050201020203" pitchFamily="18" charset="0"/>
              </a:rPr>
              <a:t>Meyvəçilik və Tərəvəzçilik şöbəsi</a:t>
            </a:r>
            <a:br>
              <a:rPr lang="az-Latn-AZ" b="1" dirty="0">
                <a:solidFill>
                  <a:srgbClr val="00B050"/>
                </a:solidFill>
                <a:latin typeface="Adobe Devanagari" panose="02040503050201020203" pitchFamily="18" charset="0"/>
                <a:cs typeface="Adobe Devanagari" panose="02040503050201020203" pitchFamily="18" charset="0"/>
              </a:rPr>
            </a:br>
            <a:r>
              <a:rPr lang="az-Latn-AZ" b="1" dirty="0">
                <a:solidFill>
                  <a:srgbClr val="00B050"/>
                </a:solidFill>
                <a:latin typeface="Palatino Linotype" panose="02040502050505030304" pitchFamily="18" charset="0"/>
              </a:rPr>
              <a:t>Şövqi Lələşov</a:t>
            </a:r>
            <a:endParaRPr lang="en-US" dirty="0">
              <a:solidFill>
                <a:srgbClr val="00B050"/>
              </a:solidFill>
              <a:latin typeface="Palatino Linotype" panose="02040502050505030304" pitchFamily="18" charset="0"/>
            </a:endParaRPr>
          </a:p>
        </p:txBody>
      </p:sp>
    </p:spTree>
    <p:extLst>
      <p:ext uri="{BB962C8B-B14F-4D97-AF65-F5344CB8AC3E}">
        <p14:creationId xmlns:p14="http://schemas.microsoft.com/office/powerpoint/2010/main" val="1085300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2"/>
          <a:stretch>
            <a:fillRect/>
          </a:stretch>
        </p:blipFill>
        <p:spPr>
          <a:xfrm>
            <a:off x="0" y="103517"/>
            <a:ext cx="12192000" cy="6238677"/>
          </a:xfrm>
          <a:prstGeom prst="rect">
            <a:avLst/>
          </a:prstGeom>
        </p:spPr>
      </p:pic>
      <p:sp>
        <p:nvSpPr>
          <p:cNvPr id="10" name="Freeform: Shape 44"/>
          <p:cNvSpPr>
            <a:spLocks noGrp="1" noRot="1" noChangeAspect="1" noMove="1" noResize="1" noEditPoints="1" noAdjustHandles="1" noChangeArrowheads="1" noChangeShapeType="1" noTextEdit="1"/>
          </p:cNvSpPr>
          <p:nvPr/>
        </p:nvSpPr>
        <p:spPr bwMode="grayWhite">
          <a:xfrm>
            <a:off x="0" y="3632297"/>
            <a:ext cx="7527616" cy="2170389"/>
          </a:xfrm>
          <a:custGeom>
            <a:avLst/>
            <a:gdLst>
              <a:gd name="connsiteX0" fmla="*/ 0 w 7527616"/>
              <a:gd name="connsiteY0" fmla="*/ 0 h 2170389"/>
              <a:gd name="connsiteX1" fmla="*/ 85411 w 7527616"/>
              <a:gd name="connsiteY1" fmla="*/ 0 h 2170389"/>
              <a:gd name="connsiteX2" fmla="*/ 926533 w 7527616"/>
              <a:gd name="connsiteY2" fmla="*/ 0 h 2170389"/>
              <a:gd name="connsiteX3" fmla="*/ 1114264 w 7527616"/>
              <a:gd name="connsiteY3" fmla="*/ 0 h 2170389"/>
              <a:gd name="connsiteX4" fmla="*/ 6544376 w 7527616"/>
              <a:gd name="connsiteY4" fmla="*/ 0 h 2170389"/>
              <a:gd name="connsiteX5" fmla="*/ 6610082 w 7527616"/>
              <a:gd name="connsiteY5" fmla="*/ 26276 h 2170389"/>
              <a:gd name="connsiteX6" fmla="*/ 6619468 w 7527616"/>
              <a:gd name="connsiteY6" fmla="*/ 36786 h 2170389"/>
              <a:gd name="connsiteX7" fmla="*/ 7506496 w 7527616"/>
              <a:gd name="connsiteY7" fmla="*/ 1024760 h 2170389"/>
              <a:gd name="connsiteX8" fmla="*/ 7506496 w 7527616"/>
              <a:gd name="connsiteY8" fmla="*/ 1140374 h 2170389"/>
              <a:gd name="connsiteX9" fmla="*/ 6619468 w 7527616"/>
              <a:gd name="connsiteY9" fmla="*/ 2133603 h 2170389"/>
              <a:gd name="connsiteX10" fmla="*/ 6610082 w 7527616"/>
              <a:gd name="connsiteY10" fmla="*/ 2144113 h 2170389"/>
              <a:gd name="connsiteX11" fmla="*/ 6544376 w 7527616"/>
              <a:gd name="connsiteY11" fmla="*/ 2170389 h 2170389"/>
              <a:gd name="connsiteX12" fmla="*/ 1114264 w 7527616"/>
              <a:gd name="connsiteY12" fmla="*/ 2170389 h 2170389"/>
              <a:gd name="connsiteX13" fmla="*/ 926533 w 7527616"/>
              <a:gd name="connsiteY13" fmla="*/ 2170389 h 2170389"/>
              <a:gd name="connsiteX14" fmla="*/ 146150 w 7527616"/>
              <a:gd name="connsiteY14" fmla="*/ 2170389 h 2170389"/>
              <a:gd name="connsiteX15" fmla="*/ 0 w 7527616"/>
              <a:gd name="connsiteY15" fmla="*/ 2170389 h 217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27616" h="2170389">
                <a:moveTo>
                  <a:pt x="0" y="0"/>
                </a:moveTo>
                <a:lnTo>
                  <a:pt x="85411" y="0"/>
                </a:lnTo>
                <a:cubicBezTo>
                  <a:pt x="290008" y="0"/>
                  <a:pt x="562804" y="0"/>
                  <a:pt x="926533" y="0"/>
                </a:cubicBezTo>
                <a:cubicBezTo>
                  <a:pt x="926533" y="0"/>
                  <a:pt x="926533" y="0"/>
                  <a:pt x="1114264" y="0"/>
                </a:cubicBezTo>
                <a:cubicBezTo>
                  <a:pt x="1114264" y="0"/>
                  <a:pt x="1114264" y="0"/>
                  <a:pt x="6544376" y="0"/>
                </a:cubicBezTo>
                <a:cubicBezTo>
                  <a:pt x="6567842" y="0"/>
                  <a:pt x="6591309" y="10510"/>
                  <a:pt x="6610082" y="26276"/>
                </a:cubicBezTo>
                <a:cubicBezTo>
                  <a:pt x="6614775" y="26276"/>
                  <a:pt x="6619468" y="31531"/>
                  <a:pt x="6619468" y="36786"/>
                </a:cubicBezTo>
                <a:cubicBezTo>
                  <a:pt x="6619468" y="36786"/>
                  <a:pt x="6619468" y="36786"/>
                  <a:pt x="7506496" y="1024760"/>
                </a:cubicBezTo>
                <a:cubicBezTo>
                  <a:pt x="7534656" y="1056291"/>
                  <a:pt x="7534656" y="1108843"/>
                  <a:pt x="7506496" y="1140374"/>
                </a:cubicBezTo>
                <a:cubicBezTo>
                  <a:pt x="7506496" y="1140374"/>
                  <a:pt x="7506496" y="1140374"/>
                  <a:pt x="6619468" y="2133603"/>
                </a:cubicBezTo>
                <a:cubicBezTo>
                  <a:pt x="6619468" y="2133603"/>
                  <a:pt x="6614775" y="2138858"/>
                  <a:pt x="6610082" y="2144113"/>
                </a:cubicBezTo>
                <a:cubicBezTo>
                  <a:pt x="6591309" y="2159879"/>
                  <a:pt x="6567842" y="2170389"/>
                  <a:pt x="6544376" y="2170389"/>
                </a:cubicBezTo>
                <a:cubicBezTo>
                  <a:pt x="6544376" y="2170389"/>
                  <a:pt x="6544376" y="2170389"/>
                  <a:pt x="1114264" y="2170389"/>
                </a:cubicBezTo>
                <a:cubicBezTo>
                  <a:pt x="1114264" y="2170389"/>
                  <a:pt x="1114264" y="2170389"/>
                  <a:pt x="926533" y="2170389"/>
                </a:cubicBezTo>
                <a:cubicBezTo>
                  <a:pt x="926533" y="2170389"/>
                  <a:pt x="926533" y="2170389"/>
                  <a:pt x="146150" y="2170389"/>
                </a:cubicBezTo>
                <a:lnTo>
                  <a:pt x="0" y="2170389"/>
                </a:lnTo>
                <a:close/>
              </a:path>
            </a:pathLst>
          </a:custGeom>
          <a:solidFill>
            <a:srgbClr val="3C6D35">
              <a:alpha val="87843"/>
            </a:srgbClr>
          </a:solidFill>
          <a:ln>
            <a:noFill/>
          </a:ln>
        </p:spPr>
        <p:txBody>
          <a:bodyPr vert="horz" wrap="square" lIns="91440" tIns="45720" rIns="91440" bIns="45720" numCol="1" anchor="t" anchorCtr="0" compatLnSpc="1">
            <a:noAutofit/>
          </a:bodyPr>
          <a:lstStyle/>
          <a:p>
            <a:endParaRPr lang="en-US">
              <a:solidFill>
                <a:prstClr val="white"/>
              </a:solidFill>
              <a:latin typeface="Century Gothic"/>
            </a:endParaRPr>
          </a:p>
        </p:txBody>
      </p:sp>
      <p:pic>
        <p:nvPicPr>
          <p:cNvPr id="11" name="Picture 10"/>
          <p:cNvPicPr>
            <a:picLocks noChangeAspect="1"/>
          </p:cNvPicPr>
          <p:nvPr/>
        </p:nvPicPr>
        <p:blipFill>
          <a:blip r:embed="rId3"/>
          <a:stretch>
            <a:fillRect/>
          </a:stretch>
        </p:blipFill>
        <p:spPr>
          <a:xfrm>
            <a:off x="146650" y="4613540"/>
            <a:ext cx="6639119" cy="451143"/>
          </a:xfrm>
          <a:prstGeom prst="rect">
            <a:avLst/>
          </a:prstGeom>
        </p:spPr>
      </p:pic>
      <p:sp>
        <p:nvSpPr>
          <p:cNvPr id="12" name="Rectangle 11"/>
          <p:cNvSpPr/>
          <p:nvPr/>
        </p:nvSpPr>
        <p:spPr>
          <a:xfrm>
            <a:off x="546259" y="492507"/>
            <a:ext cx="8459718" cy="584775"/>
          </a:xfrm>
          <a:prstGeom prst="rect">
            <a:avLst/>
          </a:prstGeom>
        </p:spPr>
        <p:txBody>
          <a:bodyPr wrap="square">
            <a:spAutoFit/>
          </a:bodyPr>
          <a:lstStyle/>
          <a:p>
            <a:r>
              <a:rPr lang="en-US" sz="3200" dirty="0" err="1">
                <a:solidFill>
                  <a:srgbClr val="00B0F0"/>
                </a:solidFill>
                <a:latin typeface="Arial" panose="020B0604020202020204" pitchFamily="34" charset="0"/>
                <a:cs typeface="Arial" panose="020B0604020202020204" pitchFamily="34" charset="0"/>
              </a:rPr>
              <a:t>Diqq</a:t>
            </a:r>
            <a:r>
              <a:rPr lang="az-Latn-AZ" sz="3200" dirty="0">
                <a:solidFill>
                  <a:srgbClr val="00B0F0"/>
                </a:solidFill>
                <a:latin typeface="Arial" panose="020B0604020202020204" pitchFamily="34" charset="0"/>
                <a:cs typeface="Arial" panose="020B0604020202020204" pitchFamily="34" charset="0"/>
              </a:rPr>
              <a:t>ət</a:t>
            </a:r>
            <a:r>
              <a:rPr lang="en-US" sz="3200" dirty="0" err="1">
                <a:solidFill>
                  <a:srgbClr val="00B0F0"/>
                </a:solidFill>
                <a:latin typeface="Arial" panose="020B0604020202020204" pitchFamily="34" charset="0"/>
                <a:cs typeface="Arial" panose="020B0604020202020204" pitchFamily="34" charset="0"/>
              </a:rPr>
              <a:t>iniz</a:t>
            </a:r>
            <a:r>
              <a:rPr lang="az-Latn-AZ" sz="3200" dirty="0">
                <a:solidFill>
                  <a:srgbClr val="00B0F0"/>
                </a:solidFill>
                <a:latin typeface="Arial" panose="020B0604020202020204" pitchFamily="34" charset="0"/>
                <a:cs typeface="Arial" panose="020B0604020202020204" pitchFamily="34" charset="0"/>
              </a:rPr>
              <a:t>ə görə təşəkkür edirəm!</a:t>
            </a:r>
            <a:endParaRPr lang="en-US" sz="3200" dirty="0">
              <a:solidFill>
                <a:srgbClr val="00B0F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a:stretch>
            <a:fillRect/>
          </a:stretch>
        </p:blipFill>
        <p:spPr>
          <a:xfrm>
            <a:off x="-156467" y="3845055"/>
            <a:ext cx="3693297" cy="932769"/>
          </a:xfrm>
          <a:prstGeom prst="rect">
            <a:avLst/>
          </a:prstGeom>
        </p:spPr>
      </p:pic>
    </p:spTree>
    <p:extLst>
      <p:ext uri="{BB962C8B-B14F-4D97-AF65-F5344CB8AC3E}">
        <p14:creationId xmlns:p14="http://schemas.microsoft.com/office/powerpoint/2010/main" val="1773468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EBBCC-263E-44BF-99E2-8DB9FCFFA564}"/>
              </a:ext>
            </a:extLst>
          </p:cNvPr>
          <p:cNvSpPr>
            <a:spLocks noGrp="1"/>
          </p:cNvSpPr>
          <p:nvPr>
            <p:ph type="title"/>
          </p:nvPr>
        </p:nvSpPr>
        <p:spPr>
          <a:xfrm>
            <a:off x="913775" y="618517"/>
            <a:ext cx="10364451" cy="823105"/>
          </a:xfrm>
        </p:spPr>
        <p:txBody>
          <a:bodyPr>
            <a:normAutofit/>
          </a:bodyPr>
          <a:lstStyle/>
          <a:p>
            <a:r>
              <a:rPr lang="az-Latn-AZ" sz="3600" b="1" i="1" dirty="0">
                <a:solidFill>
                  <a:srgbClr val="00B050"/>
                </a:solidFill>
                <a:latin typeface="Arial" panose="020B0604020202020204" pitchFamily="34" charset="0"/>
                <a:cs typeface="Arial" panose="020B0604020202020204" pitchFamily="34" charset="0"/>
              </a:rPr>
              <a:t>Ətraf müh</a:t>
            </a:r>
            <a:r>
              <a:rPr lang="en-US" sz="3600" b="1" i="1" dirty="0">
                <a:solidFill>
                  <a:srgbClr val="00B050"/>
                </a:solidFill>
                <a:latin typeface="Arial" panose="020B0604020202020204" pitchFamily="34" charset="0"/>
                <a:cs typeface="Arial" panose="020B0604020202020204" pitchFamily="34" charset="0"/>
              </a:rPr>
              <a:t>it</a:t>
            </a:r>
            <a:r>
              <a:rPr lang="az-Latn-AZ" sz="3600" b="1" i="1" dirty="0">
                <a:solidFill>
                  <a:srgbClr val="00B050"/>
                </a:solidFill>
                <a:latin typeface="Arial" panose="020B0604020202020204" pitchFamily="34" charset="0"/>
                <a:cs typeface="Arial" panose="020B0604020202020204" pitchFamily="34" charset="0"/>
              </a:rPr>
              <a:t> nədir</a:t>
            </a:r>
            <a:r>
              <a:rPr lang="en-US" sz="3600" b="1" i="1" dirty="0">
                <a:solidFill>
                  <a:srgbClr val="00B050"/>
                </a:solidFill>
                <a:latin typeface="Arial" panose="020B0604020202020204" pitchFamily="34" charset="0"/>
                <a:cs typeface="Arial" panose="020B0604020202020204" pitchFamily="34" charset="0"/>
              </a:rPr>
              <a:t>?</a:t>
            </a:r>
          </a:p>
        </p:txBody>
      </p:sp>
      <p:sp>
        <p:nvSpPr>
          <p:cNvPr id="3" name="Content Placeholder 2">
            <a:extLst>
              <a:ext uri="{FF2B5EF4-FFF2-40B4-BE49-F238E27FC236}">
                <a16:creationId xmlns:a16="http://schemas.microsoft.com/office/drawing/2014/main" id="{EB7389FD-E969-468E-8C65-B056C10B9735}"/>
              </a:ext>
            </a:extLst>
          </p:cNvPr>
          <p:cNvSpPr>
            <a:spLocks noGrp="1"/>
          </p:cNvSpPr>
          <p:nvPr>
            <p:ph sz="quarter" idx="13"/>
          </p:nvPr>
        </p:nvSpPr>
        <p:spPr>
          <a:xfrm>
            <a:off x="2564361" y="1880813"/>
            <a:ext cx="6398484" cy="2175659"/>
          </a:xfrm>
        </p:spPr>
        <p:txBody>
          <a:bodyPr>
            <a:normAutofit/>
          </a:bodyPr>
          <a:lstStyle/>
          <a:p>
            <a:pPr algn="just"/>
            <a:r>
              <a:rPr lang="az-Latn-AZ"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Ətraf</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mühit</a:t>
            </a:r>
            <a:r>
              <a:rPr lang="en-US" b="1"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insanları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və</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digər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canlıları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əhatə</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edən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təbii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şərait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və</a:t>
            </a:r>
            <a:r>
              <a:rPr lang="en-US" dirty="0">
                <a:latin typeface="Arial" panose="020B0604020202020204" pitchFamily="34" charset="0"/>
                <a:cs typeface="Arial" panose="020B0604020202020204" pitchFamily="34" charset="0"/>
              </a:rPr>
              <a:t> </a:t>
            </a:r>
            <a:r>
              <a:rPr lang="az-Latn-AZ" dirty="0">
                <a:latin typeface="Arial" panose="020B0604020202020204" pitchFamily="34" charset="0"/>
                <a:cs typeface="Arial" panose="020B0604020202020204" pitchFamily="34" charset="0"/>
              </a:rPr>
              <a:t>mühüt </a:t>
            </a:r>
            <a:r>
              <a:rPr lang="en-US" dirty="0" err="1">
                <a:latin typeface="Arial" panose="020B0604020202020204" pitchFamily="34" charset="0"/>
                <a:cs typeface="Arial" panose="020B0604020202020204" pitchFamily="34" charset="0"/>
              </a:rPr>
              <a:t>amilləri</a:t>
            </a:r>
            <a:r>
              <a:rPr lang="az-Latn-AZ" dirty="0">
                <a:latin typeface="Arial" panose="020B0604020202020204" pitchFamily="34" charset="0"/>
                <a:cs typeface="Arial" panose="020B0604020202020204" pitchFamily="34" charset="0"/>
              </a:rPr>
              <a:t> toplusudur. </a:t>
            </a:r>
            <a:r>
              <a:rPr lang="en-US" dirty="0" err="1">
                <a:latin typeface="Arial" panose="020B0604020202020204" pitchFamily="34" charset="0"/>
                <a:cs typeface="Arial" panose="020B0604020202020204" pitchFamily="34" charset="0"/>
              </a:rPr>
              <a:t>Ətraf</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mühit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həm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təbii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amilləri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iqlim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torpaq</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və</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canlılar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həm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də</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insan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fəaliyyətindən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yaranan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amilləri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kənd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təsərrüfatı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və</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sənaye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fəaliyyətləri</a:t>
            </a:r>
            <a:r>
              <a:rPr lang="az-Latn-AZ" dirty="0">
                <a:latin typeface="Arial" panose="020B0604020202020204" pitchFamily="34" charset="0"/>
                <a:cs typeface="Arial" panose="020B0604020202020204" pitchFamily="34" charset="0"/>
              </a:rPr>
              <a:t>ni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əhatə</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edir</a:t>
            </a:r>
            <a:r>
              <a:rPr lang="en-US" dirty="0">
                <a:latin typeface="Arial" panose="020B0604020202020204" pitchFamily="34" charset="0"/>
                <a:cs typeface="Arial" panose="020B0604020202020204" pitchFamily="34" charset="0"/>
              </a:rPr>
              <a:t>.</a:t>
            </a:r>
            <a:r>
              <a:rPr lang="az-Latn-AZ"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İnsan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ətraf</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mühitin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ayrılmaz</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və</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çox</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güclü</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təsirə</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malik</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olan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hissəsidir</a:t>
            </a:r>
            <a:r>
              <a:rPr lang="en-US" dirty="0">
                <a:latin typeface="Arial" panose="020B0604020202020204" pitchFamily="34" charset="0"/>
                <a:cs typeface="Arial" panose="020B0604020202020204" pitchFamily="34" charset="0"/>
              </a:rPr>
              <a:t>.</a:t>
            </a:r>
          </a:p>
        </p:txBody>
      </p:sp>
      <p:pic>
        <p:nvPicPr>
          <p:cNvPr id="5" name="Content Placeholder 4">
            <a:extLst>
              <a:ext uri="{FF2B5EF4-FFF2-40B4-BE49-F238E27FC236}">
                <a16:creationId xmlns:a16="http://schemas.microsoft.com/office/drawing/2014/main" id="{DD8E6125-01AF-4B0A-A60F-136785A9F81D}"/>
              </a:ext>
            </a:extLst>
          </p:cNvPr>
          <p:cNvPicPr>
            <a:picLocks noGrp="1" noChangeAspect="1"/>
          </p:cNvPicPr>
          <p:nvPr>
            <p:ph sz="quarter" idx="14"/>
          </p:nvPr>
        </p:nvPicPr>
        <p:blipFill>
          <a:blip r:embed="rId2"/>
          <a:stretch>
            <a:fillRect/>
          </a:stretch>
        </p:blipFill>
        <p:spPr>
          <a:xfrm>
            <a:off x="2702585" y="4241487"/>
            <a:ext cx="2664427" cy="17358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2722B22E-4B9D-4E53-9295-A1588879BE36}"/>
              </a:ext>
            </a:extLst>
          </p:cNvPr>
          <p:cNvPicPr>
            <a:picLocks noChangeAspect="1"/>
          </p:cNvPicPr>
          <p:nvPr/>
        </p:nvPicPr>
        <p:blipFill>
          <a:blip r:embed="rId3"/>
          <a:stretch>
            <a:fillRect/>
          </a:stretch>
        </p:blipFill>
        <p:spPr>
          <a:xfrm>
            <a:off x="9154556" y="1734469"/>
            <a:ext cx="2664426" cy="18020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60232E4B-AB86-418C-8CBC-E72B74829A4F}"/>
              </a:ext>
            </a:extLst>
          </p:cNvPr>
          <p:cNvPicPr>
            <a:picLocks noChangeAspect="1"/>
          </p:cNvPicPr>
          <p:nvPr/>
        </p:nvPicPr>
        <p:blipFill>
          <a:blip r:embed="rId4"/>
          <a:stretch>
            <a:fillRect/>
          </a:stretch>
        </p:blipFill>
        <p:spPr>
          <a:xfrm>
            <a:off x="9116972" y="4241487"/>
            <a:ext cx="2702010" cy="15198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9ADFAF9B-9E99-4AEE-8310-0EC64A275EC9}"/>
              </a:ext>
            </a:extLst>
          </p:cNvPr>
          <p:cNvPicPr>
            <a:picLocks noChangeAspect="1"/>
          </p:cNvPicPr>
          <p:nvPr/>
        </p:nvPicPr>
        <p:blipFill>
          <a:blip r:embed="rId5"/>
          <a:stretch>
            <a:fillRect/>
          </a:stretch>
        </p:blipFill>
        <p:spPr>
          <a:xfrm>
            <a:off x="0" y="2561968"/>
            <a:ext cx="2209285" cy="33590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9837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B273C-6E9F-49F2-BB18-23180FA1C8F4}"/>
              </a:ext>
            </a:extLst>
          </p:cNvPr>
          <p:cNvSpPr>
            <a:spLocks noGrp="1"/>
          </p:cNvSpPr>
          <p:nvPr>
            <p:ph type="title"/>
          </p:nvPr>
        </p:nvSpPr>
        <p:spPr>
          <a:xfrm>
            <a:off x="428190" y="135809"/>
            <a:ext cx="6775481" cy="1150467"/>
          </a:xfrm>
        </p:spPr>
        <p:txBody>
          <a:bodyPr>
            <a:normAutofit/>
          </a:bodyPr>
          <a:lstStyle/>
          <a:p>
            <a:r>
              <a:rPr lang="en-US" sz="3600" b="1" i="1" dirty="0" err="1">
                <a:solidFill>
                  <a:srgbClr val="00B050"/>
                </a:solidFill>
                <a:latin typeface="Arial" panose="020B0604020202020204" pitchFamily="34" charset="0"/>
                <a:cs typeface="Arial" panose="020B0604020202020204" pitchFamily="34" charset="0"/>
              </a:rPr>
              <a:t>Qlobal</a:t>
            </a:r>
            <a:r>
              <a:rPr lang="en-US" sz="3600" b="1" i="1" dirty="0">
                <a:solidFill>
                  <a:srgbClr val="00B050"/>
                </a:solidFill>
                <a:latin typeface="Arial" panose="020B0604020202020204" pitchFamily="34" charset="0"/>
                <a:cs typeface="Arial" panose="020B0604020202020204" pitchFamily="34" charset="0"/>
              </a:rPr>
              <a:t> </a:t>
            </a:r>
            <a:r>
              <a:rPr lang="en-US" sz="3600" b="1" i="1" dirty="0" err="1">
                <a:solidFill>
                  <a:srgbClr val="00B050"/>
                </a:solidFill>
                <a:latin typeface="Arial" panose="020B0604020202020204" pitchFamily="34" charset="0"/>
                <a:cs typeface="Arial" panose="020B0604020202020204" pitchFamily="34" charset="0"/>
              </a:rPr>
              <a:t>iqlim</a:t>
            </a:r>
            <a:r>
              <a:rPr lang="en-US" sz="3600" b="1" i="1" dirty="0">
                <a:solidFill>
                  <a:srgbClr val="00B050"/>
                </a:solidFill>
                <a:latin typeface="Arial" panose="020B0604020202020204" pitchFamily="34" charset="0"/>
                <a:cs typeface="Arial" panose="020B0604020202020204" pitchFamily="34" charset="0"/>
              </a:rPr>
              <a:t> d</a:t>
            </a:r>
            <a:r>
              <a:rPr lang="az-Latn-AZ" sz="3600" b="1" i="1" dirty="0">
                <a:solidFill>
                  <a:srgbClr val="00B050"/>
                </a:solidFill>
                <a:latin typeface="Arial" panose="020B0604020202020204" pitchFamily="34" charset="0"/>
                <a:cs typeface="Arial" panose="020B0604020202020204" pitchFamily="34" charset="0"/>
              </a:rPr>
              <a:t>əyişiklikləri</a:t>
            </a:r>
            <a:endParaRPr lang="en-US" sz="3600" b="1" i="1" dirty="0">
              <a:solidFill>
                <a:srgbClr val="00B050"/>
              </a:solidFill>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7CE6DCF7-6290-44EC-83EC-EF045C38323D}"/>
              </a:ext>
            </a:extLst>
          </p:cNvPr>
          <p:cNvPicPr>
            <a:picLocks noGrp="1" noChangeAspect="1"/>
          </p:cNvPicPr>
          <p:nvPr>
            <p:ph sz="half" idx="1"/>
          </p:nvPr>
        </p:nvPicPr>
        <p:blipFill>
          <a:blip r:embed="rId2"/>
          <a:stretch>
            <a:fillRect/>
          </a:stretch>
        </p:blipFill>
        <p:spPr>
          <a:xfrm>
            <a:off x="9279259" y="1558950"/>
            <a:ext cx="2764459" cy="20733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Content Placeholder 3">
            <a:extLst>
              <a:ext uri="{FF2B5EF4-FFF2-40B4-BE49-F238E27FC236}">
                <a16:creationId xmlns:a16="http://schemas.microsoft.com/office/drawing/2014/main" id="{E3FD8CD0-6433-4EC5-B515-801958F1641F}"/>
              </a:ext>
            </a:extLst>
          </p:cNvPr>
          <p:cNvSpPr>
            <a:spLocks noGrp="1"/>
          </p:cNvSpPr>
          <p:nvPr>
            <p:ph sz="half" idx="2"/>
          </p:nvPr>
        </p:nvSpPr>
        <p:spPr>
          <a:xfrm>
            <a:off x="148280" y="2027812"/>
            <a:ext cx="5629949" cy="1324988"/>
          </a:xfrm>
        </p:spPr>
        <p:txBody>
          <a:bodyPr>
            <a:normAutofit/>
          </a:bodyPr>
          <a:lstStyle/>
          <a:p>
            <a:pPr algn="ctr"/>
            <a:r>
              <a:rPr lang="az-Latn-AZ" b="1" dirty="0">
                <a:latin typeface="Arial" panose="020B0604020202020204" pitchFamily="34" charset="0"/>
                <a:cs typeface="Arial" panose="020B0604020202020204" pitchFamily="34" charset="0"/>
              </a:rPr>
              <a:t>İqlim dəyişiklikləri xüsusilə insan fəaliyyətinin nəticəsində baş verən prosesdir.</a:t>
            </a:r>
            <a:endParaRPr lang="en-US"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9B0FEBB4-BB3F-42FA-B954-0551284D8C57}"/>
              </a:ext>
            </a:extLst>
          </p:cNvPr>
          <p:cNvPicPr>
            <a:picLocks noChangeAspect="1"/>
          </p:cNvPicPr>
          <p:nvPr/>
        </p:nvPicPr>
        <p:blipFill>
          <a:blip r:embed="rId3"/>
          <a:stretch>
            <a:fillRect/>
          </a:stretch>
        </p:blipFill>
        <p:spPr>
          <a:xfrm>
            <a:off x="5924781" y="1558950"/>
            <a:ext cx="2856133" cy="20733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773019A7-1C6B-4780-B72C-B13EFFEA5E20}"/>
              </a:ext>
            </a:extLst>
          </p:cNvPr>
          <p:cNvPicPr>
            <a:picLocks noChangeAspect="1"/>
          </p:cNvPicPr>
          <p:nvPr/>
        </p:nvPicPr>
        <p:blipFill>
          <a:blip r:embed="rId4"/>
          <a:stretch>
            <a:fillRect/>
          </a:stretch>
        </p:blipFill>
        <p:spPr>
          <a:xfrm>
            <a:off x="7475336" y="4262378"/>
            <a:ext cx="3186153" cy="20087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760A00C4-58C9-4BE9-BED3-35697B1ECB39}"/>
              </a:ext>
            </a:extLst>
          </p:cNvPr>
          <p:cNvPicPr>
            <a:picLocks noChangeAspect="1"/>
          </p:cNvPicPr>
          <p:nvPr/>
        </p:nvPicPr>
        <p:blipFill>
          <a:blip r:embed="rId5"/>
          <a:stretch>
            <a:fillRect/>
          </a:stretch>
        </p:blipFill>
        <p:spPr>
          <a:xfrm>
            <a:off x="3847070" y="4262378"/>
            <a:ext cx="2958414" cy="20087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0B579B42-257C-44C2-B659-73395D9D6430}"/>
              </a:ext>
            </a:extLst>
          </p:cNvPr>
          <p:cNvPicPr>
            <a:picLocks noChangeAspect="1"/>
          </p:cNvPicPr>
          <p:nvPr/>
        </p:nvPicPr>
        <p:blipFill>
          <a:blip r:embed="rId6"/>
          <a:stretch>
            <a:fillRect/>
          </a:stretch>
        </p:blipFill>
        <p:spPr>
          <a:xfrm>
            <a:off x="229630" y="4249318"/>
            <a:ext cx="2746936" cy="20733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08094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17184-0641-4F28-B653-6F1E7BBCEF8E}"/>
              </a:ext>
            </a:extLst>
          </p:cNvPr>
          <p:cNvSpPr>
            <a:spLocks noGrp="1"/>
          </p:cNvSpPr>
          <p:nvPr>
            <p:ph type="title"/>
          </p:nvPr>
        </p:nvSpPr>
        <p:spPr>
          <a:xfrm>
            <a:off x="652791" y="389792"/>
            <a:ext cx="5023180" cy="803388"/>
          </a:xfrm>
        </p:spPr>
        <p:txBody>
          <a:bodyPr>
            <a:normAutofit/>
          </a:bodyPr>
          <a:lstStyle/>
          <a:p>
            <a:r>
              <a:rPr lang="az-Latn-AZ" sz="3600" b="1" i="1" dirty="0">
                <a:solidFill>
                  <a:srgbClr val="00B050"/>
                </a:solidFill>
                <a:latin typeface="Arial" panose="020B0604020202020204" pitchFamily="34" charset="0"/>
                <a:cs typeface="Arial" panose="020B0604020202020204" pitchFamily="34" charset="0"/>
              </a:rPr>
              <a:t>İstixana qazları </a:t>
            </a:r>
            <a:endParaRPr lang="en-US" sz="3600" b="1" i="1" dirty="0">
              <a:solidFill>
                <a:srgbClr val="00B05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05D79D7-F8AC-473F-ADA0-62D094A6F9E8}"/>
              </a:ext>
            </a:extLst>
          </p:cNvPr>
          <p:cNvSpPr>
            <a:spLocks noGrp="1"/>
          </p:cNvSpPr>
          <p:nvPr>
            <p:ph sz="half" idx="1"/>
          </p:nvPr>
        </p:nvSpPr>
        <p:spPr>
          <a:xfrm>
            <a:off x="307590" y="1742536"/>
            <a:ext cx="7551074" cy="2611554"/>
          </a:xfrm>
        </p:spPr>
        <p:txBody>
          <a:bodyPr>
            <a:normAutofit fontScale="70000" lnSpcReduction="20000"/>
          </a:bodyPr>
          <a:lstStyle/>
          <a:p>
            <a:r>
              <a:rPr lang="en-US" b="1" dirty="0" err="1">
                <a:latin typeface="Arial" panose="020B0604020202020204" pitchFamily="34" charset="0"/>
                <a:cs typeface="Arial" panose="020B0604020202020204" pitchFamily="34" charset="0"/>
              </a:rPr>
              <a:t>İstixana</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qazları</a:t>
            </a:r>
            <a:r>
              <a:rPr lang="en-US" b="1" dirty="0">
                <a:latin typeface="Arial" panose="020B0604020202020204" pitchFamily="34" charset="0"/>
                <a:cs typeface="Arial" panose="020B0604020202020204" pitchFamily="34" charset="0"/>
              </a:rPr>
              <a:t> (greenhouse gases) </a:t>
            </a:r>
            <a:r>
              <a:rPr lang="en-US" b="1" dirty="0" err="1">
                <a:latin typeface="Arial" panose="020B0604020202020204" pitchFamily="34" charset="0"/>
                <a:cs typeface="Arial" panose="020B0604020202020204" pitchFamily="34" charset="0"/>
              </a:rPr>
              <a:t>atmosferdə</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istilik</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tutma</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qabiliyyətinə</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malik</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ol</a:t>
            </a:r>
            <a:r>
              <a:rPr lang="az-Latn-AZ" b="1" dirty="0">
                <a:latin typeface="Arial" panose="020B0604020202020204" pitchFamily="34" charset="0"/>
                <a:cs typeface="Arial" panose="020B0604020202020204" pitchFamily="34" charset="0"/>
              </a:rPr>
              <a:t>duğu </a:t>
            </a:r>
          </a:p>
          <a:p>
            <a:r>
              <a:rPr lang="az-Latn-AZ" b="1" dirty="0">
                <a:latin typeface="Arial" panose="020B0604020202020204" pitchFamily="34" charset="0"/>
                <a:cs typeface="Arial" panose="020B0604020202020204" pitchFamily="34" charset="0"/>
              </a:rPr>
              <a:t>üçün </a:t>
            </a:r>
            <a:r>
              <a:rPr lang="en-US" b="1" dirty="0" err="1">
                <a:latin typeface="Arial" panose="020B0604020202020204" pitchFamily="34" charset="0"/>
                <a:cs typeface="Arial" panose="020B0604020202020204" pitchFamily="34" charset="0"/>
              </a:rPr>
              <a:t>təbiətdə</a:t>
            </a:r>
            <a:r>
              <a:rPr lang="az-Latn-AZ" b="1" dirty="0">
                <a:latin typeface="Arial" panose="020B0604020202020204" pitchFamily="34" charset="0"/>
                <a:cs typeface="Arial" panose="020B0604020202020204" pitchFamily="34" charset="0"/>
              </a:rPr>
              <a:t> qlobal istiləşmədə</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mühüm</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rolu</a:t>
            </a:r>
            <a:r>
              <a:rPr lang="en-US" b="1" dirty="0">
                <a:latin typeface="Arial" panose="020B0604020202020204" pitchFamily="34" charset="0"/>
                <a:cs typeface="Arial" panose="020B0604020202020204" pitchFamily="34" charset="0"/>
              </a:rPr>
              <a:t> </a:t>
            </a:r>
            <a:r>
              <a:rPr lang="az-Latn-AZ" b="1" dirty="0">
                <a:latin typeface="Arial" panose="020B0604020202020204" pitchFamily="34" charset="0"/>
                <a:cs typeface="Arial" panose="020B0604020202020204" pitchFamily="34" charset="0"/>
              </a:rPr>
              <a:t>oynayır</a:t>
            </a:r>
            <a:r>
              <a:rPr lang="en-US" b="1" dirty="0">
                <a:latin typeface="Arial" panose="020B0604020202020204" pitchFamily="34" charset="0"/>
                <a:cs typeface="Arial" panose="020B0604020202020204" pitchFamily="34" charset="0"/>
              </a:rPr>
              <a:t>.</a:t>
            </a:r>
            <a:endParaRPr lang="az-Latn-AZ"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Əsas</a:t>
            </a:r>
            <a:r>
              <a:rPr lang="en-US" b="1" dirty="0">
                <a:latin typeface="Arial" panose="020B0604020202020204" pitchFamily="34" charset="0"/>
                <a:cs typeface="Arial" panose="020B0604020202020204" pitchFamily="34" charset="0"/>
              </a:rPr>
              <a:t> </a:t>
            </a:r>
            <a:r>
              <a:rPr lang="az-Latn-AZ" b="1" dirty="0">
                <a:latin typeface="Arial" panose="020B0604020202020204" pitchFamily="34" charset="0"/>
                <a:cs typeface="Arial" panose="020B0604020202020204" pitchFamily="34" charset="0"/>
              </a:rPr>
              <a:t>istixana</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qazları</a:t>
            </a:r>
            <a:r>
              <a:rPr lang="en-US" b="1" dirty="0">
                <a:latin typeface="Arial" panose="020B0604020202020204" pitchFamily="34" charset="0"/>
                <a:cs typeface="Arial" panose="020B0604020202020204" pitchFamily="34" charset="0"/>
              </a:rPr>
              <a:t> :</a:t>
            </a:r>
            <a:endParaRPr lang="az-Latn-AZ" b="1" dirty="0">
              <a:latin typeface="Arial" panose="020B0604020202020204" pitchFamily="34" charset="0"/>
              <a:cs typeface="Arial" panose="020B0604020202020204" pitchFamily="34" charset="0"/>
            </a:endParaRPr>
          </a:p>
          <a:p>
            <a:pPr>
              <a:buFont typeface="Wingdings" panose="05000000000000000000" pitchFamily="2" charset="2"/>
              <a:buChar char="q"/>
            </a:pPr>
            <a:r>
              <a:rPr lang="en-US" dirty="0">
                <a:latin typeface="Arial" panose="020B0604020202020204" pitchFamily="34" charset="0"/>
                <a:cs typeface="Arial" panose="020B0604020202020204" pitchFamily="34" charset="0"/>
              </a:rPr>
              <a:t> </a:t>
            </a:r>
            <a:r>
              <a:rPr lang="az-Latn-AZ" b="1" dirty="0" err="1">
                <a:latin typeface="Arial" panose="020B0604020202020204" pitchFamily="34" charset="0"/>
                <a:cs typeface="Arial" panose="020B0604020202020204" pitchFamily="34" charset="0"/>
              </a:rPr>
              <a:t>K</a:t>
            </a:r>
            <a:r>
              <a:rPr lang="en-US" b="1" dirty="0" err="1">
                <a:latin typeface="Arial" panose="020B0604020202020204" pitchFamily="34" charset="0"/>
                <a:cs typeface="Arial" panose="020B0604020202020204" pitchFamily="34" charset="0"/>
              </a:rPr>
              <a:t>arbon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oksid</a:t>
            </a:r>
            <a:r>
              <a:rPr lang="en-US" b="1" dirty="0">
                <a:latin typeface="Arial" panose="020B0604020202020204" pitchFamily="34" charset="0"/>
                <a:cs typeface="Arial" panose="020B0604020202020204" pitchFamily="34" charset="0"/>
              </a:rPr>
              <a:t> (CO2), </a:t>
            </a:r>
            <a:endParaRPr lang="az-Latn-AZ" b="1" dirty="0">
              <a:latin typeface="Arial" panose="020B0604020202020204" pitchFamily="34" charset="0"/>
              <a:cs typeface="Arial" panose="020B0604020202020204" pitchFamily="34" charset="0"/>
            </a:endParaRPr>
          </a:p>
          <a:p>
            <a:pPr>
              <a:buFont typeface="Wingdings" panose="05000000000000000000" pitchFamily="2" charset="2"/>
              <a:buChar char="q"/>
            </a:pPr>
            <a:r>
              <a:rPr lang="az-Latn-AZ" dirty="0">
                <a:latin typeface="Arial" panose="020B0604020202020204" pitchFamily="34" charset="0"/>
                <a:cs typeface="Arial" panose="020B0604020202020204" pitchFamily="34" charset="0"/>
              </a:rPr>
              <a:t> </a:t>
            </a:r>
            <a:r>
              <a:rPr lang="az-Latn-AZ" b="1" dirty="0">
                <a:latin typeface="Arial" panose="020B0604020202020204" pitchFamily="34" charset="0"/>
                <a:cs typeface="Arial" panose="020B0604020202020204" pitchFamily="34" charset="0"/>
              </a:rPr>
              <a:t>A</a:t>
            </a:r>
            <a:r>
              <a:rPr lang="en-US" b="1" dirty="0">
                <a:latin typeface="Arial" panose="020B0604020202020204" pitchFamily="34" charset="0"/>
                <a:cs typeface="Arial" panose="020B0604020202020204" pitchFamily="34" charset="0"/>
              </a:rPr>
              <a:t>zot </a:t>
            </a:r>
            <a:r>
              <a:rPr lang="en-US" b="1" dirty="0" err="1">
                <a:latin typeface="Arial" panose="020B0604020202020204" pitchFamily="34" charset="0"/>
                <a:cs typeface="Arial" panose="020B0604020202020204" pitchFamily="34" charset="0"/>
              </a:rPr>
              <a:t>oksidləri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xüsusilə</a:t>
            </a:r>
            <a:r>
              <a:rPr lang="en-US" b="1" dirty="0">
                <a:latin typeface="Arial" panose="020B0604020202020204" pitchFamily="34" charset="0"/>
                <a:cs typeface="Arial" panose="020B0604020202020204" pitchFamily="34" charset="0"/>
              </a:rPr>
              <a:t> </a:t>
            </a:r>
            <a:r>
              <a:rPr lang="az-Latn-AZ"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N</a:t>
            </a:r>
            <a:r>
              <a:rPr lang="az-Latn-AZ" b="1" dirty="0">
                <a:latin typeface="Arial" panose="020B0604020202020204" pitchFamily="34" charset="0"/>
                <a:cs typeface="Arial" panose="020B0604020202020204" pitchFamily="34" charset="0"/>
              </a:rPr>
              <a:t>2</a:t>
            </a:r>
            <a:r>
              <a:rPr lang="en-US" b="1" dirty="0">
                <a:latin typeface="Arial" panose="020B0604020202020204" pitchFamily="34" charset="0"/>
                <a:cs typeface="Arial" panose="020B0604020202020204" pitchFamily="34" charset="0"/>
              </a:rPr>
              <a:t>O</a:t>
            </a:r>
            <a:r>
              <a:rPr lang="az-Latn-AZ"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 </a:t>
            </a:r>
            <a:endParaRPr lang="az-Latn-AZ" b="1" dirty="0">
              <a:latin typeface="Arial" panose="020B0604020202020204" pitchFamily="34" charset="0"/>
              <a:cs typeface="Arial" panose="020B0604020202020204" pitchFamily="34" charset="0"/>
            </a:endParaRPr>
          </a:p>
          <a:p>
            <a:pPr>
              <a:buFont typeface="Wingdings" panose="05000000000000000000" pitchFamily="2" charset="2"/>
              <a:buChar char="q"/>
            </a:pPr>
            <a:r>
              <a:rPr lang="az-Latn-AZ" dirty="0">
                <a:latin typeface="Arial" panose="020B0604020202020204" pitchFamily="34" charset="0"/>
                <a:cs typeface="Arial" panose="020B0604020202020204" pitchFamily="34" charset="0"/>
              </a:rPr>
              <a:t> </a:t>
            </a:r>
            <a:r>
              <a:rPr lang="az-Latn-AZ" b="1" dirty="0">
                <a:latin typeface="Arial" panose="020B0604020202020204" pitchFamily="34" charset="0"/>
                <a:cs typeface="Arial" panose="020B0604020202020204" pitchFamily="34" charset="0"/>
              </a:rPr>
              <a:t>M</a:t>
            </a:r>
            <a:r>
              <a:rPr lang="en-US" b="1" dirty="0" err="1">
                <a:latin typeface="Arial" panose="020B0604020202020204" pitchFamily="34" charset="0"/>
                <a:cs typeface="Arial" panose="020B0604020202020204" pitchFamily="34" charset="0"/>
              </a:rPr>
              <a:t>etan</a:t>
            </a:r>
            <a:r>
              <a:rPr lang="en-US" b="1" dirty="0">
                <a:latin typeface="Arial" panose="020B0604020202020204" pitchFamily="34" charset="0"/>
                <a:cs typeface="Arial" panose="020B0604020202020204" pitchFamily="34" charset="0"/>
              </a:rPr>
              <a:t> (CH4)</a:t>
            </a:r>
            <a:endParaRPr lang="az-Latn-AZ" b="1" dirty="0">
              <a:latin typeface="Arial" panose="020B0604020202020204" pitchFamily="34" charset="0"/>
              <a:cs typeface="Arial" panose="020B0604020202020204" pitchFamily="34" charset="0"/>
            </a:endParaRPr>
          </a:p>
          <a:p>
            <a:pPr>
              <a:buFont typeface="Wingdings" panose="05000000000000000000" pitchFamily="2" charset="2"/>
              <a:buChar char="q"/>
            </a:pPr>
            <a:r>
              <a:rPr lang="en-US"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Hidrofluorokarbonlar</a:t>
            </a:r>
            <a:r>
              <a:rPr lang="en-US" b="1" dirty="0">
                <a:latin typeface="Arial" panose="020B0604020202020204" pitchFamily="34" charset="0"/>
                <a:cs typeface="Arial" panose="020B0604020202020204" pitchFamily="34" charset="0"/>
              </a:rPr>
              <a:t> – </a:t>
            </a:r>
            <a:r>
              <a:rPr lang="az-Latn-AZ"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HFC</a:t>
            </a:r>
            <a:r>
              <a:rPr lang="en-US" sz="1600" b="1" dirty="0">
                <a:latin typeface="Arial" panose="020B0604020202020204" pitchFamily="34" charset="0"/>
                <a:cs typeface="Arial" panose="020B0604020202020204" pitchFamily="34" charset="0"/>
              </a:rPr>
              <a:t>S</a:t>
            </a:r>
            <a:r>
              <a:rPr lang="az-Latn-AZ" b="1" dirty="0">
                <a:latin typeface="Arial" panose="020B0604020202020204" pitchFamily="34" charset="0"/>
                <a:cs typeface="Arial" panose="020B0604020202020204" pitchFamily="34" charset="0"/>
              </a:rPr>
              <a:t>)</a:t>
            </a:r>
          </a:p>
          <a:p>
            <a:pPr>
              <a:buFont typeface="Wingdings" panose="05000000000000000000" pitchFamily="2" charset="2"/>
              <a:buChar char="q"/>
            </a:pPr>
            <a:r>
              <a:rPr lang="az-Latn-AZ" dirty="0">
                <a:latin typeface="Arial" panose="020B0604020202020204" pitchFamily="34" charset="0"/>
                <a:cs typeface="Arial" panose="020B0604020202020204" pitchFamily="34" charset="0"/>
              </a:rPr>
              <a:t> </a:t>
            </a:r>
            <a:r>
              <a:rPr lang="az-Latn-AZ" b="1" dirty="0">
                <a:latin typeface="Arial" panose="020B0604020202020204" pitchFamily="34" charset="0"/>
                <a:cs typeface="Arial" panose="020B0604020202020204" pitchFamily="34" charset="0"/>
              </a:rPr>
              <a:t>Su buxarı (H2O)</a:t>
            </a:r>
          </a:p>
          <a:p>
            <a:pPr>
              <a:buFont typeface="Wingdings" panose="05000000000000000000" pitchFamily="2" charset="2"/>
              <a:buChar char="q"/>
            </a:pPr>
            <a:endParaRPr lang="en-US" sz="1300" dirty="0">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A28705BA-08ED-4852-A1F0-F37A14DB9DF7}"/>
              </a:ext>
            </a:extLst>
          </p:cNvPr>
          <p:cNvPicPr>
            <a:picLocks noGrp="1" noChangeAspect="1"/>
          </p:cNvPicPr>
          <p:nvPr>
            <p:ph sz="half" idx="2"/>
          </p:nvPr>
        </p:nvPicPr>
        <p:blipFill>
          <a:blip r:embed="rId2"/>
          <a:stretch>
            <a:fillRect/>
          </a:stretch>
        </p:blipFill>
        <p:spPr>
          <a:xfrm>
            <a:off x="8896356" y="2054011"/>
            <a:ext cx="2941188" cy="1738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5BD86978-E075-4E19-9CF2-1C7A8B06C496}"/>
              </a:ext>
            </a:extLst>
          </p:cNvPr>
          <p:cNvPicPr>
            <a:picLocks noChangeAspect="1"/>
          </p:cNvPicPr>
          <p:nvPr/>
        </p:nvPicPr>
        <p:blipFill>
          <a:blip r:embed="rId3"/>
          <a:stretch>
            <a:fillRect/>
          </a:stretch>
        </p:blipFill>
        <p:spPr>
          <a:xfrm>
            <a:off x="8896356" y="4409574"/>
            <a:ext cx="2709728" cy="20048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DC474F95-F702-4A7E-9096-DEF69D834505}"/>
              </a:ext>
            </a:extLst>
          </p:cNvPr>
          <p:cNvPicPr>
            <a:picLocks noChangeAspect="1"/>
          </p:cNvPicPr>
          <p:nvPr/>
        </p:nvPicPr>
        <p:blipFill>
          <a:blip r:embed="rId4"/>
          <a:stretch>
            <a:fillRect/>
          </a:stretch>
        </p:blipFill>
        <p:spPr>
          <a:xfrm>
            <a:off x="5368821" y="4354090"/>
            <a:ext cx="2779926" cy="20048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E019C67D-B780-468F-8471-FC14D20FBD1F}"/>
              </a:ext>
            </a:extLst>
          </p:cNvPr>
          <p:cNvPicPr>
            <a:picLocks noChangeAspect="1"/>
          </p:cNvPicPr>
          <p:nvPr/>
        </p:nvPicPr>
        <p:blipFill>
          <a:blip r:embed="rId5"/>
          <a:stretch>
            <a:fillRect/>
          </a:stretch>
        </p:blipFill>
        <p:spPr>
          <a:xfrm>
            <a:off x="722053" y="4354090"/>
            <a:ext cx="2772139" cy="19132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E3F02E2A-21DF-44D3-9B27-9D44A1B7BB0D}"/>
              </a:ext>
            </a:extLst>
          </p:cNvPr>
          <p:cNvPicPr>
            <a:picLocks noChangeAspect="1"/>
          </p:cNvPicPr>
          <p:nvPr/>
        </p:nvPicPr>
        <p:blipFill>
          <a:blip r:embed="rId6"/>
          <a:stretch>
            <a:fillRect/>
          </a:stretch>
        </p:blipFill>
        <p:spPr>
          <a:xfrm flipH="1">
            <a:off x="6506884" y="2372473"/>
            <a:ext cx="1351780" cy="777317"/>
          </a:xfrm>
          <a:prstGeom prst="ellipse">
            <a:avLst/>
          </a:prstGeom>
          <a:ln>
            <a:noFill/>
          </a:ln>
          <a:effectLst>
            <a:softEdge rad="112500"/>
          </a:effectLst>
        </p:spPr>
      </p:pic>
      <p:pic>
        <p:nvPicPr>
          <p:cNvPr id="10" name="Picture 9">
            <a:extLst>
              <a:ext uri="{FF2B5EF4-FFF2-40B4-BE49-F238E27FC236}">
                <a16:creationId xmlns:a16="http://schemas.microsoft.com/office/drawing/2014/main" id="{A220AA28-7786-4E1C-9A0E-E416A38D448A}"/>
              </a:ext>
            </a:extLst>
          </p:cNvPr>
          <p:cNvPicPr>
            <a:picLocks noChangeAspect="1"/>
          </p:cNvPicPr>
          <p:nvPr/>
        </p:nvPicPr>
        <p:blipFill>
          <a:blip r:embed="rId7"/>
          <a:stretch>
            <a:fillRect/>
          </a:stretch>
        </p:blipFill>
        <p:spPr>
          <a:xfrm>
            <a:off x="6343845" y="3281590"/>
            <a:ext cx="976766" cy="8351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26338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17184-0641-4F28-B653-6F1E7BBCEF8E}"/>
              </a:ext>
            </a:extLst>
          </p:cNvPr>
          <p:cNvSpPr>
            <a:spLocks noGrp="1"/>
          </p:cNvSpPr>
          <p:nvPr>
            <p:ph type="title"/>
          </p:nvPr>
        </p:nvSpPr>
        <p:spPr>
          <a:xfrm>
            <a:off x="670044" y="363913"/>
            <a:ext cx="10423526" cy="803388"/>
          </a:xfrm>
        </p:spPr>
        <p:txBody>
          <a:bodyPr>
            <a:normAutofit/>
          </a:bodyPr>
          <a:lstStyle/>
          <a:p>
            <a:r>
              <a:rPr lang="az-Latn-AZ" sz="3600" b="1" i="1" dirty="0">
                <a:solidFill>
                  <a:srgbClr val="00B050"/>
                </a:solidFill>
                <a:latin typeface="Arial" panose="020B0604020202020204" pitchFamily="34" charset="0"/>
                <a:cs typeface="Arial" panose="020B0604020202020204" pitchFamily="34" charset="0"/>
              </a:rPr>
              <a:t>İstixana qazlarının yaranma səbəbləri</a:t>
            </a:r>
            <a:endParaRPr lang="en-US" sz="3600" b="1" i="1" dirty="0">
              <a:solidFill>
                <a:srgbClr val="00B05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05D79D7-F8AC-473F-ADA0-62D094A6F9E8}"/>
              </a:ext>
            </a:extLst>
          </p:cNvPr>
          <p:cNvSpPr>
            <a:spLocks noGrp="1"/>
          </p:cNvSpPr>
          <p:nvPr>
            <p:ph sz="half" idx="1"/>
          </p:nvPr>
        </p:nvSpPr>
        <p:spPr>
          <a:xfrm>
            <a:off x="428359" y="1423358"/>
            <a:ext cx="11432962" cy="4994694"/>
          </a:xfrm>
        </p:spPr>
        <p:txBody>
          <a:bodyPr>
            <a:normAutofit/>
          </a:bodyPr>
          <a:lstStyle/>
          <a:p>
            <a:pPr marL="0" indent="0">
              <a:buNone/>
            </a:pPr>
            <a:endParaRPr lang="az-Latn-AZ" dirty="0">
              <a:latin typeface="Arial" panose="020B0604020202020204" pitchFamily="34" charset="0"/>
              <a:cs typeface="Arial" panose="020B0604020202020204" pitchFamily="34" charset="0"/>
            </a:endParaRPr>
          </a:p>
          <a:p>
            <a:pPr>
              <a:buFont typeface="Wingdings" panose="05000000000000000000" pitchFamily="2" charset="2"/>
              <a:buChar char="q"/>
            </a:pPr>
            <a:r>
              <a:rPr lang="az-Latn-AZ" b="1" dirty="0">
                <a:latin typeface="Arial" panose="020B0604020202020204" pitchFamily="34" charset="0"/>
                <a:cs typeface="Arial" panose="020B0604020202020204" pitchFamily="34" charset="0"/>
              </a:rPr>
              <a:t> K</a:t>
            </a:r>
            <a:r>
              <a:rPr lang="en-US" b="1" dirty="0" err="1">
                <a:latin typeface="Arial" panose="020B0604020202020204" pitchFamily="34" charset="0"/>
                <a:cs typeface="Arial" panose="020B0604020202020204" pitchFamily="34" charset="0"/>
              </a:rPr>
              <a:t>arbon</a:t>
            </a:r>
            <a:r>
              <a:rPr lang="en-US" b="1" dirty="0">
                <a:latin typeface="Arial" panose="020B0604020202020204" pitchFamily="34" charset="0"/>
                <a:cs typeface="Arial" panose="020B0604020202020204" pitchFamily="34" charset="0"/>
              </a:rPr>
              <a:t> </a:t>
            </a:r>
            <a:r>
              <a:rPr lang="az-Latn-AZ" b="1" dirty="0">
                <a:latin typeface="Arial" panose="020B0604020202020204" pitchFamily="34" charset="0"/>
                <a:cs typeface="Arial" panose="020B0604020202020204" pitchFamily="34" charset="0"/>
              </a:rPr>
              <a:t>qazı</a:t>
            </a:r>
            <a:r>
              <a:rPr lang="en-US" b="1" dirty="0">
                <a:latin typeface="Arial" panose="020B0604020202020204" pitchFamily="34" charset="0"/>
                <a:cs typeface="Arial" panose="020B0604020202020204" pitchFamily="34" charset="0"/>
              </a:rPr>
              <a:t> (CO2)</a:t>
            </a:r>
            <a:r>
              <a:rPr lang="az-Latn-AZ" b="1" dirty="0">
                <a:latin typeface="Arial" panose="020B0604020202020204" pitchFamily="34" charset="0"/>
                <a:cs typeface="Arial" panose="020B0604020202020204" pitchFamily="34" charset="0"/>
              </a:rPr>
              <a:t>- </a:t>
            </a:r>
            <a:r>
              <a:rPr lang="az-Latn-AZ" dirty="0">
                <a:latin typeface="Arial" panose="020B0604020202020204" pitchFamily="34" charset="0"/>
                <a:cs typeface="Arial" panose="020B0604020202020204" pitchFamily="34" charset="0"/>
              </a:rPr>
              <a:t>Əsasən  yanacaq qalıqları (neft, təbii qaz və kömür), bərk tullantılar, ağacların və ağac məmulatlarının yandırılması nəticəsində yaranır. Meşələrin qırılması və torpağın deqradasiyası atmosferdə karbon qazını artırır, meşələrin bərpası isə onu atmosferdə azaldır.</a:t>
            </a:r>
          </a:p>
          <a:p>
            <a:pPr>
              <a:buFont typeface="Wingdings" panose="05000000000000000000" pitchFamily="2" charset="2"/>
              <a:buChar char="q"/>
            </a:pPr>
            <a:r>
              <a:rPr lang="az-Latn-AZ" b="1" dirty="0">
                <a:latin typeface="Arial" panose="020B0604020202020204" pitchFamily="34" charset="0"/>
                <a:cs typeface="Arial" panose="020B0604020202020204" pitchFamily="34" charset="0"/>
              </a:rPr>
              <a:t> A</a:t>
            </a:r>
            <a:r>
              <a:rPr lang="en-US" b="1" dirty="0">
                <a:latin typeface="Arial" panose="020B0604020202020204" pitchFamily="34" charset="0"/>
                <a:cs typeface="Arial" panose="020B0604020202020204" pitchFamily="34" charset="0"/>
              </a:rPr>
              <a:t>zot </a:t>
            </a:r>
            <a:r>
              <a:rPr lang="en-US" b="1" dirty="0" err="1">
                <a:latin typeface="Arial" panose="020B0604020202020204" pitchFamily="34" charset="0"/>
                <a:cs typeface="Arial" panose="020B0604020202020204" pitchFamily="34" charset="0"/>
              </a:rPr>
              <a:t>oksidləri</a:t>
            </a:r>
            <a:r>
              <a:rPr lang="az-Latn-AZ"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xüsusilə</a:t>
            </a:r>
            <a:r>
              <a:rPr lang="en-US" b="1" dirty="0">
                <a:latin typeface="Arial" panose="020B0604020202020204" pitchFamily="34" charset="0"/>
                <a:cs typeface="Arial" panose="020B0604020202020204" pitchFamily="34" charset="0"/>
              </a:rPr>
              <a:t> N</a:t>
            </a:r>
            <a:r>
              <a:rPr lang="az-Latn-AZ" b="1" dirty="0">
                <a:latin typeface="Arial" panose="020B0604020202020204" pitchFamily="34" charset="0"/>
                <a:cs typeface="Arial" panose="020B0604020202020204" pitchFamily="34" charset="0"/>
              </a:rPr>
              <a:t>2</a:t>
            </a:r>
            <a:r>
              <a:rPr lang="en-US" b="1" dirty="0">
                <a:latin typeface="Arial" panose="020B0604020202020204" pitchFamily="34" charset="0"/>
                <a:cs typeface="Arial" panose="020B0604020202020204" pitchFamily="34" charset="0"/>
              </a:rPr>
              <a:t>O</a:t>
            </a:r>
            <a:r>
              <a:rPr lang="az-Latn-AZ" b="1" dirty="0">
                <a:latin typeface="Arial" panose="020B0604020202020204" pitchFamily="34" charset="0"/>
                <a:cs typeface="Arial" panose="020B0604020202020204" pitchFamily="34" charset="0"/>
              </a:rPr>
              <a:t>)- </a:t>
            </a:r>
            <a:r>
              <a:rPr lang="az-Latn-AZ" dirty="0">
                <a:latin typeface="Arial" panose="020B0604020202020204" pitchFamily="34" charset="0"/>
                <a:cs typeface="Arial" panose="020B0604020202020204" pitchFamily="34" charset="0"/>
              </a:rPr>
              <a:t>Kənd təsərrüfatı və sənaye fəaliyyəti zamanı, həmçinin qalıq yanacaqların və bərk tullantıların yanması zamanı atmosferdə artır.</a:t>
            </a:r>
          </a:p>
          <a:p>
            <a:pPr>
              <a:buFont typeface="Wingdings" panose="05000000000000000000" pitchFamily="2" charset="2"/>
              <a:buChar char="q"/>
            </a:pPr>
            <a:r>
              <a:rPr lang="az-Latn-AZ" b="1" dirty="0">
                <a:latin typeface="Arial" panose="020B0604020202020204" pitchFamily="34" charset="0"/>
                <a:cs typeface="Arial" panose="020B0604020202020204" pitchFamily="34" charset="0"/>
              </a:rPr>
              <a:t> M</a:t>
            </a:r>
            <a:r>
              <a:rPr lang="en-US" b="1" dirty="0" err="1">
                <a:latin typeface="Arial" panose="020B0604020202020204" pitchFamily="34" charset="0"/>
                <a:cs typeface="Arial" panose="020B0604020202020204" pitchFamily="34" charset="0"/>
              </a:rPr>
              <a:t>etan</a:t>
            </a:r>
            <a:r>
              <a:rPr lang="en-US" b="1" dirty="0">
                <a:latin typeface="Arial" panose="020B0604020202020204" pitchFamily="34" charset="0"/>
                <a:cs typeface="Arial" panose="020B0604020202020204" pitchFamily="34" charset="0"/>
              </a:rPr>
              <a:t> (CH4)</a:t>
            </a:r>
            <a:r>
              <a:rPr lang="az-Latn-AZ" b="1" dirty="0">
                <a:latin typeface="Arial" panose="020B0604020202020204" pitchFamily="34" charset="0"/>
                <a:cs typeface="Arial" panose="020B0604020202020204" pitchFamily="34" charset="0"/>
              </a:rPr>
              <a:t>- </a:t>
            </a:r>
            <a:r>
              <a:rPr lang="az-Latn-AZ" dirty="0">
                <a:latin typeface="Arial" panose="020B0604020202020204" pitchFamily="34" charset="0"/>
                <a:cs typeface="Arial" panose="020B0604020202020204" pitchFamily="34" charset="0"/>
              </a:rPr>
              <a:t>Neft və təbii qazın, eləcə də kömürün hasilatı və nəqli zamanı atmosferə buraxılır. Metan emissiyaları həmçinin kənd təsərrüfatı (heyvandarlıq) fəaliyyəti və bərk məişət tullantılarının poliqonlarında yandırılması, üzvi tullantıların isə anaerob çürüməsi nəticəsində yaranır.</a:t>
            </a:r>
          </a:p>
          <a:p>
            <a:pPr>
              <a:buFont typeface="Wingdings" panose="05000000000000000000" pitchFamily="2" charset="2"/>
              <a:buChar char="q"/>
            </a:pPr>
            <a:r>
              <a:rPr lang="az-Latn-AZ"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Hidrofluorokarbonlar</a:t>
            </a:r>
            <a:r>
              <a:rPr lang="en-US" b="1" dirty="0">
                <a:latin typeface="Arial" panose="020B0604020202020204" pitchFamily="34" charset="0"/>
                <a:cs typeface="Arial" panose="020B0604020202020204" pitchFamily="34" charset="0"/>
              </a:rPr>
              <a:t> </a:t>
            </a:r>
            <a:r>
              <a:rPr lang="az-Latn-AZ" b="1" dirty="0">
                <a:latin typeface="Arial" panose="020B0604020202020204" pitchFamily="34" charset="0"/>
                <a:cs typeface="Arial" panose="020B0604020202020204" pitchFamily="34" charset="0"/>
              </a:rPr>
              <a:t>(</a:t>
            </a:r>
            <a:r>
              <a:rPr lang="en-US" sz="2100" b="1" dirty="0">
                <a:latin typeface="Arial" panose="020B0604020202020204" pitchFamily="34" charset="0"/>
                <a:cs typeface="Arial" panose="020B0604020202020204" pitchFamily="34" charset="0"/>
              </a:rPr>
              <a:t>HFCS</a:t>
            </a:r>
            <a:r>
              <a:rPr lang="az-Latn-AZ" sz="2100" b="1" dirty="0">
                <a:latin typeface="Arial" panose="020B0604020202020204" pitchFamily="34" charset="0"/>
                <a:cs typeface="Arial" panose="020B0604020202020204" pitchFamily="34" charset="0"/>
              </a:rPr>
              <a:t>)-</a:t>
            </a:r>
            <a:r>
              <a:rPr lang="az-Latn-AZ" sz="2100" dirty="0">
                <a:latin typeface="Arial" panose="020B0604020202020204" pitchFamily="34" charset="0"/>
                <a:cs typeface="Arial" panose="020B0604020202020204" pitchFamily="34" charset="0"/>
              </a:rPr>
              <a:t>Tərkibində flüor olan qazlar qrupudur. Bu qazlar müxtəlif sənaye proseslərində, kommersiya və məişət məqsədləri üçün istifadə </a:t>
            </a:r>
            <a:r>
              <a:rPr lang="az-Latn-AZ" dirty="0">
                <a:latin typeface="Arial" panose="020B0604020202020204" pitchFamily="34" charset="0"/>
                <a:cs typeface="Arial" panose="020B0604020202020204" pitchFamily="34" charset="0"/>
              </a:rPr>
              <a:t>olunarkən atmosferə buraxılır. </a:t>
            </a:r>
          </a:p>
          <a:p>
            <a:pPr>
              <a:buFont typeface="Wingdings" panose="05000000000000000000" pitchFamily="2" charset="2"/>
              <a:buChar char="q"/>
            </a:pPr>
            <a:r>
              <a:rPr lang="az-Latn-AZ" b="1" dirty="0">
                <a:latin typeface="Arial" panose="020B0604020202020204" pitchFamily="34" charset="0"/>
                <a:cs typeface="Arial" panose="020B0604020202020204" pitchFamily="34" charset="0"/>
              </a:rPr>
              <a:t> Su buxarı (H2O) - </a:t>
            </a:r>
            <a:r>
              <a:rPr lang="az-Latn-AZ" dirty="0">
                <a:latin typeface="Arial" panose="020B0604020202020204" pitchFamily="34" charset="0"/>
                <a:cs typeface="Arial" panose="020B0604020202020204" pitchFamily="34" charset="0"/>
              </a:rPr>
              <a:t>Digər istixana qazları nəticəsində yaranan istiləşmə ilə bağlı olan su buxarı.</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2399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E0AE0-FB33-44D8-A97C-6C43DD61751A}"/>
              </a:ext>
            </a:extLst>
          </p:cNvPr>
          <p:cNvSpPr>
            <a:spLocks noGrp="1"/>
          </p:cNvSpPr>
          <p:nvPr>
            <p:ph type="title"/>
          </p:nvPr>
        </p:nvSpPr>
        <p:spPr>
          <a:xfrm>
            <a:off x="257728" y="286603"/>
            <a:ext cx="11676544" cy="1450757"/>
          </a:xfrm>
        </p:spPr>
        <p:txBody>
          <a:bodyPr>
            <a:normAutofit/>
          </a:bodyPr>
          <a:lstStyle/>
          <a:p>
            <a:pPr algn="ctr"/>
            <a:r>
              <a:rPr lang="az-Latn-AZ" sz="3600" b="1" i="1" dirty="0">
                <a:solidFill>
                  <a:srgbClr val="00B050"/>
                </a:solidFill>
                <a:latin typeface="Arial" panose="020B0604020202020204" pitchFamily="34" charset="0"/>
                <a:cs typeface="Arial" panose="020B0604020202020204" pitchFamily="34" charset="0"/>
              </a:rPr>
              <a:t> İqlim dəyişikliyi proseslərinin aqrar sahələrə və təbiətə təsirinin azaldılması</a:t>
            </a:r>
            <a:endParaRPr lang="en-US" sz="3600" b="1" i="1" dirty="0">
              <a:solidFill>
                <a:srgbClr val="00B05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81B860C-AFC8-45A0-89B1-EEF11BDDE52A}"/>
              </a:ext>
            </a:extLst>
          </p:cNvPr>
          <p:cNvSpPr>
            <a:spLocks noGrp="1"/>
          </p:cNvSpPr>
          <p:nvPr>
            <p:ph sz="half" idx="1"/>
          </p:nvPr>
        </p:nvSpPr>
        <p:spPr>
          <a:xfrm>
            <a:off x="156519" y="1845733"/>
            <a:ext cx="5398892" cy="4460175"/>
          </a:xfrm>
        </p:spPr>
        <p:txBody>
          <a:bodyPr>
            <a:normAutofit lnSpcReduction="10000"/>
          </a:bodyPr>
          <a:lstStyle/>
          <a:p>
            <a:pPr marL="0" indent="0">
              <a:buNone/>
            </a:pPr>
            <a:r>
              <a:rPr lang="az-Latn-AZ" dirty="0">
                <a:latin typeface="Arial" panose="020B0604020202020204" pitchFamily="34" charset="0"/>
                <a:cs typeface="Arial" panose="020B0604020202020204" pitchFamily="34" charset="0"/>
              </a:rPr>
              <a:t>  </a:t>
            </a:r>
            <a:r>
              <a:rPr lang="az-Latn-AZ" b="1" dirty="0">
                <a:latin typeface="Arial" panose="020B0604020202020204" pitchFamily="34" charset="0"/>
                <a:cs typeface="Arial" panose="020B0604020202020204" pitchFamily="34" charset="0"/>
              </a:rPr>
              <a:t>Fermerlərin maarifləndirilməsi tədbirləri;</a:t>
            </a:r>
          </a:p>
          <a:p>
            <a:pPr>
              <a:buFont typeface="Wingdings" panose="05000000000000000000" pitchFamily="2" charset="2"/>
              <a:buChar char="Ø"/>
            </a:pPr>
            <a:r>
              <a:rPr lang="az-Latn-AZ" dirty="0">
                <a:latin typeface="Arial" panose="020B0604020202020204" pitchFamily="34" charset="0"/>
                <a:cs typeface="Arial" panose="020B0604020202020204" pitchFamily="34" charset="0"/>
              </a:rPr>
              <a:t>Zərərli orqanizimlərə qarşı inteqrer(İPM) və kompleks mübarizə tədbirləri;</a:t>
            </a:r>
          </a:p>
          <a:p>
            <a:pPr>
              <a:buFont typeface="Wingdings" panose="05000000000000000000" pitchFamily="2" charset="2"/>
              <a:buChar char="Ø"/>
            </a:pPr>
            <a:r>
              <a:rPr lang="az-Latn-AZ" dirty="0">
                <a:latin typeface="Arial" panose="020B0604020202020204" pitchFamily="34" charset="0"/>
                <a:cs typeface="Arial" panose="020B0604020202020204" pitchFamily="34" charset="0"/>
              </a:rPr>
              <a:t>Növbəli əkin sisteminin tətbiqi;</a:t>
            </a:r>
          </a:p>
          <a:p>
            <a:pPr>
              <a:buFont typeface="Wingdings" panose="05000000000000000000" pitchFamily="2" charset="2"/>
              <a:buChar char="Ø"/>
            </a:pPr>
            <a:r>
              <a:rPr lang="az-Latn-AZ" dirty="0">
                <a:latin typeface="Arial" panose="020B0604020202020204" pitchFamily="34" charset="0"/>
                <a:cs typeface="Arial" panose="020B0604020202020204" pitchFamily="34" charset="0"/>
              </a:rPr>
              <a:t>Torpaqların münbitliyini qoruma tədbirləri; </a:t>
            </a:r>
          </a:p>
          <a:p>
            <a:pPr>
              <a:buFont typeface="Wingdings" panose="05000000000000000000" pitchFamily="2" charset="2"/>
              <a:buChar char="Ø"/>
            </a:pPr>
            <a:r>
              <a:rPr lang="az-Latn-AZ" dirty="0">
                <a:latin typeface="Arial" panose="020B0604020202020204" pitchFamily="34" charset="0"/>
                <a:cs typeface="Arial" panose="020B0604020202020204" pitchFamily="34" charset="0"/>
              </a:rPr>
              <a:t>Aqromeşəçilik və meşə mühafizə zolaqlar təcrübəsinin tətbiqi;</a:t>
            </a:r>
          </a:p>
          <a:p>
            <a:pPr>
              <a:buFont typeface="Wingdings" panose="05000000000000000000" pitchFamily="2" charset="2"/>
              <a:buChar char="Ø"/>
            </a:pPr>
            <a:r>
              <a:rPr lang="az-Latn-AZ" dirty="0">
                <a:latin typeface="Arial" panose="020B0604020202020204" pitchFamily="34" charset="0"/>
                <a:cs typeface="Arial" panose="020B0604020202020204" pitchFamily="34" charset="0"/>
              </a:rPr>
              <a:t>Müasir suvarma sistemlərinin tətbiqi;</a:t>
            </a:r>
          </a:p>
          <a:p>
            <a:pPr>
              <a:buFont typeface="Wingdings" panose="05000000000000000000" pitchFamily="2" charset="2"/>
              <a:buChar char="Ø"/>
            </a:pPr>
            <a:r>
              <a:rPr lang="az-Latn-AZ" dirty="0">
                <a:latin typeface="Arial" panose="020B0604020202020204" pitchFamily="34" charset="0"/>
                <a:cs typeface="Arial" panose="020B0604020202020204" pitchFamily="34" charset="0"/>
              </a:rPr>
              <a:t>İqlim stansiyalarının tətbiqi;</a:t>
            </a:r>
          </a:p>
          <a:p>
            <a:pPr>
              <a:buFont typeface="Wingdings" panose="05000000000000000000" pitchFamily="2" charset="2"/>
              <a:buChar char="Ø"/>
            </a:pPr>
            <a:r>
              <a:rPr lang="az-Latn-AZ" dirty="0">
                <a:latin typeface="Arial" panose="020B0604020202020204" pitchFamily="34" charset="0"/>
                <a:cs typeface="Arial" panose="020B0604020202020204" pitchFamily="34" charset="0"/>
              </a:rPr>
              <a:t>Dronlar və peyk görüntülərindən istifadə;</a:t>
            </a:r>
          </a:p>
          <a:p>
            <a:pPr>
              <a:buFont typeface="Wingdings" panose="05000000000000000000" pitchFamily="2" charset="2"/>
              <a:buChar char="Ø"/>
            </a:pPr>
            <a:r>
              <a:rPr lang="az-Latn-AZ" dirty="0">
                <a:latin typeface="Arial" panose="020B0604020202020204" pitchFamily="34" charset="0"/>
                <a:cs typeface="Arial" panose="020B0604020202020204" pitchFamily="34" charset="0"/>
              </a:rPr>
              <a:t>Əlverişsiz iqlim şərtlərinə dayanıqlı bitki növlərinin becərilməsi;</a:t>
            </a:r>
          </a:p>
        </p:txBody>
      </p:sp>
      <p:pic>
        <p:nvPicPr>
          <p:cNvPr id="8" name="Content Placeholder 7">
            <a:extLst>
              <a:ext uri="{FF2B5EF4-FFF2-40B4-BE49-F238E27FC236}">
                <a16:creationId xmlns:a16="http://schemas.microsoft.com/office/drawing/2014/main" id="{54F88FBB-12BD-490D-AE7A-01D721F57339}"/>
              </a:ext>
            </a:extLst>
          </p:cNvPr>
          <p:cNvPicPr>
            <a:picLocks noGrp="1" noChangeAspect="1"/>
          </p:cNvPicPr>
          <p:nvPr>
            <p:ph sz="half" idx="2"/>
          </p:nvPr>
        </p:nvPicPr>
        <p:blipFill>
          <a:blip r:embed="rId2"/>
          <a:stretch>
            <a:fillRect/>
          </a:stretch>
        </p:blipFill>
        <p:spPr>
          <a:xfrm>
            <a:off x="8887768" y="4082673"/>
            <a:ext cx="3046504" cy="20759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F4B638CA-B070-4A8A-84B1-EBCB436B3FB8}"/>
              </a:ext>
            </a:extLst>
          </p:cNvPr>
          <p:cNvPicPr>
            <a:picLocks noChangeAspect="1"/>
          </p:cNvPicPr>
          <p:nvPr/>
        </p:nvPicPr>
        <p:blipFill>
          <a:blip r:embed="rId3"/>
          <a:stretch>
            <a:fillRect/>
          </a:stretch>
        </p:blipFill>
        <p:spPr>
          <a:xfrm>
            <a:off x="5812590" y="1839952"/>
            <a:ext cx="2726441" cy="1919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3D04C12D-438E-47CB-83E6-B4E64278945F}"/>
              </a:ext>
            </a:extLst>
          </p:cNvPr>
          <p:cNvPicPr>
            <a:picLocks noChangeAspect="1"/>
          </p:cNvPicPr>
          <p:nvPr/>
        </p:nvPicPr>
        <p:blipFill>
          <a:blip r:embed="rId4"/>
          <a:stretch>
            <a:fillRect/>
          </a:stretch>
        </p:blipFill>
        <p:spPr>
          <a:xfrm>
            <a:off x="9101471" y="1737359"/>
            <a:ext cx="2832802" cy="21246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FD1817A5-6E9A-424A-9979-41574B30856E}"/>
              </a:ext>
            </a:extLst>
          </p:cNvPr>
          <p:cNvPicPr>
            <a:picLocks noChangeAspect="1"/>
          </p:cNvPicPr>
          <p:nvPr/>
        </p:nvPicPr>
        <p:blipFill>
          <a:blip r:embed="rId5"/>
          <a:stretch>
            <a:fillRect/>
          </a:stretch>
        </p:blipFill>
        <p:spPr>
          <a:xfrm>
            <a:off x="5809507" y="3809550"/>
            <a:ext cx="2732606" cy="2392320"/>
          </a:xfrm>
          <a:prstGeom prst="rect">
            <a:avLst/>
          </a:prstGeom>
        </p:spPr>
      </p:pic>
    </p:spTree>
    <p:extLst>
      <p:ext uri="{BB962C8B-B14F-4D97-AF65-F5344CB8AC3E}">
        <p14:creationId xmlns:p14="http://schemas.microsoft.com/office/powerpoint/2010/main" val="4241880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84032-EFAF-4507-9BE8-27395EEAB9C5}"/>
              </a:ext>
            </a:extLst>
          </p:cNvPr>
          <p:cNvSpPr>
            <a:spLocks noGrp="1"/>
          </p:cNvSpPr>
          <p:nvPr>
            <p:ph type="title"/>
          </p:nvPr>
        </p:nvSpPr>
        <p:spPr>
          <a:xfrm>
            <a:off x="230659" y="286604"/>
            <a:ext cx="11569528" cy="866694"/>
          </a:xfrm>
        </p:spPr>
        <p:txBody>
          <a:bodyPr>
            <a:noAutofit/>
          </a:bodyPr>
          <a:lstStyle/>
          <a:p>
            <a:r>
              <a:rPr lang="az-Latn-AZ" sz="3600" b="1" i="1" dirty="0">
                <a:solidFill>
                  <a:srgbClr val="00B050"/>
                </a:solidFill>
                <a:latin typeface="Arial" panose="020B0604020202020204" pitchFamily="34" charset="0"/>
                <a:cs typeface="Arial" panose="020B0604020202020204" pitchFamily="34" charset="0"/>
              </a:rPr>
              <a:t>Ölkəmizdə tətbiq edilən müasir suvarma sistemləri</a:t>
            </a:r>
            <a:endParaRPr lang="en-US" sz="3600" b="1" i="1" dirty="0">
              <a:solidFill>
                <a:srgbClr val="00B05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CBA0150-4152-4422-ACE4-C7BF0309247F}"/>
              </a:ext>
            </a:extLst>
          </p:cNvPr>
          <p:cNvSpPr>
            <a:spLocks noGrp="1"/>
          </p:cNvSpPr>
          <p:nvPr>
            <p:ph sz="half" idx="1"/>
          </p:nvPr>
        </p:nvSpPr>
        <p:spPr>
          <a:xfrm>
            <a:off x="230658" y="1845734"/>
            <a:ext cx="4600133" cy="1450757"/>
          </a:xfrm>
        </p:spPr>
        <p:txBody>
          <a:bodyPr>
            <a:normAutofit/>
          </a:bodyPr>
          <a:lstStyle/>
          <a:p>
            <a:pPr>
              <a:buFont typeface="Wingdings" panose="05000000000000000000" pitchFamily="2" charset="2"/>
              <a:buChar char="Ø"/>
            </a:pPr>
            <a:r>
              <a:rPr lang="az-Latn-AZ" sz="1800" b="1" dirty="0"/>
              <a:t> </a:t>
            </a:r>
            <a:r>
              <a:rPr lang="sv-SE" b="1" dirty="0"/>
              <a:t>Damla suvarma sistemi</a:t>
            </a:r>
            <a:endParaRPr lang="az-Latn-AZ" b="1" dirty="0"/>
          </a:p>
          <a:p>
            <a:pPr>
              <a:buFont typeface="Wingdings" panose="05000000000000000000" pitchFamily="2" charset="2"/>
              <a:buChar char="Ø"/>
            </a:pPr>
            <a:r>
              <a:rPr lang="az-Latn-AZ" b="1" dirty="0"/>
              <a:t> </a:t>
            </a:r>
            <a:r>
              <a:rPr lang="sv-SE" b="1" dirty="0"/>
              <a:t>Sprey suvarma sistemi </a:t>
            </a:r>
            <a:endParaRPr lang="az-Latn-AZ" b="1" dirty="0">
              <a:highlight>
                <a:srgbClr val="FFFF00"/>
              </a:highlight>
              <a:latin typeface="Arial" panose="020B0604020202020204" pitchFamily="34" charset="0"/>
              <a:cs typeface="Arial" panose="020B0604020202020204" pitchFamily="34" charset="0"/>
            </a:endParaRPr>
          </a:p>
          <a:p>
            <a:pPr>
              <a:buFont typeface="Wingdings" panose="05000000000000000000" pitchFamily="2" charset="2"/>
              <a:buChar char="Ø"/>
            </a:pPr>
            <a:r>
              <a:rPr lang="en-US" b="1" dirty="0"/>
              <a:t> </a:t>
            </a:r>
            <a:r>
              <a:rPr lang="az-Latn-AZ" b="1" dirty="0" err="1"/>
              <a:t>T</a:t>
            </a:r>
            <a:r>
              <a:rPr lang="en-US" b="1" dirty="0" err="1"/>
              <a:t>orpaq</a:t>
            </a:r>
            <a:r>
              <a:rPr lang="az-Latn-AZ" b="1" dirty="0"/>
              <a:t> altı</a:t>
            </a:r>
            <a:r>
              <a:rPr lang="en-US" b="1" dirty="0"/>
              <a:t> </a:t>
            </a:r>
            <a:r>
              <a:rPr lang="en-US" b="1" dirty="0" err="1"/>
              <a:t>suvarma</a:t>
            </a:r>
            <a:r>
              <a:rPr lang="en-US" b="1" dirty="0"/>
              <a:t> </a:t>
            </a:r>
            <a:r>
              <a:rPr lang="en-US" b="1" dirty="0" err="1"/>
              <a:t>sistemi</a:t>
            </a:r>
            <a:endParaRPr lang="en-US" b="1"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A9B1CB13-6271-4676-BC62-EE1EF74EEC30}"/>
              </a:ext>
            </a:extLst>
          </p:cNvPr>
          <p:cNvSpPr>
            <a:spLocks noGrp="1"/>
          </p:cNvSpPr>
          <p:nvPr>
            <p:ph sz="half" idx="2"/>
          </p:nvPr>
        </p:nvSpPr>
        <p:spPr>
          <a:xfrm>
            <a:off x="4218317" y="1845734"/>
            <a:ext cx="7446461" cy="4725662"/>
          </a:xfrm>
        </p:spPr>
        <p:txBody>
          <a:bodyPr>
            <a:normAutofit/>
          </a:bodyPr>
          <a:lstStyle/>
          <a:p>
            <a:r>
              <a:rPr lang="az-Latn-AZ" sz="1800" b="1" dirty="0">
                <a:latin typeface="Arial" panose="020B0604020202020204" pitchFamily="34" charset="0"/>
                <a:cs typeface="Arial" panose="020B0604020202020204" pitchFamily="34" charset="0"/>
              </a:rPr>
              <a:t>İntensiv (müasir) suvarma sistemlərinin üstünlükləri:</a:t>
            </a:r>
          </a:p>
          <a:p>
            <a:pPr>
              <a:buFont typeface="Wingdings" panose="05000000000000000000" pitchFamily="2" charset="2"/>
              <a:buChar char="Ø"/>
            </a:pPr>
            <a:r>
              <a:rPr lang="en-US" sz="1800" dirty="0">
                <a:latin typeface="Arial" panose="020B0604020202020204" pitchFamily="34" charset="0"/>
                <a:cs typeface="Arial" panose="020B0604020202020204" pitchFamily="34" charset="0"/>
              </a:rPr>
              <a:t>Su </a:t>
            </a:r>
            <a:r>
              <a:rPr lang="en-US" sz="1800" dirty="0" err="1">
                <a:latin typeface="Arial" panose="020B0604020202020204" pitchFamily="34" charset="0"/>
                <a:cs typeface="Arial" panose="020B0604020202020204" pitchFamily="34" charset="0"/>
              </a:rPr>
              <a:t>sərfinə</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qənaət</a:t>
            </a:r>
            <a:r>
              <a:rPr lang="az-Latn-AZ" sz="1800" dirty="0">
                <a:latin typeface="Arial" panose="020B0604020202020204" pitchFamily="34" charset="0"/>
                <a:cs typeface="Arial" panose="020B0604020202020204" pitchFamily="34" charset="0"/>
              </a:rPr>
              <a:t> edilir</a:t>
            </a:r>
            <a:r>
              <a:rPr lang="en-US" sz="1800" dirty="0">
                <a:latin typeface="Arial" panose="020B0604020202020204" pitchFamily="34" charset="0"/>
                <a:cs typeface="Arial" panose="020B0604020202020204" pitchFamily="34" charset="0"/>
              </a:rPr>
              <a:t>;</a:t>
            </a:r>
          </a:p>
          <a:p>
            <a:pPr>
              <a:buFont typeface="Wingdings" panose="05000000000000000000" pitchFamily="2" charset="2"/>
              <a:buChar char="Ø"/>
            </a:pPr>
            <a:r>
              <a:rPr lang="en-US" sz="1800" dirty="0" err="1">
                <a:latin typeface="Arial" panose="020B0604020202020204" pitchFamily="34" charset="0"/>
                <a:cs typeface="Arial" panose="020B0604020202020204" pitchFamily="34" charset="0"/>
              </a:rPr>
              <a:t>Bitkilərin</a:t>
            </a:r>
            <a:r>
              <a:rPr lang="en-US" sz="1800" dirty="0">
                <a:latin typeface="Arial" panose="020B0604020202020204" pitchFamily="34" charset="0"/>
                <a:cs typeface="Arial" panose="020B0604020202020204" pitchFamily="34" charset="0"/>
              </a:rPr>
              <a:t> </a:t>
            </a:r>
            <a:r>
              <a:rPr lang="az-Latn-AZ" sz="1800" dirty="0">
                <a:latin typeface="Arial" panose="020B0604020202020204" pitchFamily="34" charset="0"/>
                <a:cs typeface="Arial" panose="020B0604020202020204" pitchFamily="34" charset="0"/>
              </a:rPr>
              <a:t>sahədə </a:t>
            </a:r>
            <a:r>
              <a:rPr lang="en-US" sz="1800" dirty="0" err="1">
                <a:latin typeface="Arial" panose="020B0604020202020204" pitchFamily="34" charset="0"/>
                <a:cs typeface="Arial" panose="020B0604020202020204" pitchFamily="34" charset="0"/>
              </a:rPr>
              <a:t>bərabər</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suvarılması</a:t>
            </a:r>
            <a:r>
              <a:rPr lang="az-Latn-AZ" sz="1800" dirty="0">
                <a:latin typeface="Arial" panose="020B0604020202020204" pitchFamily="34" charset="0"/>
                <a:cs typeface="Arial" panose="020B0604020202020204" pitchFamily="34" charset="0"/>
              </a:rPr>
              <a:t> təmin olur</a:t>
            </a:r>
            <a:r>
              <a:rPr lang="en-US" sz="1800" dirty="0">
                <a:latin typeface="Arial" panose="020B0604020202020204" pitchFamily="34" charset="0"/>
                <a:cs typeface="Arial" panose="020B0604020202020204" pitchFamily="34" charset="0"/>
              </a:rPr>
              <a:t>;</a:t>
            </a:r>
          </a:p>
          <a:p>
            <a:pPr>
              <a:buFont typeface="Wingdings" panose="05000000000000000000" pitchFamily="2" charset="2"/>
              <a:buChar char="Ø"/>
            </a:pPr>
            <a:r>
              <a:rPr lang="en-US" sz="1800" dirty="0" err="1">
                <a:latin typeface="Arial" panose="020B0604020202020204" pitchFamily="34" charset="0"/>
                <a:cs typeface="Arial" panose="020B0604020202020204" pitchFamily="34" charset="0"/>
              </a:rPr>
              <a:t>Bitkilərin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kök</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sistemi</a:t>
            </a:r>
            <a:r>
              <a:rPr lang="az-Latn-AZ"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daha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yaxşı</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formalaş</a:t>
            </a:r>
            <a:r>
              <a:rPr lang="az-Latn-AZ" sz="1800" dirty="0">
                <a:latin typeface="Arial" panose="020B0604020202020204" pitchFamily="34" charset="0"/>
                <a:cs typeface="Arial" panose="020B0604020202020204" pitchFamily="34" charset="0"/>
              </a:rPr>
              <a:t>ır</a:t>
            </a:r>
            <a:r>
              <a:rPr lang="en-US" sz="1800" dirty="0">
                <a:latin typeface="Arial" panose="020B0604020202020204" pitchFamily="34" charset="0"/>
                <a:cs typeface="Arial" panose="020B0604020202020204" pitchFamily="34" charset="0"/>
              </a:rPr>
              <a:t>;</a:t>
            </a:r>
          </a:p>
          <a:p>
            <a:pPr>
              <a:buFont typeface="Wingdings" panose="05000000000000000000" pitchFamily="2" charset="2"/>
              <a:buChar char="Ø"/>
            </a:pPr>
            <a:r>
              <a:rPr lang="en-US" sz="1800" dirty="0" err="1">
                <a:latin typeface="Arial" panose="020B0604020202020204" pitchFamily="34" charset="0"/>
                <a:cs typeface="Arial" panose="020B0604020202020204" pitchFamily="34" charset="0"/>
              </a:rPr>
              <a:t>Qısa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müddətdə</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böyük</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ərazilər</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bərabər</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suvarıl</a:t>
            </a:r>
            <a:r>
              <a:rPr lang="az-Latn-AZ" sz="1800" dirty="0">
                <a:latin typeface="Arial" panose="020B0604020202020204" pitchFamily="34" charset="0"/>
                <a:cs typeface="Arial" panose="020B0604020202020204" pitchFamily="34" charset="0"/>
              </a:rPr>
              <a:t>ır</a:t>
            </a:r>
            <a:r>
              <a:rPr lang="en-US" sz="1800" dirty="0">
                <a:latin typeface="Arial" panose="020B0604020202020204" pitchFamily="34" charset="0"/>
                <a:cs typeface="Arial" panose="020B0604020202020204" pitchFamily="34" charset="0"/>
              </a:rPr>
              <a:t>;</a:t>
            </a:r>
          </a:p>
          <a:p>
            <a:pPr>
              <a:buFont typeface="Wingdings" panose="05000000000000000000" pitchFamily="2" charset="2"/>
              <a:buChar char="Ø"/>
            </a:pPr>
            <a:r>
              <a:rPr lang="en-US" sz="1800" dirty="0" err="1">
                <a:latin typeface="Arial" panose="020B0604020202020204" pitchFamily="34" charset="0"/>
                <a:cs typeface="Arial" panose="020B0604020202020204" pitchFamily="34" charset="0"/>
              </a:rPr>
              <a:t>Relyef</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fərqli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yerləri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asan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suvarıl</a:t>
            </a:r>
            <a:r>
              <a:rPr lang="az-Latn-AZ" sz="1800" dirty="0">
                <a:latin typeface="Arial" panose="020B0604020202020204" pitchFamily="34" charset="0"/>
                <a:cs typeface="Arial" panose="020B0604020202020204" pitchFamily="34" charset="0"/>
              </a:rPr>
              <a:t>ır</a:t>
            </a:r>
            <a:r>
              <a:rPr lang="en-US" sz="1800" dirty="0">
                <a:latin typeface="Arial" panose="020B0604020202020204" pitchFamily="34" charset="0"/>
                <a:cs typeface="Arial" panose="020B0604020202020204" pitchFamily="34" charset="0"/>
              </a:rPr>
              <a:t>;</a:t>
            </a:r>
          </a:p>
          <a:p>
            <a:pPr>
              <a:buFont typeface="Wingdings" panose="05000000000000000000" pitchFamily="2" charset="2"/>
              <a:buChar char="Ø"/>
            </a:pPr>
            <a:r>
              <a:rPr lang="en-US" sz="1800" dirty="0" err="1">
                <a:latin typeface="Arial" panose="020B0604020202020204" pitchFamily="34" charset="0"/>
                <a:cs typeface="Arial" panose="020B0604020202020204" pitchFamily="34" charset="0"/>
              </a:rPr>
              <a:t>Məhsuldarlıq</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artımı</a:t>
            </a:r>
            <a:r>
              <a:rPr lang="en-US" sz="1800" dirty="0">
                <a:latin typeface="Arial" panose="020B0604020202020204" pitchFamily="34" charset="0"/>
                <a:cs typeface="Arial" panose="020B0604020202020204" pitchFamily="34" charset="0"/>
              </a:rPr>
              <a:t> ( </a:t>
            </a:r>
            <a:r>
              <a:rPr lang="en-US" sz="1800" dirty="0" err="1">
                <a:latin typeface="Arial" panose="020B0604020202020204" pitchFamily="34" charset="0"/>
                <a:cs typeface="Arial" panose="020B0604020202020204" pitchFamily="34" charset="0"/>
              </a:rPr>
              <a:t>meyvələrdə</a:t>
            </a:r>
            <a:r>
              <a:rPr lang="en-US" sz="1800" dirty="0">
                <a:latin typeface="Arial" panose="020B0604020202020204" pitchFamily="34" charset="0"/>
                <a:cs typeface="Arial" panose="020B0604020202020204" pitchFamily="34" charset="0"/>
              </a:rPr>
              <a:t> 30-40% , </a:t>
            </a:r>
            <a:r>
              <a:rPr lang="en-US" sz="1800" dirty="0" err="1">
                <a:latin typeface="Arial" panose="020B0604020202020204" pitchFamily="34" charset="0"/>
                <a:cs typeface="Arial" panose="020B0604020202020204" pitchFamily="34" charset="0"/>
              </a:rPr>
              <a:t>tərəvəzlərdə</a:t>
            </a:r>
            <a:r>
              <a:rPr lang="en-US" sz="1800" dirty="0">
                <a:latin typeface="Arial" panose="020B0604020202020204" pitchFamily="34" charset="0"/>
                <a:cs typeface="Arial" panose="020B0604020202020204" pitchFamily="34" charset="0"/>
              </a:rPr>
              <a:t> 50-80%) ;</a:t>
            </a:r>
          </a:p>
          <a:p>
            <a:pPr>
              <a:buFont typeface="Wingdings" panose="05000000000000000000" pitchFamily="2" charset="2"/>
              <a:buChar char="Ø"/>
            </a:pPr>
            <a:r>
              <a:rPr lang="en-US" sz="1800" dirty="0" err="1">
                <a:latin typeface="Arial" panose="020B0604020202020204" pitchFamily="34" charset="0"/>
                <a:cs typeface="Arial" panose="020B0604020202020204" pitchFamily="34" charset="0"/>
              </a:rPr>
              <a:t>Torpağın</a:t>
            </a:r>
            <a:r>
              <a:rPr lang="en-US" sz="1800" dirty="0">
                <a:latin typeface="Arial" panose="020B0604020202020204" pitchFamily="34" charset="0"/>
                <a:cs typeface="Arial" panose="020B0604020202020204" pitchFamily="34" charset="0"/>
              </a:rPr>
              <a:t> humus </a:t>
            </a:r>
            <a:r>
              <a:rPr lang="en-US" sz="1800" dirty="0" err="1">
                <a:latin typeface="Arial" panose="020B0604020202020204" pitchFamily="34" charset="0"/>
                <a:cs typeface="Arial" panose="020B0604020202020204" pitchFamily="34" charset="0"/>
              </a:rPr>
              <a:t>qatının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qorunub</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saxlanılması</a:t>
            </a:r>
            <a:r>
              <a:rPr lang="en-US" sz="1800" dirty="0">
                <a:latin typeface="Arial" panose="020B0604020202020204" pitchFamily="34" charset="0"/>
                <a:cs typeface="Arial" panose="020B0604020202020204" pitchFamily="34" charset="0"/>
              </a:rPr>
              <a:t>;</a:t>
            </a:r>
          </a:p>
          <a:p>
            <a:pPr>
              <a:buFont typeface="Wingdings" panose="05000000000000000000" pitchFamily="2" charset="2"/>
              <a:buChar char="Ø"/>
            </a:pPr>
            <a:r>
              <a:rPr lang="en-US" sz="1800" dirty="0" err="1">
                <a:latin typeface="Arial" panose="020B0604020202020204" pitchFamily="34" charset="0"/>
                <a:cs typeface="Arial" panose="020B0604020202020204" pitchFamily="34" charset="0"/>
              </a:rPr>
              <a:t>Verilən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suyun</a:t>
            </a:r>
            <a:r>
              <a:rPr lang="en-US" sz="1800" dirty="0">
                <a:latin typeface="Arial" panose="020B0604020202020204" pitchFamily="34" charset="0"/>
                <a:cs typeface="Arial" panose="020B0604020202020204" pitchFamily="34" charset="0"/>
              </a:rPr>
              <a:t> 90%-</a:t>
            </a:r>
            <a:r>
              <a:rPr lang="en-US" sz="1800" dirty="0" err="1">
                <a:latin typeface="Arial" panose="020B0604020202020204" pitchFamily="34" charset="0"/>
                <a:cs typeface="Arial" panose="020B0604020202020204" pitchFamily="34" charset="0"/>
              </a:rPr>
              <a:t>nin</a:t>
            </a:r>
            <a:r>
              <a:rPr lang="en-US" sz="1800" dirty="0">
                <a:latin typeface="Arial" panose="020B0604020202020204" pitchFamily="34" charset="0"/>
                <a:cs typeface="Arial" panose="020B0604020202020204" pitchFamily="34" charset="0"/>
              </a:rPr>
              <a:t> bitki </a:t>
            </a:r>
            <a:r>
              <a:rPr lang="en-US" sz="1800" dirty="0" err="1">
                <a:latin typeface="Arial" panose="020B0604020202020204" pitchFamily="34" charset="0"/>
                <a:cs typeface="Arial" panose="020B0604020202020204" pitchFamily="34" charset="0"/>
              </a:rPr>
              <a:t>tərəfindən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mənimsənilməsi</a:t>
            </a:r>
            <a:r>
              <a:rPr lang="az-Latn-AZ"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9AB95B8-8389-4312-966E-F5A0D7A93BCA}"/>
              </a:ext>
            </a:extLst>
          </p:cNvPr>
          <p:cNvPicPr>
            <a:picLocks noChangeAspect="1"/>
          </p:cNvPicPr>
          <p:nvPr/>
        </p:nvPicPr>
        <p:blipFill>
          <a:blip r:embed="rId2"/>
          <a:stretch>
            <a:fillRect/>
          </a:stretch>
        </p:blipFill>
        <p:spPr>
          <a:xfrm>
            <a:off x="230659" y="3201923"/>
            <a:ext cx="2796231" cy="15740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D96393F8-E65D-4069-9C4A-6B14D77D3CDD}"/>
              </a:ext>
            </a:extLst>
          </p:cNvPr>
          <p:cNvPicPr>
            <a:picLocks noChangeAspect="1"/>
          </p:cNvPicPr>
          <p:nvPr/>
        </p:nvPicPr>
        <p:blipFill>
          <a:blip r:embed="rId3"/>
          <a:stretch>
            <a:fillRect/>
          </a:stretch>
        </p:blipFill>
        <p:spPr>
          <a:xfrm>
            <a:off x="230659" y="5064482"/>
            <a:ext cx="2796231" cy="1414385"/>
          </a:xfrm>
          <a:prstGeom prst="rect">
            <a:avLst/>
          </a:prstGeom>
        </p:spPr>
      </p:pic>
    </p:spTree>
    <p:extLst>
      <p:ext uri="{BB962C8B-B14F-4D97-AF65-F5344CB8AC3E}">
        <p14:creationId xmlns:p14="http://schemas.microsoft.com/office/powerpoint/2010/main" val="353703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1C504-F691-4D29-97A3-185553FD0208}"/>
              </a:ext>
            </a:extLst>
          </p:cNvPr>
          <p:cNvSpPr>
            <a:spLocks noGrp="1"/>
          </p:cNvSpPr>
          <p:nvPr>
            <p:ph type="title"/>
          </p:nvPr>
        </p:nvSpPr>
        <p:spPr>
          <a:xfrm>
            <a:off x="74141" y="542823"/>
            <a:ext cx="11081539" cy="809029"/>
          </a:xfrm>
        </p:spPr>
        <p:txBody>
          <a:bodyPr>
            <a:normAutofit/>
          </a:bodyPr>
          <a:lstStyle/>
          <a:p>
            <a:r>
              <a:rPr lang="az-Latn-AZ" sz="3600" b="1" i="1" dirty="0">
                <a:solidFill>
                  <a:srgbClr val="00B050"/>
                </a:solidFill>
                <a:latin typeface="Arial" panose="020B0604020202020204" pitchFamily="34" charset="0"/>
                <a:cs typeface="Arial" panose="020B0604020202020204" pitchFamily="34" charset="0"/>
              </a:rPr>
              <a:t>İqlim stansiyalarının tətbiqinin üstünlükləri</a:t>
            </a:r>
            <a:endParaRPr lang="en-US" sz="3600" b="1" i="1" dirty="0">
              <a:solidFill>
                <a:srgbClr val="00B05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710C789-A7E6-470F-83A4-180452BB111B}"/>
              </a:ext>
            </a:extLst>
          </p:cNvPr>
          <p:cNvSpPr>
            <a:spLocks noGrp="1"/>
          </p:cNvSpPr>
          <p:nvPr>
            <p:ph sz="half" idx="1"/>
          </p:nvPr>
        </p:nvSpPr>
        <p:spPr>
          <a:xfrm>
            <a:off x="0" y="1845734"/>
            <a:ext cx="8039819" cy="2668213"/>
          </a:xfrm>
        </p:spPr>
        <p:txBody>
          <a:bodyPr>
            <a:normAutofit/>
          </a:bodyPr>
          <a:lstStyle/>
          <a:p>
            <a:pPr>
              <a:buFont typeface="Wingdings" panose="05000000000000000000" pitchFamily="2" charset="2"/>
              <a:buChar char="Ø"/>
            </a:pPr>
            <a:r>
              <a:rPr lang="az-Latn-AZ" dirty="0">
                <a:latin typeface="Arial" panose="020B0604020202020204" pitchFamily="34" charset="0"/>
                <a:cs typeface="Arial" panose="020B0604020202020204" pitchFamily="34" charset="0"/>
              </a:rPr>
              <a:t>Xəstəlik və zərərvericilərin yayılması barədə erkən xəbərdarlıq; </a:t>
            </a:r>
          </a:p>
          <a:p>
            <a:pPr>
              <a:buFont typeface="Wingdings" panose="05000000000000000000" pitchFamily="2" charset="2"/>
              <a:buChar char="Ø"/>
            </a:pPr>
            <a:r>
              <a:rPr lang="az-Latn-AZ" dirty="0">
                <a:latin typeface="Arial" panose="020B0604020202020204" pitchFamily="34" charset="0"/>
                <a:cs typeface="Arial" panose="020B0604020202020204" pitchFamily="34" charset="0"/>
              </a:rPr>
              <a:t>Bitki mühafizə vastələrinin tətbiq vaxtının dəqıq müəyyən edilməsi;</a:t>
            </a:r>
          </a:p>
          <a:p>
            <a:pPr>
              <a:buFont typeface="Wingdings" panose="05000000000000000000" pitchFamily="2" charset="2"/>
              <a:buChar char="Ø"/>
            </a:pPr>
            <a:r>
              <a:rPr lang="az-Latn-AZ" dirty="0">
                <a:latin typeface="Arial" panose="020B0604020202020204" pitchFamily="34" charset="0"/>
                <a:cs typeface="Arial" panose="020B0604020202020204" pitchFamily="34" charset="0"/>
              </a:rPr>
              <a:t>Torpaq nəmliyinin ölçülməsi;</a:t>
            </a:r>
          </a:p>
          <a:p>
            <a:pPr>
              <a:buFont typeface="Wingdings" panose="05000000000000000000" pitchFamily="2" charset="2"/>
              <a:buChar char="Ø"/>
            </a:pPr>
            <a:r>
              <a:rPr lang="az-Latn-AZ" dirty="0">
                <a:latin typeface="Arial" panose="020B0604020202020204" pitchFamily="34" charset="0"/>
                <a:cs typeface="Arial" panose="020B0604020202020204" pitchFamily="34" charset="0"/>
              </a:rPr>
              <a:t>Suvarma vaxtının və normasının müəyyən edilməsi;</a:t>
            </a:r>
          </a:p>
          <a:p>
            <a:pPr>
              <a:buFont typeface="Wingdings" panose="05000000000000000000" pitchFamily="2" charset="2"/>
              <a:buChar char="Ø"/>
            </a:pPr>
            <a:r>
              <a:rPr lang="az-Latn-AZ" dirty="0">
                <a:latin typeface="Arial" panose="020B0604020202020204" pitchFamily="34" charset="0"/>
                <a:cs typeface="Arial" panose="020B0604020202020204" pitchFamily="34" charset="0"/>
              </a:rPr>
              <a:t> Temperaturun və küləyin ölçülməsi;</a:t>
            </a:r>
          </a:p>
          <a:p>
            <a:pPr>
              <a:buFont typeface="Wingdings" panose="05000000000000000000" pitchFamily="2" charset="2"/>
              <a:buChar char="Ø"/>
            </a:pPr>
            <a:r>
              <a:rPr lang="az-Latn-AZ" dirty="0">
                <a:latin typeface="Arial" panose="020B0604020202020204" pitchFamily="34" charset="0"/>
                <a:cs typeface="Arial" panose="020B0604020202020204" pitchFamily="34" charset="0"/>
              </a:rPr>
              <a:t> Çoxillik iqlim məlumatlarının əldə edilməsi.</a:t>
            </a:r>
            <a:endParaRPr lang="en-US"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4DB13D50-9675-45FF-A8AA-2323C380FF85}"/>
              </a:ext>
            </a:extLst>
          </p:cNvPr>
          <p:cNvSpPr>
            <a:spLocks noGrp="1"/>
          </p:cNvSpPr>
          <p:nvPr>
            <p:ph sz="half" idx="2"/>
          </p:nvPr>
        </p:nvSpPr>
        <p:spPr>
          <a:xfrm>
            <a:off x="8739198" y="4020065"/>
            <a:ext cx="2690515" cy="720291"/>
          </a:xfrm>
        </p:spPr>
        <p:txBody>
          <a:bodyPr>
            <a:normAutofit/>
          </a:bodyPr>
          <a:lstStyle/>
          <a:p>
            <a:r>
              <a:rPr lang="az-Latn-AZ" dirty="0">
                <a:latin typeface="Arial" panose="020B0604020202020204" pitchFamily="34" charset="0"/>
                <a:cs typeface="Arial" panose="020B0604020202020204" pitchFamily="34" charset="0"/>
              </a:rPr>
              <a:t>İqlim Stansiyası</a:t>
            </a: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11A16FF2-E2FE-4E69-A8C2-07676EF348DE}"/>
              </a:ext>
            </a:extLst>
          </p:cNvPr>
          <p:cNvPicPr>
            <a:picLocks noChangeAspect="1"/>
          </p:cNvPicPr>
          <p:nvPr/>
        </p:nvPicPr>
        <p:blipFill>
          <a:blip r:embed="rId2"/>
          <a:stretch>
            <a:fillRect/>
          </a:stretch>
        </p:blipFill>
        <p:spPr>
          <a:xfrm>
            <a:off x="5896630" y="4608578"/>
            <a:ext cx="2438400" cy="1489096"/>
          </a:xfrm>
          <a:prstGeom prst="rect">
            <a:avLst/>
          </a:prstGeom>
        </p:spPr>
      </p:pic>
      <p:pic>
        <p:nvPicPr>
          <p:cNvPr id="9" name="Picture 8">
            <a:extLst>
              <a:ext uri="{FF2B5EF4-FFF2-40B4-BE49-F238E27FC236}">
                <a16:creationId xmlns:a16="http://schemas.microsoft.com/office/drawing/2014/main" id="{102A95D8-8485-4374-8366-3531B8D18140}"/>
              </a:ext>
            </a:extLst>
          </p:cNvPr>
          <p:cNvPicPr>
            <a:picLocks noChangeAspect="1"/>
          </p:cNvPicPr>
          <p:nvPr/>
        </p:nvPicPr>
        <p:blipFill>
          <a:blip r:embed="rId3"/>
          <a:stretch>
            <a:fillRect/>
          </a:stretch>
        </p:blipFill>
        <p:spPr>
          <a:xfrm>
            <a:off x="653894" y="4513947"/>
            <a:ext cx="4531841" cy="15282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4"/>
          <a:stretch>
            <a:fillRect/>
          </a:stretch>
        </p:blipFill>
        <p:spPr>
          <a:xfrm>
            <a:off x="8194147" y="1845734"/>
            <a:ext cx="2761727" cy="3929067"/>
          </a:xfrm>
          <a:prstGeom prst="rect">
            <a:avLst/>
          </a:prstGeom>
        </p:spPr>
      </p:pic>
    </p:spTree>
    <p:extLst>
      <p:ext uri="{BB962C8B-B14F-4D97-AF65-F5344CB8AC3E}">
        <p14:creationId xmlns:p14="http://schemas.microsoft.com/office/powerpoint/2010/main" val="2318573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6A63525D-0A66-4A8E-8806-EA8A15784751}"/>
              </a:ext>
            </a:extLst>
          </p:cNvPr>
          <p:cNvGraphicFramePr>
            <a:graphicFrameLocks noGrp="1"/>
          </p:cNvGraphicFramePr>
          <p:nvPr>
            <p:extLst>
              <p:ext uri="{D42A27DB-BD31-4B8C-83A1-F6EECF244321}">
                <p14:modId xmlns:p14="http://schemas.microsoft.com/office/powerpoint/2010/main" val="1158892178"/>
              </p:ext>
            </p:extLst>
          </p:nvPr>
        </p:nvGraphicFramePr>
        <p:xfrm>
          <a:off x="359229" y="625928"/>
          <a:ext cx="11016343" cy="5668122"/>
        </p:xfrm>
        <a:graphic>
          <a:graphicData uri="http://schemas.openxmlformats.org/drawingml/2006/table">
            <a:tbl>
              <a:tblPr firstRow="1" firstCol="1" bandRow="1" bandCol="1">
                <a:tableStyleId>{8A107856-5554-42FB-B03E-39F5DBC370BA}</a:tableStyleId>
              </a:tblPr>
              <a:tblGrid>
                <a:gridCol w="4725727">
                  <a:extLst>
                    <a:ext uri="{9D8B030D-6E8A-4147-A177-3AD203B41FA5}">
                      <a16:colId xmlns:a16="http://schemas.microsoft.com/office/drawing/2014/main" val="4003756798"/>
                    </a:ext>
                  </a:extLst>
                </a:gridCol>
                <a:gridCol w="6290616">
                  <a:extLst>
                    <a:ext uri="{9D8B030D-6E8A-4147-A177-3AD203B41FA5}">
                      <a16:colId xmlns:a16="http://schemas.microsoft.com/office/drawing/2014/main" val="3750069227"/>
                    </a:ext>
                  </a:extLst>
                </a:gridCol>
              </a:tblGrid>
              <a:tr h="213907">
                <a:tc>
                  <a:txBody>
                    <a:bodyPr/>
                    <a:lstStyle/>
                    <a:p>
                      <a:pPr>
                        <a:lnSpc>
                          <a:spcPct val="115000"/>
                        </a:lnSpc>
                        <a:spcAft>
                          <a:spcPts val="0"/>
                        </a:spcAft>
                      </a:pPr>
                      <a:r>
                        <a:rPr lang="az-Latn-AZ" sz="1400" dirty="0">
                          <a:effectLst/>
                        </a:rPr>
                        <a:t>Layihənin adı</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36862" marR="36862" marT="0" marB="0"/>
                </a:tc>
                <a:tc>
                  <a:txBody>
                    <a:bodyPr/>
                    <a:lstStyle/>
                    <a:p>
                      <a:pPr algn="just">
                        <a:lnSpc>
                          <a:spcPct val="115000"/>
                        </a:lnSpc>
                        <a:spcAft>
                          <a:spcPts val="0"/>
                        </a:spcAft>
                      </a:pPr>
                      <a:r>
                        <a:rPr lang="az-Latn-AZ"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862" marR="36862" marT="0" marB="0"/>
                </a:tc>
                <a:extLst>
                  <a:ext uri="{0D108BD9-81ED-4DB2-BD59-A6C34878D82A}">
                    <a16:rowId xmlns:a16="http://schemas.microsoft.com/office/drawing/2014/main" val="2246016664"/>
                  </a:ext>
                </a:extLst>
              </a:tr>
              <a:tr h="303226">
                <a:tc>
                  <a:txBody>
                    <a:bodyPr/>
                    <a:lstStyle/>
                    <a:p>
                      <a:pPr>
                        <a:lnSpc>
                          <a:spcPct val="115000"/>
                        </a:lnSpc>
                        <a:spcAft>
                          <a:spcPts val="0"/>
                        </a:spcAft>
                      </a:pPr>
                      <a:r>
                        <a:rPr lang="az-Latn-AZ" sz="1400">
                          <a:effectLst/>
                        </a:rPr>
                        <a:t>Layihənin təsviri (Ən az 100-150 sözdən ibarət)</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36862" marR="36862" marT="0" marB="0"/>
                </a:tc>
                <a:tc>
                  <a:txBody>
                    <a:bodyPr/>
                    <a:lstStyle/>
                    <a:p>
                      <a:pPr algn="just">
                        <a:lnSpc>
                          <a:spcPct val="115000"/>
                        </a:lnSpc>
                        <a:spcAft>
                          <a:spcPts val="0"/>
                        </a:spcAft>
                      </a:pPr>
                      <a:r>
                        <a:rPr lang="az-Latn-AZ"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862" marR="36862" marT="0" marB="0"/>
                </a:tc>
                <a:extLst>
                  <a:ext uri="{0D108BD9-81ED-4DB2-BD59-A6C34878D82A}">
                    <a16:rowId xmlns:a16="http://schemas.microsoft.com/office/drawing/2014/main" val="3910998436"/>
                  </a:ext>
                </a:extLst>
              </a:tr>
              <a:tr h="303226">
                <a:tc>
                  <a:txBody>
                    <a:bodyPr/>
                    <a:lstStyle/>
                    <a:p>
                      <a:pPr>
                        <a:lnSpc>
                          <a:spcPct val="115000"/>
                        </a:lnSpc>
                        <a:spcAft>
                          <a:spcPts val="0"/>
                        </a:spcAft>
                      </a:pPr>
                      <a:r>
                        <a:rPr lang="az-Latn-AZ" sz="1400">
                          <a:effectLst/>
                        </a:rPr>
                        <a:t>Layihənin məqsədi (Ən az 100-150 sözdən ibarət)</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36862" marR="36862" marT="0" marB="0"/>
                </a:tc>
                <a:tc>
                  <a:txBody>
                    <a:bodyPr/>
                    <a:lstStyle/>
                    <a:p>
                      <a:pPr algn="just">
                        <a:lnSpc>
                          <a:spcPct val="115000"/>
                        </a:lnSpc>
                        <a:spcAft>
                          <a:spcPts val="0"/>
                        </a:spcAft>
                      </a:pPr>
                      <a:r>
                        <a:rPr lang="az-Latn-AZ"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862" marR="36862" marT="0" marB="0"/>
                </a:tc>
                <a:extLst>
                  <a:ext uri="{0D108BD9-81ED-4DB2-BD59-A6C34878D82A}">
                    <a16:rowId xmlns:a16="http://schemas.microsoft.com/office/drawing/2014/main" val="4199187186"/>
                  </a:ext>
                </a:extLst>
              </a:tr>
              <a:tr h="459876">
                <a:tc>
                  <a:txBody>
                    <a:bodyPr/>
                    <a:lstStyle/>
                    <a:p>
                      <a:pPr>
                        <a:lnSpc>
                          <a:spcPct val="115000"/>
                        </a:lnSpc>
                        <a:spcAft>
                          <a:spcPts val="0"/>
                        </a:spcAft>
                      </a:pPr>
                      <a:r>
                        <a:rPr lang="az-Latn-AZ" sz="1400">
                          <a:effectLst/>
                        </a:rPr>
                        <a:t>Layihə üzrə həyata keçiriləcək fəaliyyətlər (Ən az 250-300 sözdən ibarət)</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36862" marR="36862" marT="0" marB="0"/>
                </a:tc>
                <a:tc>
                  <a:txBody>
                    <a:bodyPr/>
                    <a:lstStyle/>
                    <a:p>
                      <a:pPr algn="just">
                        <a:lnSpc>
                          <a:spcPct val="115000"/>
                        </a:lnSpc>
                        <a:spcAft>
                          <a:spcPts val="0"/>
                        </a:spcAft>
                      </a:pPr>
                      <a:r>
                        <a:rPr lang="az-Latn-AZ"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862" marR="36862" marT="0" marB="0"/>
                </a:tc>
                <a:extLst>
                  <a:ext uri="{0D108BD9-81ED-4DB2-BD59-A6C34878D82A}">
                    <a16:rowId xmlns:a16="http://schemas.microsoft.com/office/drawing/2014/main" val="3972519629"/>
                  </a:ext>
                </a:extLst>
              </a:tr>
              <a:tr h="929827">
                <a:tc>
                  <a:txBody>
                    <a:bodyPr/>
                    <a:lstStyle/>
                    <a:p>
                      <a:pPr>
                        <a:lnSpc>
                          <a:spcPct val="115000"/>
                        </a:lnSpc>
                        <a:spcAft>
                          <a:spcPts val="0"/>
                        </a:spcAft>
                      </a:pPr>
                      <a:r>
                        <a:rPr lang="az-Latn-AZ" sz="1400" dirty="0">
                          <a:effectLst/>
                        </a:rPr>
                        <a:t>Layihənin Azərbaycan Respublikası Hökumətinin prioritetlərinə uyğunluğu (Strateji Yol Xəritəsində və ya Dövlət Proqramlarında nəzərdə tutulması)</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36862" marR="36862" marT="0" marB="0"/>
                </a:tc>
                <a:tc>
                  <a:txBody>
                    <a:bodyPr/>
                    <a:lstStyle/>
                    <a:p>
                      <a:pPr algn="just">
                        <a:lnSpc>
                          <a:spcPct val="115000"/>
                        </a:lnSpc>
                        <a:spcAft>
                          <a:spcPts val="0"/>
                        </a:spcAft>
                      </a:pPr>
                      <a:r>
                        <a:rPr lang="az-Latn-AZ"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6862" marR="36862" marT="0" marB="0"/>
                </a:tc>
                <a:extLst>
                  <a:ext uri="{0D108BD9-81ED-4DB2-BD59-A6C34878D82A}">
                    <a16:rowId xmlns:a16="http://schemas.microsoft.com/office/drawing/2014/main" val="2311087953"/>
                  </a:ext>
                </a:extLst>
              </a:tr>
              <a:tr h="773177">
                <a:tc>
                  <a:txBody>
                    <a:bodyPr/>
                    <a:lstStyle/>
                    <a:p>
                      <a:pPr>
                        <a:lnSpc>
                          <a:spcPct val="115000"/>
                        </a:lnSpc>
                        <a:spcAft>
                          <a:spcPts val="0"/>
                        </a:spcAft>
                      </a:pPr>
                      <a:r>
                        <a:rPr lang="az-Latn-AZ" sz="1400">
                          <a:effectLst/>
                        </a:rPr>
                        <a:t>Həmin istiqamətdə layihə həyata keçirilmədən əvvəlki mövcud vəziyyət (Konkret statistik məlumatlar göstərilməklə ən az 100-150 sözdən ibarət)</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36862" marR="36862" marT="0" marB="0"/>
                </a:tc>
                <a:tc>
                  <a:txBody>
                    <a:bodyPr/>
                    <a:lstStyle/>
                    <a:p>
                      <a:pPr algn="just">
                        <a:lnSpc>
                          <a:spcPct val="115000"/>
                        </a:lnSpc>
                        <a:spcAft>
                          <a:spcPts val="0"/>
                        </a:spcAft>
                      </a:pPr>
                      <a:r>
                        <a:rPr lang="az-Latn-AZ"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6862" marR="36862" marT="0" marB="0"/>
                </a:tc>
                <a:extLst>
                  <a:ext uri="{0D108BD9-81ED-4DB2-BD59-A6C34878D82A}">
                    <a16:rowId xmlns:a16="http://schemas.microsoft.com/office/drawing/2014/main" val="2245315673"/>
                  </a:ext>
                </a:extLst>
              </a:tr>
              <a:tr h="929827">
                <a:tc>
                  <a:txBody>
                    <a:bodyPr/>
                    <a:lstStyle/>
                    <a:p>
                      <a:pPr>
                        <a:lnSpc>
                          <a:spcPct val="115000"/>
                        </a:lnSpc>
                        <a:spcAft>
                          <a:spcPts val="0"/>
                        </a:spcAft>
                      </a:pPr>
                      <a:r>
                        <a:rPr lang="az-Latn-AZ" sz="1400" dirty="0">
                          <a:effectLst/>
                        </a:rPr>
                        <a:t>Həmin istiqamətdə layihə həyata keçirildikdən sonra çatılacaq əsas hədəflər, nail olunacaq göstəricilər (Konkret statistik məlumatlar, fərqlər göstərilməklə ən az 100-150 sözdən ibarət)</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36862" marR="36862" marT="0" marB="0"/>
                </a:tc>
                <a:tc>
                  <a:txBody>
                    <a:bodyPr/>
                    <a:lstStyle/>
                    <a:p>
                      <a:pPr algn="just">
                        <a:lnSpc>
                          <a:spcPct val="115000"/>
                        </a:lnSpc>
                        <a:spcAft>
                          <a:spcPts val="0"/>
                        </a:spcAft>
                      </a:pPr>
                      <a:r>
                        <a:rPr lang="az-Latn-AZ"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862" marR="36862" marT="0" marB="0"/>
                </a:tc>
                <a:extLst>
                  <a:ext uri="{0D108BD9-81ED-4DB2-BD59-A6C34878D82A}">
                    <a16:rowId xmlns:a16="http://schemas.microsoft.com/office/drawing/2014/main" val="3137180292"/>
                  </a:ext>
                </a:extLst>
              </a:tr>
              <a:tr h="213907">
                <a:tc>
                  <a:txBody>
                    <a:bodyPr/>
                    <a:lstStyle/>
                    <a:p>
                      <a:pPr>
                        <a:lnSpc>
                          <a:spcPct val="115000"/>
                        </a:lnSpc>
                        <a:spcAft>
                          <a:spcPts val="0"/>
                        </a:spcAft>
                      </a:pPr>
                      <a:r>
                        <a:rPr lang="az-Latn-AZ" sz="1400" dirty="0">
                          <a:effectLst/>
                        </a:rPr>
                        <a:t>Tövsiyə edilən donor təşkilat</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36862" marR="36862" marT="0" marB="0"/>
                </a:tc>
                <a:tc>
                  <a:txBody>
                    <a:bodyPr/>
                    <a:lstStyle/>
                    <a:p>
                      <a:pPr algn="just">
                        <a:lnSpc>
                          <a:spcPct val="115000"/>
                        </a:lnSpc>
                        <a:spcAft>
                          <a:spcPts val="0"/>
                        </a:spcAft>
                      </a:pPr>
                      <a:r>
                        <a:rPr lang="az-Latn-AZ"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862" marR="36862" marT="0" marB="0"/>
                </a:tc>
                <a:extLst>
                  <a:ext uri="{0D108BD9-81ED-4DB2-BD59-A6C34878D82A}">
                    <a16:rowId xmlns:a16="http://schemas.microsoft.com/office/drawing/2014/main" val="1916500656"/>
                  </a:ext>
                </a:extLst>
              </a:tr>
              <a:tr h="213907">
                <a:tc>
                  <a:txBody>
                    <a:bodyPr/>
                    <a:lstStyle/>
                    <a:p>
                      <a:pPr>
                        <a:lnSpc>
                          <a:spcPct val="115000"/>
                        </a:lnSpc>
                        <a:spcAft>
                          <a:spcPts val="0"/>
                        </a:spcAft>
                      </a:pPr>
                      <a:r>
                        <a:rPr lang="az-Latn-AZ" sz="1400" dirty="0">
                          <a:effectLst/>
                        </a:rPr>
                        <a:t>Layihənin icra müddəti</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36862" marR="36862" marT="0" marB="0"/>
                </a:tc>
                <a:tc>
                  <a:txBody>
                    <a:bodyPr/>
                    <a:lstStyle/>
                    <a:p>
                      <a:pPr algn="just">
                        <a:lnSpc>
                          <a:spcPct val="115000"/>
                        </a:lnSpc>
                        <a:spcAft>
                          <a:spcPts val="0"/>
                        </a:spcAft>
                      </a:pPr>
                      <a:r>
                        <a:rPr lang="az-Latn-AZ" sz="1200">
                          <a:effectLst/>
                          <a:highlight>
                            <a:srgbClr val="FF0000"/>
                          </a:highligh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862" marR="36862" marT="0" marB="0"/>
                </a:tc>
                <a:extLst>
                  <a:ext uri="{0D108BD9-81ED-4DB2-BD59-A6C34878D82A}">
                    <a16:rowId xmlns:a16="http://schemas.microsoft.com/office/drawing/2014/main" val="817999787"/>
                  </a:ext>
                </a:extLst>
              </a:tr>
              <a:tr h="303226">
                <a:tc>
                  <a:txBody>
                    <a:bodyPr/>
                    <a:lstStyle/>
                    <a:p>
                      <a:pPr>
                        <a:lnSpc>
                          <a:spcPct val="115000"/>
                        </a:lnSpc>
                        <a:spcAft>
                          <a:spcPts val="0"/>
                        </a:spcAft>
                      </a:pPr>
                      <a:r>
                        <a:rPr lang="az-Latn-AZ" sz="1400" dirty="0">
                          <a:effectLst/>
                        </a:rPr>
                        <a:t>Layihənin büdcəsi (AZN, dollar və s.)</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36862" marR="36862" marT="0" marB="0"/>
                </a:tc>
                <a:tc>
                  <a:txBody>
                    <a:bodyPr/>
                    <a:lstStyle/>
                    <a:p>
                      <a:pPr algn="just">
                        <a:lnSpc>
                          <a:spcPct val="115000"/>
                        </a:lnSpc>
                        <a:spcAft>
                          <a:spcPts val="0"/>
                        </a:spcAft>
                      </a:pPr>
                      <a:r>
                        <a:rPr lang="az-Latn-AZ" sz="1200">
                          <a:effectLst/>
                          <a:highlight>
                            <a:srgbClr val="FF0000"/>
                          </a:highligh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862" marR="36862" marT="0" marB="0"/>
                </a:tc>
                <a:extLst>
                  <a:ext uri="{0D108BD9-81ED-4DB2-BD59-A6C34878D82A}">
                    <a16:rowId xmlns:a16="http://schemas.microsoft.com/office/drawing/2014/main" val="335639137"/>
                  </a:ext>
                </a:extLst>
              </a:tr>
              <a:tr h="320679">
                <a:tc>
                  <a:txBody>
                    <a:bodyPr/>
                    <a:lstStyle/>
                    <a:p>
                      <a:pPr>
                        <a:lnSpc>
                          <a:spcPct val="115000"/>
                        </a:lnSpc>
                        <a:spcAft>
                          <a:spcPts val="1000"/>
                        </a:spcAft>
                      </a:pPr>
                      <a:r>
                        <a:rPr lang="az-Latn-AZ" sz="1400">
                          <a:effectLst/>
                        </a:rPr>
                        <a:t>Layihə büdcəsinin təyinatı üzrə bölgüsü (rüblük üzrə)</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36862" marR="36862" marT="0" marB="0"/>
                </a:tc>
                <a:tc>
                  <a:txBody>
                    <a:bodyPr/>
                    <a:lstStyle/>
                    <a:p>
                      <a:pPr>
                        <a:lnSpc>
                          <a:spcPct val="115000"/>
                        </a:lnSpc>
                        <a:spcAft>
                          <a:spcPts val="1000"/>
                        </a:spcAft>
                        <a:tabLst>
                          <a:tab pos="171450" algn="l"/>
                          <a:tab pos="342900" algn="l"/>
                        </a:tabLst>
                      </a:pPr>
                      <a:r>
                        <a:rPr lang="az-Cyrl-AZ"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862" marR="36862" marT="0" marB="0" anchor="ctr"/>
                </a:tc>
                <a:extLst>
                  <a:ext uri="{0D108BD9-81ED-4DB2-BD59-A6C34878D82A}">
                    <a16:rowId xmlns:a16="http://schemas.microsoft.com/office/drawing/2014/main" val="506907908"/>
                  </a:ext>
                </a:extLst>
              </a:tr>
              <a:tr h="320679">
                <a:tc>
                  <a:txBody>
                    <a:bodyPr/>
                    <a:lstStyle/>
                    <a:p>
                      <a:pPr>
                        <a:lnSpc>
                          <a:spcPct val="115000"/>
                        </a:lnSpc>
                        <a:spcAft>
                          <a:spcPts val="1000"/>
                        </a:spcAft>
                      </a:pPr>
                      <a:r>
                        <a:rPr lang="az-Latn-AZ" sz="1400">
                          <a:effectLst/>
                        </a:rPr>
                        <a:t>Layihənin ərazisi</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36862" marR="36862" marT="0" marB="0"/>
                </a:tc>
                <a:tc>
                  <a:txBody>
                    <a:bodyPr/>
                    <a:lstStyle/>
                    <a:p>
                      <a:pPr>
                        <a:lnSpc>
                          <a:spcPct val="115000"/>
                        </a:lnSpc>
                        <a:spcAft>
                          <a:spcPts val="1000"/>
                        </a:spcAft>
                        <a:tabLst>
                          <a:tab pos="171450" algn="l"/>
                          <a:tab pos="342900" algn="l"/>
                        </a:tabLst>
                      </a:pPr>
                      <a:r>
                        <a:rPr lang="az-Cyrl-AZ"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862" marR="36862" marT="0" marB="0" anchor="ctr"/>
                </a:tc>
                <a:extLst>
                  <a:ext uri="{0D108BD9-81ED-4DB2-BD59-A6C34878D82A}">
                    <a16:rowId xmlns:a16="http://schemas.microsoft.com/office/drawing/2014/main" val="815463049"/>
                  </a:ext>
                </a:extLst>
              </a:tr>
              <a:tr h="320679">
                <a:tc>
                  <a:txBody>
                    <a:bodyPr/>
                    <a:lstStyle/>
                    <a:p>
                      <a:pPr>
                        <a:lnSpc>
                          <a:spcPct val="115000"/>
                        </a:lnSpc>
                        <a:spcAft>
                          <a:spcPts val="1000"/>
                        </a:spcAft>
                      </a:pPr>
                      <a:r>
                        <a:rPr lang="az-Latn-AZ" sz="1400" dirty="0">
                          <a:effectLst/>
                        </a:rPr>
                        <a:t>Məsul şəxs (əlaqə vasitələri)</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36862" marR="36862" marT="0" marB="0"/>
                </a:tc>
                <a:tc>
                  <a:txBody>
                    <a:bodyPr/>
                    <a:lstStyle/>
                    <a:p>
                      <a:pPr>
                        <a:lnSpc>
                          <a:spcPct val="115000"/>
                        </a:lnSpc>
                        <a:spcAft>
                          <a:spcPts val="1000"/>
                        </a:spcAft>
                        <a:tabLst>
                          <a:tab pos="171450" algn="l"/>
                          <a:tab pos="342900" algn="l"/>
                        </a:tabLst>
                      </a:pPr>
                      <a:r>
                        <a:rPr lang="az-Cyrl-AZ"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6862" marR="36862" marT="0" marB="0" anchor="ctr"/>
                </a:tc>
                <a:extLst>
                  <a:ext uri="{0D108BD9-81ED-4DB2-BD59-A6C34878D82A}">
                    <a16:rowId xmlns:a16="http://schemas.microsoft.com/office/drawing/2014/main" val="3506035461"/>
                  </a:ext>
                </a:extLst>
              </a:tr>
            </a:tbl>
          </a:graphicData>
        </a:graphic>
      </p:graphicFrame>
      <p:sp>
        <p:nvSpPr>
          <p:cNvPr id="6" name="Rectangle 1">
            <a:extLst>
              <a:ext uri="{FF2B5EF4-FFF2-40B4-BE49-F238E27FC236}">
                <a16:creationId xmlns:a16="http://schemas.microsoft.com/office/drawing/2014/main" id="{B204F970-E20B-40E0-8ADB-BCA4F5B2010E}"/>
              </a:ext>
            </a:extLst>
          </p:cNvPr>
          <p:cNvSpPr>
            <a:spLocks noChangeArrowheads="1"/>
          </p:cNvSpPr>
          <p:nvPr/>
        </p:nvSpPr>
        <p:spPr bwMode="auto">
          <a:xfrm>
            <a:off x="1141185" y="-58892"/>
            <a:ext cx="675694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71450" algn="l"/>
                <a:tab pos="342900" algn="l"/>
              </a:tabLst>
              <a:defRPr>
                <a:solidFill>
                  <a:schemeClr val="tx1"/>
                </a:solidFill>
                <a:latin typeface="Arial" panose="020B0604020202020204" pitchFamily="34" charset="0"/>
              </a:defRPr>
            </a:lvl1pPr>
            <a:lvl2pPr eaLnBrk="0" fontAlgn="base" hangingPunct="0">
              <a:spcBef>
                <a:spcPct val="0"/>
              </a:spcBef>
              <a:spcAft>
                <a:spcPct val="0"/>
              </a:spcAft>
              <a:tabLst>
                <a:tab pos="171450" algn="l"/>
                <a:tab pos="342900" algn="l"/>
              </a:tabLst>
              <a:defRPr>
                <a:solidFill>
                  <a:schemeClr val="tx1"/>
                </a:solidFill>
                <a:latin typeface="Arial" panose="020B0604020202020204" pitchFamily="34" charset="0"/>
              </a:defRPr>
            </a:lvl2pPr>
            <a:lvl3pPr eaLnBrk="0" fontAlgn="base" hangingPunct="0">
              <a:spcBef>
                <a:spcPct val="0"/>
              </a:spcBef>
              <a:spcAft>
                <a:spcPct val="0"/>
              </a:spcAft>
              <a:tabLst>
                <a:tab pos="171450" algn="l"/>
                <a:tab pos="342900" algn="l"/>
              </a:tabLst>
              <a:defRPr>
                <a:solidFill>
                  <a:schemeClr val="tx1"/>
                </a:solidFill>
                <a:latin typeface="Arial" panose="020B0604020202020204" pitchFamily="34" charset="0"/>
              </a:defRPr>
            </a:lvl3pPr>
            <a:lvl4pPr eaLnBrk="0" fontAlgn="base" hangingPunct="0">
              <a:spcBef>
                <a:spcPct val="0"/>
              </a:spcBef>
              <a:spcAft>
                <a:spcPct val="0"/>
              </a:spcAft>
              <a:tabLst>
                <a:tab pos="171450" algn="l"/>
                <a:tab pos="342900" algn="l"/>
              </a:tabLst>
              <a:defRPr>
                <a:solidFill>
                  <a:schemeClr val="tx1"/>
                </a:solidFill>
                <a:latin typeface="Arial" panose="020B0604020202020204" pitchFamily="34" charset="0"/>
              </a:defRPr>
            </a:lvl4pPr>
            <a:lvl5pPr eaLnBrk="0" fontAlgn="base" hangingPunct="0">
              <a:spcBef>
                <a:spcPct val="0"/>
              </a:spcBef>
              <a:spcAft>
                <a:spcPct val="0"/>
              </a:spcAft>
              <a:tabLst>
                <a:tab pos="171450" algn="l"/>
                <a:tab pos="342900" algn="l"/>
              </a:tabLst>
              <a:defRPr>
                <a:solidFill>
                  <a:schemeClr val="tx1"/>
                </a:solidFill>
                <a:latin typeface="Arial" panose="020B0604020202020204" pitchFamily="34" charset="0"/>
              </a:defRPr>
            </a:lvl5pPr>
            <a:lvl6pPr eaLnBrk="0" fontAlgn="base" hangingPunct="0">
              <a:spcBef>
                <a:spcPct val="0"/>
              </a:spcBef>
              <a:spcAft>
                <a:spcPct val="0"/>
              </a:spcAft>
              <a:tabLst>
                <a:tab pos="171450" algn="l"/>
                <a:tab pos="342900" algn="l"/>
              </a:tabLst>
              <a:defRPr>
                <a:solidFill>
                  <a:schemeClr val="tx1"/>
                </a:solidFill>
                <a:latin typeface="Arial" panose="020B0604020202020204" pitchFamily="34" charset="0"/>
              </a:defRPr>
            </a:lvl6pPr>
            <a:lvl7pPr eaLnBrk="0" fontAlgn="base" hangingPunct="0">
              <a:spcBef>
                <a:spcPct val="0"/>
              </a:spcBef>
              <a:spcAft>
                <a:spcPct val="0"/>
              </a:spcAft>
              <a:tabLst>
                <a:tab pos="171450" algn="l"/>
                <a:tab pos="342900" algn="l"/>
              </a:tabLst>
              <a:defRPr>
                <a:solidFill>
                  <a:schemeClr val="tx1"/>
                </a:solidFill>
                <a:latin typeface="Arial" panose="020B0604020202020204" pitchFamily="34" charset="0"/>
              </a:defRPr>
            </a:lvl7pPr>
            <a:lvl8pPr eaLnBrk="0" fontAlgn="base" hangingPunct="0">
              <a:spcBef>
                <a:spcPct val="0"/>
              </a:spcBef>
              <a:spcAft>
                <a:spcPct val="0"/>
              </a:spcAft>
              <a:tabLst>
                <a:tab pos="171450" algn="l"/>
                <a:tab pos="342900" algn="l"/>
              </a:tabLst>
              <a:defRPr>
                <a:solidFill>
                  <a:schemeClr val="tx1"/>
                </a:solidFill>
                <a:latin typeface="Arial" panose="020B0604020202020204" pitchFamily="34" charset="0"/>
              </a:defRPr>
            </a:lvl8pPr>
            <a:lvl9pPr eaLnBrk="0" fontAlgn="base" hangingPunct="0">
              <a:spcBef>
                <a:spcPct val="0"/>
              </a:spcBef>
              <a:spcAft>
                <a:spcPct val="0"/>
              </a:spcAft>
              <a:tabLst>
                <a:tab pos="171450" algn="l"/>
                <a:tab pos="3429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71450" algn="l"/>
                <a:tab pos="342900" algn="l"/>
              </a:tabLst>
            </a:pPr>
            <a:r>
              <a:rPr kumimoji="0" lang="az-Latn-AZ" altLang="en-US" sz="3600" b="1" i="1" u="none" strike="noStrike" cap="none" normalizeH="0" baseline="0" dirty="0">
                <a:ln>
                  <a:noFill/>
                </a:ln>
                <a:solidFill>
                  <a:srgbClr val="00B050"/>
                </a:solidFill>
                <a:effectLst/>
                <a:ea typeface="Calibri" panose="020F0502020204030204" pitchFamily="34" charset="0"/>
                <a:cs typeface="Arial" panose="020B0604020202020204" pitchFamily="34" charset="0"/>
              </a:rPr>
              <a:t>Layihə təkliflərinin forması</a:t>
            </a:r>
            <a:endParaRPr kumimoji="0" lang="en-US" altLang="en-US" sz="3600" b="1" i="1" u="none" strike="noStrike" cap="none" normalizeH="0" baseline="0" dirty="0">
              <a:ln>
                <a:noFill/>
              </a:ln>
              <a:solidFill>
                <a:srgbClr val="00B050"/>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71450" algn="l"/>
                <a:tab pos="342900" algn="l"/>
              </a:tabLst>
            </a:pPr>
            <a:endParaRPr kumimoji="0" lang="en-US" altLang="en-US" sz="1800" b="0" i="0" u="none" strike="noStrike" cap="none" normalizeH="0" baseline="0" dirty="0">
              <a:ln>
                <a:noFill/>
              </a:ln>
              <a:solidFill>
                <a:schemeClr val="tx1"/>
              </a:solidFill>
              <a:effectLst/>
              <a:cs typeface="Arial" panose="020B0604020202020204" pitchFamily="34" charset="0"/>
            </a:endParaRPr>
          </a:p>
        </p:txBody>
      </p:sp>
    </p:spTree>
    <p:extLst>
      <p:ext uri="{BB962C8B-B14F-4D97-AF65-F5344CB8AC3E}">
        <p14:creationId xmlns:p14="http://schemas.microsoft.com/office/powerpoint/2010/main" val="1342799722"/>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957</TotalTime>
  <Words>685</Words>
  <Application>Microsoft Office PowerPoint</Application>
  <PresentationFormat>Widescreen</PresentationFormat>
  <Paragraphs>84</Paragraphs>
  <Slides>10</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Adobe Devanagari</vt:lpstr>
      <vt:lpstr>Arial</vt:lpstr>
      <vt:lpstr>Calibri</vt:lpstr>
      <vt:lpstr>Calibri Light</vt:lpstr>
      <vt:lpstr>Century Gothic</vt:lpstr>
      <vt:lpstr>Palatino Linotype</vt:lpstr>
      <vt:lpstr>Times New Roman</vt:lpstr>
      <vt:lpstr>Wingdings</vt:lpstr>
      <vt:lpstr>Retrospect</vt:lpstr>
      <vt:lpstr>“Qlobal iqlim dəyişikliyinin uşaqların sağlamlığına təsiri" layihəsi</vt:lpstr>
      <vt:lpstr>Ətraf mühit nədir?</vt:lpstr>
      <vt:lpstr>Qlobal iqlim dəyişiklikləri</vt:lpstr>
      <vt:lpstr>İstixana qazları </vt:lpstr>
      <vt:lpstr>İstixana qazlarının yaranma səbəbləri</vt:lpstr>
      <vt:lpstr> İqlim dəyişikliyi proseslərinin aqrar sahələrə və təbiətə təsirinin azaldılması</vt:lpstr>
      <vt:lpstr>Ölkəmizdə tətbiq edilən müasir suvarma sistemləri</vt:lpstr>
      <vt:lpstr>İqlim stansiyalarının tətbiqinin üstünlükləri</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Zahra Mayilova</dc:creator>
  <cp:lastModifiedBy>Esmira Latifova</cp:lastModifiedBy>
  <cp:revision>110</cp:revision>
  <cp:lastPrinted>2024-07-12T05:22:59Z</cp:lastPrinted>
  <dcterms:created xsi:type="dcterms:W3CDTF">2024-06-11T11:31:01Z</dcterms:created>
  <dcterms:modified xsi:type="dcterms:W3CDTF">2024-07-12T07:52:50Z</dcterms:modified>
</cp:coreProperties>
</file>