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71" r:id="rId6"/>
    <p:sldId id="270" r:id="rId7"/>
    <p:sldId id="269" r:id="rId8"/>
    <p:sldId id="258" r:id="rId9"/>
    <p:sldId id="263" r:id="rId10"/>
    <p:sldId id="259" r:id="rId11"/>
    <p:sldId id="260" r:id="rId12"/>
    <p:sldId id="264" r:id="rId13"/>
    <p:sldId id="265" r:id="rId14"/>
    <p:sldId id="266" r:id="rId15"/>
    <p:sldId id="261" r:id="rId16"/>
    <p:sldId id="26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21716" y="1982354"/>
            <a:ext cx="7835079" cy="6638478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-29766" y="9515475"/>
            <a:ext cx="3086100" cy="1543050"/>
            <a:chOff x="0" y="0"/>
            <a:chExt cx="81280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55834" y="825790"/>
            <a:ext cx="1914899" cy="1077131"/>
          </a:xfrm>
          <a:custGeom>
            <a:avLst/>
            <a:gdLst/>
            <a:ahLst/>
            <a:cxnLst/>
            <a:rect l="l" t="t" r="r" b="b"/>
            <a:pathLst>
              <a:path w="1914899" h="1077131">
                <a:moveTo>
                  <a:pt x="0" y="0"/>
                </a:moveTo>
                <a:lnTo>
                  <a:pt x="1914899" y="0"/>
                </a:lnTo>
                <a:lnTo>
                  <a:pt x="1914899" y="1077131"/>
                </a:lnTo>
                <a:lnTo>
                  <a:pt x="0" y="1077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699" y="2975022"/>
            <a:ext cx="887730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az-Latn-AZ" sz="4000" b="1" dirty="0" smtClean="0">
                <a:solidFill>
                  <a:srgbClr val="1E3256"/>
                </a:solidFill>
                <a:latin typeface="+mj-lt"/>
              </a:rPr>
              <a:t>Qida tullantılarının və itkilərinin azaldılması üçün təchizat zənciri infrastrukturunun təkmilləşdirilməsi</a:t>
            </a:r>
            <a:endParaRPr lang="en-US" sz="40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70732" y="1026217"/>
            <a:ext cx="964506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700"/>
              </a:lnSpc>
            </a:pP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Azərbaycan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Respublikasının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Qida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Təhlükəsizliyi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Agentliyinin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tabeliyində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Azərbaycan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Qida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Təhlükəsizliyi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İnstitutu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publik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>
                <a:solidFill>
                  <a:srgbClr val="1E3256"/>
                </a:solidFill>
                <a:latin typeface="+mj-lt"/>
              </a:rPr>
              <a:t>hüquqi</a:t>
            </a:r>
            <a:r>
              <a:rPr lang="en-US" sz="2400" spc="68" dirty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err="1" smtClean="0">
                <a:solidFill>
                  <a:srgbClr val="1E3256"/>
                </a:solidFill>
                <a:latin typeface="+mj-lt"/>
              </a:rPr>
              <a:t>şəxs</a:t>
            </a:r>
            <a:r>
              <a:rPr lang="az-Latn-AZ" sz="2400" spc="68" dirty="0" smtClean="0">
                <a:solidFill>
                  <a:srgbClr val="1E3256"/>
                </a:solidFill>
                <a:latin typeface="+mj-lt"/>
              </a:rPr>
              <a:t> </a:t>
            </a:r>
            <a:r>
              <a:rPr lang="en-US" sz="2400" spc="68" dirty="0" smtClean="0">
                <a:solidFill>
                  <a:srgbClr val="1E3256"/>
                </a:solidFill>
                <a:latin typeface="+mj-lt"/>
              </a:rPr>
              <a:t>(A</a:t>
            </a:r>
            <a:r>
              <a:rPr lang="az-Latn-AZ" sz="2400" spc="68" dirty="0" smtClean="0">
                <a:solidFill>
                  <a:srgbClr val="1E3256"/>
                </a:solidFill>
                <a:latin typeface="+mj-lt"/>
              </a:rPr>
              <a:t>QTİ</a:t>
            </a:r>
            <a:r>
              <a:rPr lang="en-US" sz="2400" spc="68" dirty="0" smtClean="0">
                <a:solidFill>
                  <a:srgbClr val="1E3256"/>
                </a:solidFill>
                <a:latin typeface="+mj-lt"/>
              </a:rPr>
              <a:t>)</a:t>
            </a:r>
            <a:endParaRPr lang="en-US" sz="2400" spc="68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8290631"/>
            <a:ext cx="61341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</a:pPr>
            <a:r>
              <a:rPr lang="en-US" sz="2000" b="1" spc="40" dirty="0" smtClean="0">
                <a:solidFill>
                  <a:srgbClr val="000000"/>
                </a:solidFill>
                <a:latin typeface="+mj-lt"/>
              </a:rPr>
              <a:t>S</a:t>
            </a:r>
            <a:r>
              <a:rPr lang="az-Latn-AZ" sz="2000" b="1" spc="40" dirty="0" smtClean="0">
                <a:solidFill>
                  <a:srgbClr val="000000"/>
                </a:solidFill>
                <a:latin typeface="+mj-lt"/>
              </a:rPr>
              <a:t>ƏLİ</a:t>
            </a:r>
            <a:r>
              <a:rPr lang="en-US" sz="2000" b="1" spc="40" dirty="0" smtClean="0">
                <a:solidFill>
                  <a:srgbClr val="000000"/>
                </a:solidFill>
                <a:latin typeface="+mj-lt"/>
              </a:rPr>
              <a:t>MOVA </a:t>
            </a:r>
            <a:r>
              <a:rPr lang="en-US" sz="2000" b="1" spc="40" dirty="0">
                <a:solidFill>
                  <a:srgbClr val="000000"/>
                </a:solidFill>
                <a:latin typeface="+mj-lt"/>
              </a:rPr>
              <a:t>Aysel </a:t>
            </a:r>
            <a:r>
              <a:rPr lang="en-US" sz="2000" b="1" spc="4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0" lvl="0" indent="0" algn="l">
              <a:lnSpc>
                <a:spcPts val="2800"/>
              </a:lnSpc>
            </a:pPr>
            <a:r>
              <a:rPr lang="az-Latn-AZ" sz="2000" i="1" spc="40" dirty="0" smtClean="0">
                <a:solidFill>
                  <a:srgbClr val="000000"/>
                </a:solidFill>
                <a:latin typeface="+mj-lt"/>
              </a:rPr>
              <a:t>AQTİ-nin Elmi Araşdırmalar Mərkəzinin mütəxəssisi</a:t>
            </a:r>
            <a:endParaRPr lang="en-US" sz="2000" i="1" spc="4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9399" y="8857345"/>
            <a:ext cx="121920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</a:pPr>
            <a:r>
              <a:rPr lang="az-Latn-AZ" sz="2000" b="1" i="1" spc="40" dirty="0" smtClean="0">
                <a:solidFill>
                  <a:srgbClr val="C00000"/>
                </a:solidFill>
                <a:latin typeface="+mj-lt"/>
              </a:rPr>
              <a:t>16.07.2024</a:t>
            </a:r>
            <a:endParaRPr lang="en-US" sz="2000" b="1" i="1" spc="4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2976679"/>
            <a:ext cx="5791200" cy="5313952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570634"/>
            <a:ext cx="10213160" cy="4716366"/>
            <a:chOff x="0" y="0"/>
            <a:chExt cx="2689886" cy="1242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9886" cy="1242170"/>
            </a:xfrm>
            <a:custGeom>
              <a:avLst/>
              <a:gdLst/>
              <a:ahLst/>
              <a:cxnLst/>
              <a:rect l="l" t="t" r="r" b="b"/>
              <a:pathLst>
                <a:path w="2689886" h="1242170">
                  <a:moveTo>
                    <a:pt x="0" y="0"/>
                  </a:moveTo>
                  <a:lnTo>
                    <a:pt x="2689886" y="0"/>
                  </a:lnTo>
                  <a:lnTo>
                    <a:pt x="2689886" y="1242170"/>
                  </a:lnTo>
                  <a:lnTo>
                    <a:pt x="0" y="124217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89886" cy="128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3257" y="5570634"/>
            <a:ext cx="12314076" cy="4716366"/>
            <a:chOff x="0" y="0"/>
            <a:chExt cx="1191385" cy="456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1385" cy="456308"/>
            </a:xfrm>
            <a:custGeom>
              <a:avLst/>
              <a:gdLst/>
              <a:ahLst/>
              <a:cxnLst/>
              <a:rect l="l" t="t" r="r" b="b"/>
              <a:pathLst>
                <a:path w="1191385" h="456308">
                  <a:moveTo>
                    <a:pt x="988185" y="0"/>
                  </a:moveTo>
                  <a:lnTo>
                    <a:pt x="0" y="0"/>
                  </a:lnTo>
                  <a:lnTo>
                    <a:pt x="203200" y="456308"/>
                  </a:lnTo>
                  <a:lnTo>
                    <a:pt x="1191385" y="456308"/>
                  </a:lnTo>
                  <a:lnTo>
                    <a:pt x="988185" y="0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988185" cy="49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800" y="1943100"/>
            <a:ext cx="58293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az-Latn-AZ" sz="7200" b="1" dirty="0" smtClean="0">
                <a:solidFill>
                  <a:srgbClr val="1E3256"/>
                </a:solidFill>
                <a:latin typeface="+mj-lt"/>
              </a:rPr>
              <a:t>Prosesə </a:t>
            </a:r>
          </a:p>
          <a:p>
            <a:pPr algn="l">
              <a:lnSpc>
                <a:spcPts val="5999"/>
              </a:lnSpc>
            </a:pPr>
            <a:r>
              <a:rPr lang="az-Latn-AZ" sz="7200" b="1" dirty="0" smtClean="0">
                <a:solidFill>
                  <a:srgbClr val="1E3256"/>
                </a:solidFill>
                <a:latin typeface="+mj-lt"/>
              </a:rPr>
              <a:t>dair </a:t>
            </a:r>
            <a:r>
              <a:rPr lang="az-Latn-AZ" sz="7200" b="1" u="sng" dirty="0" smtClean="0">
                <a:solidFill>
                  <a:srgbClr val="FF0000"/>
                </a:solidFill>
                <a:latin typeface="+mj-lt"/>
              </a:rPr>
              <a:t>TƏLƏBLƏR</a:t>
            </a:r>
            <a:endParaRPr lang="en-US" sz="72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48698" y="1239114"/>
            <a:ext cx="11117346" cy="4079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87" lvl="1" indent="-226693">
              <a:lnSpc>
                <a:spcPts val="2939"/>
              </a:lnSpc>
              <a:buFont typeface="Arial"/>
              <a:buChar char="•"/>
            </a:pPr>
            <a:r>
              <a:rPr lang="az-Latn-AZ" sz="2400" dirty="0">
                <a:solidFill>
                  <a:srgbClr val="1E3256"/>
                </a:solidFill>
                <a:latin typeface="+mj-lt"/>
              </a:rPr>
              <a:t>Qida məhsulları və xammalın qəbul edilməsi </a:t>
            </a: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gigiyenik tələblərə əsasən həyata keçirilməlidir.</a:t>
            </a:r>
          </a:p>
          <a:p>
            <a:pPr marL="453387" lvl="1" indent="-226693">
              <a:lnSpc>
                <a:spcPts val="2939"/>
              </a:lnSpc>
              <a:buFont typeface="Arial"/>
              <a:buChar char="•"/>
            </a:pPr>
            <a:endParaRPr lang="az-Latn-AZ" sz="2400" dirty="0" smtClean="0">
              <a:solidFill>
                <a:srgbClr val="1E3256"/>
              </a:solidFill>
              <a:latin typeface="+mj-lt"/>
            </a:endParaRPr>
          </a:p>
          <a:p>
            <a:pPr marL="453387" lvl="1" indent="-226693">
              <a:lnSpc>
                <a:spcPts val="293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Temperatur qaydalara uyğun olaraq tənzimlənməli, ölçü cihazları mütəmadi şəkildə kalibrasiya edilməli, bütün göstəricilər qeydə alınmalıdır. </a:t>
            </a:r>
          </a:p>
          <a:p>
            <a:pPr marL="453387" lvl="1" indent="-226693">
              <a:lnSpc>
                <a:spcPts val="2939"/>
              </a:lnSpc>
              <a:buFont typeface="Arial"/>
              <a:buChar char="•"/>
            </a:pPr>
            <a:endParaRPr lang="az-Latn-AZ" sz="2400" dirty="0" smtClean="0">
              <a:solidFill>
                <a:srgbClr val="1E3256"/>
              </a:solidFill>
              <a:latin typeface="+mj-lt"/>
            </a:endParaRPr>
          </a:p>
          <a:p>
            <a:pPr marL="453387" lvl="1" indent="-226693" algn="l">
              <a:lnSpc>
                <a:spcPts val="293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FF0000"/>
                </a:solidFill>
                <a:latin typeface="+mj-lt"/>
              </a:rPr>
              <a:t>Göstəricilərin normaya uyğun olmadığı halda dərhal lazımi tədbirlər görülməlidir.</a:t>
            </a:r>
            <a:endParaRPr lang="az-Latn-AZ" sz="2400" dirty="0">
              <a:solidFill>
                <a:srgbClr val="FF0000"/>
              </a:solidFill>
              <a:latin typeface="+mj-lt"/>
            </a:endParaRPr>
          </a:p>
          <a:p>
            <a:pPr marL="453387" lvl="1" indent="-226693" algn="l">
              <a:lnSpc>
                <a:spcPts val="2939"/>
              </a:lnSpc>
              <a:buFont typeface="Arial"/>
              <a:buChar char="•"/>
            </a:pPr>
            <a:endParaRPr lang="az-Latn-AZ" sz="2400" dirty="0">
              <a:solidFill>
                <a:srgbClr val="FF0000"/>
              </a:solidFill>
              <a:latin typeface="+mj-lt"/>
            </a:endParaRPr>
          </a:p>
          <a:p>
            <a:pPr marL="453387" lvl="1" indent="-226693" algn="l">
              <a:lnSpc>
                <a:spcPts val="293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FF0000"/>
                </a:solidFill>
                <a:latin typeface="+mj-lt"/>
              </a:rPr>
              <a:t>Anbarlara daxil olan qida məhsullarının keyfiyyəti əmtəə mütəxəssisləri, məsul şəxslər, müəssisə menecerləri və ya idarəçiləri tərəfindən yoxlanılmalıdır.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algn="l">
              <a:lnSpc>
                <a:spcPts val="2939"/>
              </a:lnSpc>
            </a:pP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20963" y="749425"/>
            <a:ext cx="9909155" cy="8395793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330118" y="9160305"/>
            <a:ext cx="3957882" cy="2253391"/>
            <a:chOff x="0" y="0"/>
            <a:chExt cx="812800" cy="462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689683" y="1708698"/>
            <a:ext cx="791107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Prosesə dair </a:t>
            </a:r>
            <a:r>
              <a:rPr lang="az-Latn-AZ" sz="5400" b="1" u="sng" dirty="0">
                <a:solidFill>
                  <a:srgbClr val="FF0000"/>
                </a:solidFill>
                <a:latin typeface="+mj-lt"/>
              </a:rPr>
              <a:t>TƏLƏBLƏR</a:t>
            </a: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 </a:t>
            </a:r>
            <a:endParaRPr lang="en-US" sz="54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89683" y="3702439"/>
            <a:ext cx="7911076" cy="609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endParaRPr sz="2000" dirty="0">
              <a:latin typeface="+mj-lt"/>
            </a:endParaRPr>
          </a:p>
          <a:p>
            <a:pPr marL="497992" lvl="1" indent="-248996" algn="l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Qida məhsullarının qablaşdırılması və paketlənməsi hermetik, təmiz, quru, qoxusuz və tamlığı pozulmamış qaydada olmalıdır;</a:t>
            </a:r>
            <a:endParaRPr lang="en-US" sz="2400" dirty="0">
              <a:solidFill>
                <a:srgbClr val="1E3256"/>
              </a:solidFill>
              <a:latin typeface="+mj-lt"/>
            </a:endParaRPr>
          </a:p>
          <a:p>
            <a:pPr algn="l">
              <a:lnSpc>
                <a:spcPts val="3229"/>
              </a:lnSpc>
            </a:pPr>
            <a:endParaRPr lang="en-US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 algn="l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Qida məhsulları və xammalın keyfiyyət və təhlükəsizliyini təsdiq edən sənədlər olmalıdır;</a:t>
            </a:r>
            <a:endParaRPr lang="en-US" sz="2400" dirty="0">
              <a:solidFill>
                <a:srgbClr val="1E3256"/>
              </a:solidFill>
              <a:latin typeface="+mj-lt"/>
            </a:endParaRPr>
          </a:p>
          <a:p>
            <a:pPr algn="l">
              <a:lnSpc>
                <a:spcPts val="3229"/>
              </a:lnSpc>
            </a:pPr>
            <a:endParaRPr lang="en-US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 algn="l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Sənədlərdə istehsal tarixi, saxlanma temperaturu və son istifadə tarixi göstərilməlidir;</a:t>
            </a:r>
          </a:p>
          <a:p>
            <a:pPr marL="497992" lvl="1" indent="-248996" algn="l">
              <a:lnSpc>
                <a:spcPts val="3229"/>
              </a:lnSpc>
              <a:buFont typeface="Arial"/>
              <a:buChar char="•"/>
            </a:pPr>
            <a:endParaRPr lang="az-Latn-AZ" sz="2400" dirty="0" smtClean="0">
              <a:solidFill>
                <a:srgbClr val="1E3256"/>
              </a:solidFill>
              <a:latin typeface="+mj-lt"/>
            </a:endParaRPr>
          </a:p>
          <a:p>
            <a:pPr marL="497992" lvl="1" indent="-248996" algn="l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Həmin məhsulların müşayiət edilən sənədlərlə və ya qablaşdırmada göstərilən etiketlə uyğun olub-olmamasına nəzarət olunmalıdır.</a:t>
            </a:r>
            <a:endParaRPr lang="en-US" sz="2400" dirty="0">
              <a:solidFill>
                <a:srgbClr val="1E3256"/>
              </a:solidFill>
              <a:latin typeface="+mj-lt"/>
            </a:endParaRPr>
          </a:p>
          <a:p>
            <a:pPr algn="l">
              <a:lnSpc>
                <a:spcPts val="3229"/>
              </a:lnSpc>
            </a:pPr>
            <a:endParaRPr lang="en-US" sz="2400" dirty="0">
              <a:solidFill>
                <a:srgbClr val="1E325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10577"/>
          <a:stretch/>
        </p:blipFill>
        <p:spPr>
          <a:xfrm>
            <a:off x="16552497" y="2247841"/>
            <a:ext cx="1593945" cy="1510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20963" y="749425"/>
            <a:ext cx="9909155" cy="8395793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330118" y="9160305"/>
            <a:ext cx="3957882" cy="2253391"/>
            <a:chOff x="0" y="0"/>
            <a:chExt cx="812800" cy="462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689683" y="1708698"/>
            <a:ext cx="791107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Prosesə dair </a:t>
            </a:r>
            <a:r>
              <a:rPr lang="az-Latn-AZ" sz="5400" b="1" u="sng" dirty="0">
                <a:solidFill>
                  <a:srgbClr val="FF0000"/>
                </a:solidFill>
                <a:latin typeface="+mj-lt"/>
              </a:rPr>
              <a:t>TƏLƏBLƏR</a:t>
            </a: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 </a:t>
            </a:r>
            <a:endParaRPr lang="en-US" sz="54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89683" y="3702439"/>
            <a:ext cx="7911076" cy="44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endParaRPr sz="2000" dirty="0"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>
                <a:solidFill>
                  <a:srgbClr val="1E3256"/>
                </a:solidFill>
                <a:latin typeface="+mj-lt"/>
              </a:rPr>
              <a:t>Tez xarab olan qida məhsullarının miqdarı müəssisədə mövcud olan vasitələrinin tutumuna görə müəyyən edilməlidir;</a:t>
            </a: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>
                <a:solidFill>
                  <a:srgbClr val="1E3256"/>
                </a:solidFill>
                <a:latin typeface="+mj-lt"/>
              </a:rPr>
              <a:t>Soyuducu ilə təmin edilməyən müəssisələrdə tez xarab olan ərzaq məhsullarının saxlanması qadağandır;</a:t>
            </a: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>
                <a:solidFill>
                  <a:srgbClr val="1E3256"/>
                </a:solidFill>
                <a:latin typeface="+mj-lt"/>
              </a:rPr>
              <a:t>Ərzaq məhsullarının saxlanması, hər bir məhsul növündən asılı olaraq müəyyən edilmiş temperatur, rütubət və işıq şəraitinə uyğun həyata keçirilməlidir</a:t>
            </a: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.</a:t>
            </a:r>
            <a:endParaRPr lang="az-Latn-AZ" sz="2400" dirty="0">
              <a:solidFill>
                <a:srgbClr val="1E325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2500"/>
            <a:ext cx="4448113" cy="2459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2" y="4981067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20963" y="749425"/>
            <a:ext cx="9909155" cy="8395793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330118" y="9160305"/>
            <a:ext cx="3957882" cy="2253391"/>
            <a:chOff x="0" y="0"/>
            <a:chExt cx="812800" cy="462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689683" y="1708698"/>
            <a:ext cx="791107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Prosesə dair </a:t>
            </a:r>
            <a:r>
              <a:rPr lang="az-Latn-AZ" sz="5400" b="1" u="sng" dirty="0">
                <a:solidFill>
                  <a:srgbClr val="FF0000"/>
                </a:solidFill>
                <a:latin typeface="+mj-lt"/>
              </a:rPr>
              <a:t>TƏLƏBLƏR</a:t>
            </a: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 </a:t>
            </a:r>
            <a:endParaRPr lang="en-US" sz="54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89683" y="2713347"/>
            <a:ext cx="7911076" cy="65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endParaRPr sz="2000" dirty="0"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Qida məhsullarının saxlanması zamanı mal qonşuluğu prinsipinə və saxlanma standartlarına ciddi şəkildə nəzarət olunmalıdır;</a:t>
            </a: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Soyuducu/dondurucu qurğular gigiyenik qaydalara əməl olunaraq təşkil olunmalı və yaxşı vəziyyətdə olmalıdır. </a:t>
            </a: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Çarpaz çirklənmənin qarşısının alınması məqsədilə çiy xammal və yarımfabrikat qida məhsulları istifadəyə hazır məhsullarla eyni anbarlarda saxlanılmamalıdır;</a:t>
            </a: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İstifadə müddəti bitmiş və yararlı olmayan qidalar aydın şəkildə etiketlənib, istifadə müddəti bitməmiş məhsullardan kənarda saxlanılmalıdır.</a:t>
            </a: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248996" lvl="1">
              <a:lnSpc>
                <a:spcPts val="3229"/>
              </a:lnSpc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74" y="1471597"/>
            <a:ext cx="2350848" cy="3138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00" y="4610100"/>
            <a:ext cx="3748883" cy="2463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4" y="560070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20963" y="749425"/>
            <a:ext cx="9909155" cy="8395793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330118" y="9160305"/>
            <a:ext cx="3957882" cy="2253391"/>
            <a:chOff x="0" y="0"/>
            <a:chExt cx="812800" cy="462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689683" y="1708698"/>
            <a:ext cx="791107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Prosesə dair </a:t>
            </a:r>
            <a:r>
              <a:rPr lang="az-Latn-AZ" sz="5400" b="1" u="sng" dirty="0">
                <a:solidFill>
                  <a:srgbClr val="FF0000"/>
                </a:solidFill>
                <a:latin typeface="+mj-lt"/>
              </a:rPr>
              <a:t>TƏLƏBLƏR</a:t>
            </a: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 </a:t>
            </a:r>
            <a:endParaRPr lang="en-US" sz="5400" b="1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89683" y="2713347"/>
            <a:ext cx="7911076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endParaRPr sz="2000" dirty="0"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Taxtadan hazırlanmış, çirklənmiş, qırılmış, istifadəyə yararsız rəf və paletlərdən istifadə edilməməlidir;</a:t>
            </a: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497992" lvl="1" indent="-248996">
              <a:lnSpc>
                <a:spcPts val="3229"/>
              </a:lnSpc>
              <a:buFont typeface="Arial"/>
              <a:buChar char="•"/>
            </a:pPr>
            <a:r>
              <a:rPr lang="az-Latn-AZ" sz="2400" dirty="0" smtClean="0">
                <a:solidFill>
                  <a:srgbClr val="1E3256"/>
                </a:solidFill>
                <a:latin typeface="+mj-lt"/>
              </a:rPr>
              <a:t>Rəflər asanlıqla yuyula bilən və dezinfeksiya oluna bilən materiallardan hazırlanmalı, yerdən ən az 20-40 sm hündürlükdə olmalıdır. </a:t>
            </a:r>
            <a:endParaRPr lang="az-Latn-AZ" sz="2400" dirty="0">
              <a:solidFill>
                <a:srgbClr val="1E3256"/>
              </a:solidFill>
              <a:latin typeface="+mj-lt"/>
            </a:endParaRPr>
          </a:p>
          <a:p>
            <a:pPr marL="248996" lvl="1">
              <a:lnSpc>
                <a:spcPts val="3229"/>
              </a:lnSpc>
            </a:pPr>
            <a:endParaRPr lang="az-Latn-AZ" sz="2400" dirty="0">
              <a:solidFill>
                <a:srgbClr val="1E3256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02619"/>
            <a:ext cx="2997881" cy="29978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79" y="4610100"/>
            <a:ext cx="3464361" cy="396297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1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9429" y="1673701"/>
            <a:ext cx="163091" cy="163091"/>
            <a:chOff x="0" y="0"/>
            <a:chExt cx="812800" cy="812800"/>
          </a:xfrm>
          <a:solidFill>
            <a:srgbClr val="00B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2521" y="4197101"/>
            <a:ext cx="163091" cy="163091"/>
            <a:chOff x="0" y="0"/>
            <a:chExt cx="812800" cy="8128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79429" y="7609309"/>
            <a:ext cx="163091" cy="163091"/>
            <a:chOff x="0" y="0"/>
            <a:chExt cx="812800" cy="812800"/>
          </a:xfrm>
          <a:solidFill>
            <a:srgbClr val="00B05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7331270" cy="10287000"/>
            <a:chOff x="0" y="0"/>
            <a:chExt cx="1930869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0869" cy="2709333"/>
            </a:xfrm>
            <a:custGeom>
              <a:avLst/>
              <a:gdLst/>
              <a:ahLst/>
              <a:cxnLst/>
              <a:rect l="l" t="t" r="r" b="b"/>
              <a:pathLst>
                <a:path w="1930869" h="2709333">
                  <a:moveTo>
                    <a:pt x="0" y="0"/>
                  </a:moveTo>
                  <a:lnTo>
                    <a:pt x="1930869" y="0"/>
                  </a:lnTo>
                  <a:lnTo>
                    <a:pt x="19308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3086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4927974">
            <a:off x="-258546" y="5971359"/>
            <a:ext cx="4957697" cy="4957697"/>
          </a:xfrm>
          <a:custGeom>
            <a:avLst/>
            <a:gdLst/>
            <a:ahLst/>
            <a:cxnLst/>
            <a:rect l="l" t="t" r="r" b="b"/>
            <a:pathLst>
              <a:path w="4957697" h="4957697">
                <a:moveTo>
                  <a:pt x="0" y="0"/>
                </a:moveTo>
                <a:lnTo>
                  <a:pt x="4957698" y="0"/>
                </a:lnTo>
                <a:lnTo>
                  <a:pt x="4957698" y="4957697"/>
                </a:lnTo>
                <a:lnTo>
                  <a:pt x="0" y="4957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55105" y="2127088"/>
            <a:ext cx="5505791" cy="308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az-Latn-AZ" sz="6600" b="1" dirty="0" smtClean="0">
                <a:solidFill>
                  <a:srgbClr val="FFFFFF"/>
                </a:solidFill>
                <a:latin typeface="+mj-lt"/>
              </a:rPr>
              <a:t>Qida məhsullarının </a:t>
            </a:r>
            <a:r>
              <a:rPr lang="az-Latn-AZ" sz="6600" b="1" u="sng" dirty="0" smtClean="0">
                <a:solidFill>
                  <a:srgbClr val="FFFF00"/>
                </a:solidFill>
                <a:latin typeface="+mj-lt"/>
              </a:rPr>
              <a:t>QƏBULU VƏ DAŞINMASI</a:t>
            </a:r>
            <a:endParaRPr lang="en-US" sz="6600" b="1" u="sng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488582" y="1212323"/>
            <a:ext cx="449803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az-Latn-AZ" sz="2400" spc="68" dirty="0" smtClean="0">
                <a:solidFill>
                  <a:srgbClr val="1E3256"/>
                </a:solidFill>
                <a:latin typeface="+mj-lt"/>
              </a:rPr>
              <a:t>Məhsulların təzəliyini və məhsula dair sənədlərin qanunvericiliyə uyğun olub-olmadığını yoxlamalıdır.</a:t>
            </a:r>
            <a:endParaRPr lang="en-US" sz="2400" spc="68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8582" y="3820849"/>
            <a:ext cx="4498033" cy="16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az-Latn-AZ" sz="2400" spc="68" dirty="0" smtClean="0">
                <a:solidFill>
                  <a:srgbClr val="1E3256"/>
                </a:solidFill>
                <a:latin typeface="+mj-lt"/>
              </a:rPr>
              <a:t>Müxtəlif olmalı və ya mümkün olmadıqda bu proses müxtəlif vaxt intervalında həyata keçirilməlidir.</a:t>
            </a:r>
            <a:endParaRPr lang="en-US" sz="2400" spc="68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488582" y="7229529"/>
            <a:ext cx="4498033" cy="2440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az-Latn-AZ" sz="2400" b="1" spc="68" dirty="0" smtClean="0">
                <a:solidFill>
                  <a:srgbClr val="1E3256"/>
                </a:solidFill>
                <a:latin typeface="+mj-lt"/>
              </a:rPr>
              <a:t>soyuq temperaturda mühafizə edilən qida məhsullarının daşınması, qəbulu, hazırlanması, işlənməsi və müştərilərə çatdırılması zamanı temperatur rejimi dəyişməməlidir.</a:t>
            </a:r>
            <a:endParaRPr lang="en-US" sz="2400" b="1" spc="68" dirty="0">
              <a:solidFill>
                <a:srgbClr val="1E3256"/>
              </a:solidFill>
              <a:latin typeface="+mj-l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15082" y="1193273"/>
            <a:ext cx="331601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az-Latn-AZ" sz="3000" b="1" dirty="0" smtClean="0">
                <a:solidFill>
                  <a:srgbClr val="FF3131"/>
                </a:solidFill>
                <a:latin typeface="+mj-lt"/>
              </a:rPr>
              <a:t>QƏBUL ZAMANI MƏSUL ŞƏXS</a:t>
            </a:r>
            <a:endParaRPr lang="en-US" sz="3000" b="1" dirty="0">
              <a:solidFill>
                <a:srgbClr val="FF3131"/>
              </a:solidFill>
              <a:latin typeface="+mj-l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544171" y="3901826"/>
            <a:ext cx="344164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az-Latn-AZ" sz="3000" b="1" dirty="0" smtClean="0">
                <a:solidFill>
                  <a:srgbClr val="FF3131"/>
                </a:solidFill>
                <a:latin typeface="+mj-lt"/>
              </a:rPr>
              <a:t>Çiy və hazır məhsulların giriş və çıxışı</a:t>
            </a:r>
            <a:endParaRPr lang="en-US" sz="3000" b="1" dirty="0">
              <a:solidFill>
                <a:srgbClr val="FF3131"/>
              </a:solidFill>
              <a:latin typeface="+mj-l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544171" y="7210426"/>
            <a:ext cx="347073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az-Latn-AZ" sz="3200" b="1" dirty="0" smtClean="0">
                <a:solidFill>
                  <a:srgbClr val="FF3131"/>
                </a:solidFill>
                <a:latin typeface="+mj-lt"/>
              </a:rPr>
              <a:t>QİDA ZƏNCİRİNİN ROLU</a:t>
            </a:r>
            <a:endParaRPr lang="en-US" sz="3200" b="1" dirty="0">
              <a:solidFill>
                <a:srgbClr val="FF313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2141256" cy="10287000"/>
            <a:chOff x="0" y="0"/>
            <a:chExt cx="7484110" cy="6341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441056" y="0"/>
            <a:ext cx="7846944" cy="10287000"/>
            <a:chOff x="0" y="0"/>
            <a:chExt cx="206668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6685" cy="2709333"/>
            </a:xfrm>
            <a:custGeom>
              <a:avLst/>
              <a:gdLst/>
              <a:ahLst/>
              <a:cxnLst/>
              <a:rect l="l" t="t" r="r" b="b"/>
              <a:pathLst>
                <a:path w="2066685" h="2709333">
                  <a:moveTo>
                    <a:pt x="0" y="0"/>
                  </a:moveTo>
                  <a:lnTo>
                    <a:pt x="2066685" y="0"/>
                  </a:lnTo>
                  <a:lnTo>
                    <a:pt x="20666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6668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579567" y="6121437"/>
            <a:ext cx="5569922" cy="1640026"/>
            <a:chOff x="0" y="-47625"/>
            <a:chExt cx="7426562" cy="2186701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426562" cy="598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 spc="74">
                  <a:solidFill>
                    <a:srgbClr val="ED7944"/>
                  </a:solidFill>
                  <a:latin typeface="+mj-lt"/>
                </a:rPr>
                <a:t>E-mail: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69002"/>
              <a:ext cx="7426562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az-Latn-AZ" sz="3200" dirty="0">
                  <a:solidFill>
                    <a:srgbClr val="1E3256"/>
                  </a:solidFill>
                  <a:latin typeface="+mj-lt"/>
                </a:rPr>
                <a:t>a</a:t>
              </a:r>
              <a:r>
                <a:rPr lang="en-US" sz="3200" dirty="0" err="1" smtClean="0">
                  <a:solidFill>
                    <a:srgbClr val="1E3256"/>
                  </a:solidFill>
                  <a:latin typeface="+mj-lt"/>
                </a:rPr>
                <a:t>ysel</a:t>
              </a:r>
              <a:r>
                <a:rPr lang="az-Latn-AZ" sz="3200" dirty="0" smtClean="0">
                  <a:solidFill>
                    <a:srgbClr val="1E3256"/>
                  </a:solidFill>
                  <a:latin typeface="+mj-lt"/>
                </a:rPr>
                <a:t>.salimova</a:t>
              </a:r>
              <a:r>
                <a:rPr lang="en-US" sz="3200" dirty="0" smtClean="0">
                  <a:solidFill>
                    <a:srgbClr val="1E3256"/>
                  </a:solidFill>
                  <a:latin typeface="+mj-lt"/>
                </a:rPr>
                <a:t>@</a:t>
              </a:r>
              <a:r>
                <a:rPr lang="az-Latn-AZ" sz="3200" dirty="0" smtClean="0">
                  <a:solidFill>
                    <a:srgbClr val="1E3256"/>
                  </a:solidFill>
                  <a:latin typeface="+mj-lt"/>
                </a:rPr>
                <a:t>afsa.gov.az</a:t>
              </a:r>
              <a:endParaRPr lang="en-US" sz="3200" dirty="0">
                <a:solidFill>
                  <a:srgbClr val="1E3256"/>
                </a:solidFill>
                <a:latin typeface="+mj-lt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139076"/>
              <a:ext cx="2242254" cy="0"/>
            </a:xfrm>
            <a:prstGeom prst="line">
              <a:avLst/>
            </a:prstGeom>
            <a:ln w="38100" cap="flat">
              <a:solidFill>
                <a:srgbClr val="ED7944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2357720" y="3567507"/>
            <a:ext cx="6121906" cy="3672223"/>
            <a:chOff x="0" y="155261"/>
            <a:chExt cx="8162542" cy="489629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670205"/>
              <a:ext cx="8162542" cy="3381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27"/>
                </a:lnSpc>
              </a:pPr>
              <a:r>
                <a:rPr lang="az-Latn-AZ" sz="7200" b="1" dirty="0" smtClean="0">
                  <a:solidFill>
                    <a:srgbClr val="FFF9F3"/>
                  </a:solidFill>
                  <a:latin typeface="+mj-lt"/>
                </a:rPr>
                <a:t>Diqqətinizə görə minnətdaram!</a:t>
              </a:r>
              <a:endParaRPr lang="en-US" sz="7200" b="1" dirty="0">
                <a:solidFill>
                  <a:srgbClr val="FFF9F3"/>
                </a:solidFill>
                <a:latin typeface="+mj-l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3155201">
              <a:off x="140926" y="232038"/>
              <a:ext cx="1004932" cy="851377"/>
            </a:xfrm>
            <a:custGeom>
              <a:avLst/>
              <a:gdLst/>
              <a:ahLst/>
              <a:cxnLst/>
              <a:rect l="l" t="t" r="r" b="b"/>
              <a:pathLst>
                <a:path w="1004932" h="851377">
                  <a:moveTo>
                    <a:pt x="0" y="0"/>
                  </a:moveTo>
                  <a:lnTo>
                    <a:pt x="1004932" y="0"/>
                  </a:lnTo>
                  <a:lnTo>
                    <a:pt x="1004932" y="851378"/>
                  </a:lnTo>
                  <a:lnTo>
                    <a:pt x="0" y="85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3155201">
              <a:off x="607197" y="232038"/>
              <a:ext cx="1004932" cy="851377"/>
            </a:xfrm>
            <a:custGeom>
              <a:avLst/>
              <a:gdLst/>
              <a:ahLst/>
              <a:cxnLst/>
              <a:rect l="l" t="t" r="r" b="b"/>
              <a:pathLst>
                <a:path w="1004932" h="851377">
                  <a:moveTo>
                    <a:pt x="0" y="0"/>
                  </a:moveTo>
                  <a:lnTo>
                    <a:pt x="1004932" y="0"/>
                  </a:lnTo>
                  <a:lnTo>
                    <a:pt x="1004932" y="851378"/>
                  </a:lnTo>
                  <a:lnTo>
                    <a:pt x="0" y="85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141256" y="1630598"/>
            <a:ext cx="3640939" cy="364092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30214" b="-30214"/>
              </a:stretch>
            </a:blipFill>
          </p:spPr>
        </p:sp>
      </p:grpSp>
      <p:sp>
        <p:nvSpPr>
          <p:cNvPr id="18" name="Freeform 9"/>
          <p:cNvSpPr/>
          <p:nvPr/>
        </p:nvSpPr>
        <p:spPr>
          <a:xfrm>
            <a:off x="15855620" y="569155"/>
            <a:ext cx="1914899" cy="1077131"/>
          </a:xfrm>
          <a:custGeom>
            <a:avLst/>
            <a:gdLst/>
            <a:ahLst/>
            <a:cxnLst/>
            <a:rect l="l" t="t" r="r" b="b"/>
            <a:pathLst>
              <a:path w="1914899" h="1077131">
                <a:moveTo>
                  <a:pt x="0" y="0"/>
                </a:moveTo>
                <a:lnTo>
                  <a:pt x="1914899" y="0"/>
                </a:lnTo>
                <a:lnTo>
                  <a:pt x="1914899" y="1077131"/>
                </a:lnTo>
                <a:lnTo>
                  <a:pt x="0" y="1077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34600" y="7789538"/>
            <a:ext cx="5831927" cy="1600200"/>
            <a:chOff x="0" y="0"/>
            <a:chExt cx="1535981" cy="421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5981" cy="421452"/>
            </a:xfrm>
            <a:custGeom>
              <a:avLst/>
              <a:gdLst/>
              <a:ahLst/>
              <a:cxnLst/>
              <a:rect l="l" t="t" r="r" b="b"/>
              <a:pathLst>
                <a:path w="1535981" h="421452">
                  <a:moveTo>
                    <a:pt x="0" y="0"/>
                  </a:moveTo>
                  <a:lnTo>
                    <a:pt x="1535981" y="0"/>
                  </a:lnTo>
                  <a:lnTo>
                    <a:pt x="1535981" y="421452"/>
                  </a:lnTo>
                  <a:lnTo>
                    <a:pt x="0" y="421452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35981" cy="459552"/>
            </a:xfrm>
            <a:prstGeom prst="rect">
              <a:avLst/>
            </a:prstGeom>
          </p:spPr>
          <p:txBody>
            <a:bodyPr lIns="228600" tIns="228600" rIns="228600" bIns="228600" rtlCol="0" anchor="ctr"/>
            <a:lstStyle/>
            <a:p>
              <a:pPr algn="ctr">
                <a:lnSpc>
                  <a:spcPts val="2519"/>
                </a:lnSpc>
              </a:pPr>
              <a:endParaRPr dirty="0">
                <a:latin typeface="+mj-lt"/>
              </a:endParaRPr>
            </a:p>
            <a:p>
              <a:pPr>
                <a:lnSpc>
                  <a:spcPts val="2519"/>
                </a:lnSpc>
              </a:pPr>
              <a:r>
                <a:rPr lang="az-Latn-AZ" sz="1799" b="1" u="sng" dirty="0">
                  <a:solidFill>
                    <a:srgbClr val="FFFFFF"/>
                  </a:solidFill>
                  <a:latin typeface="+mj-lt"/>
                </a:rPr>
                <a:t>Dayanıqlı dünya konsepsiyasını həyata keçirmək üçün</a:t>
              </a:r>
            </a:p>
            <a:p>
              <a:pPr>
                <a:lnSpc>
                  <a:spcPts val="2519"/>
                </a:lnSpc>
              </a:pPr>
              <a:r>
                <a:rPr lang="az-Latn-AZ" sz="1799" b="1" u="sng" dirty="0">
                  <a:solidFill>
                    <a:srgbClr val="FFFFFF"/>
                  </a:solidFill>
                  <a:latin typeface="+mj-lt"/>
                </a:rPr>
                <a:t>biz qida məhsullarının istehlakı və istehsalı vərdişlərimizi</a:t>
              </a:r>
            </a:p>
            <a:p>
              <a:pPr>
                <a:lnSpc>
                  <a:spcPts val="2519"/>
                </a:lnSpc>
              </a:pPr>
              <a:r>
                <a:rPr lang="az-Latn-AZ" sz="1799" b="1" u="sng" dirty="0">
                  <a:solidFill>
                    <a:srgbClr val="FFFFFF"/>
                  </a:solidFill>
                  <a:latin typeface="+mj-lt"/>
                </a:rPr>
                <a:t>dəyişdirməliyik.</a:t>
              </a:r>
              <a:endParaRPr lang="en-US" sz="1799" b="1" u="sng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5208" y="952500"/>
            <a:ext cx="9154888" cy="6148798"/>
            <a:chOff x="-6005" y="-1803188"/>
            <a:chExt cx="12206517" cy="819839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803188"/>
              <a:ext cx="11283912" cy="2051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az-Latn-AZ" sz="5000" u="sng" dirty="0" smtClean="0">
                  <a:solidFill>
                    <a:srgbClr val="C00000"/>
                  </a:solidFill>
                  <a:latin typeface="+mj-lt"/>
                </a:rPr>
                <a:t>ƏRZAQ TULLANTILARI</a:t>
              </a:r>
            </a:p>
            <a:p>
              <a:pPr>
                <a:lnSpc>
                  <a:spcPts val="6000"/>
                </a:lnSpc>
              </a:pPr>
              <a:r>
                <a:rPr lang="az-Latn-AZ" sz="5000" b="1" u="sng" dirty="0" smtClean="0">
                  <a:latin typeface="+mj-lt"/>
                </a:rPr>
                <a:t>QLOBAL MƏSƏLƏ</a:t>
              </a:r>
              <a:endParaRPr lang="en-US" sz="5000" b="1" u="sng" dirty="0">
                <a:latin typeface="+mj-lt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6005" y="1060415"/>
              <a:ext cx="12206517" cy="5334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2260" lvl="1">
                <a:lnSpc>
                  <a:spcPts val="3920"/>
                </a:lnSpc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Ərzaq </a:t>
              </a:r>
              <a:r>
                <a:rPr lang="az-Latn-AZ" sz="2800" dirty="0">
                  <a:solidFill>
                    <a:srgbClr val="1E3256"/>
                  </a:solidFill>
                  <a:latin typeface="+mj-lt"/>
                </a:rPr>
                <a:t>tullantısı </a:t>
              </a: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dedikdə </a:t>
              </a:r>
              <a:r>
                <a:rPr lang="az-Latn-AZ" sz="2800" b="1" dirty="0" smtClean="0">
                  <a:solidFill>
                    <a:srgbClr val="C00000"/>
                  </a:solidFill>
                  <a:latin typeface="+mj-lt"/>
                </a:rPr>
                <a:t>istehlakçıların</a:t>
              </a:r>
              <a:r>
                <a:rPr lang="az-Latn-AZ" sz="2800" b="1" dirty="0">
                  <a:solidFill>
                    <a:srgbClr val="C00000"/>
                  </a:solidFill>
                  <a:latin typeface="+mj-lt"/>
                </a:rPr>
                <a:t>, istehsalçıların </a:t>
              </a:r>
              <a:r>
                <a:rPr lang="az-Latn-AZ" sz="2800" b="1" dirty="0" smtClean="0">
                  <a:solidFill>
                    <a:srgbClr val="C00000"/>
                  </a:solidFill>
                  <a:latin typeface="+mj-lt"/>
                </a:rPr>
                <a:t>və  </a:t>
              </a:r>
              <a:r>
                <a:rPr lang="az-Latn-AZ" sz="2800" b="1" dirty="0">
                  <a:solidFill>
                    <a:srgbClr val="C00000"/>
                  </a:solidFill>
                  <a:latin typeface="+mj-lt"/>
                </a:rPr>
                <a:t>satış obyektlərinin yalnış </a:t>
              </a:r>
              <a:r>
                <a:rPr lang="az-Latn-AZ" sz="2800" b="1" dirty="0" smtClean="0">
                  <a:solidFill>
                    <a:srgbClr val="C00000"/>
                  </a:solidFill>
                  <a:latin typeface="+mj-lt"/>
                </a:rPr>
                <a:t>davranışları </a:t>
              </a:r>
              <a:r>
                <a:rPr lang="az-Latn-AZ" sz="2800" b="1" dirty="0">
                  <a:solidFill>
                    <a:srgbClr val="C00000"/>
                  </a:solidFill>
                  <a:latin typeface="+mj-lt"/>
                </a:rPr>
                <a:t>səbəbindən </a:t>
              </a:r>
              <a:r>
                <a:rPr lang="az-Latn-AZ" sz="2800" dirty="0">
                  <a:solidFill>
                    <a:srgbClr val="00B050"/>
                  </a:solidFill>
                  <a:latin typeface="+mj-lt"/>
                </a:rPr>
                <a:t>istehlaka yararlı </a:t>
              </a:r>
              <a:r>
                <a:rPr lang="az-Latn-AZ" sz="2800" dirty="0" smtClean="0">
                  <a:solidFill>
                    <a:srgbClr val="00B050"/>
                  </a:solidFill>
                  <a:latin typeface="+mj-lt"/>
                </a:rPr>
                <a:t>qidaların </a:t>
              </a:r>
              <a:r>
                <a:rPr lang="az-Latn-AZ" sz="2800" dirty="0">
                  <a:solidFill>
                    <a:srgbClr val="00B050"/>
                  </a:solidFill>
                  <a:latin typeface="+mj-lt"/>
                </a:rPr>
                <a:t>atılması </a:t>
              </a:r>
              <a:r>
                <a:rPr lang="az-Latn-AZ" sz="2800" dirty="0">
                  <a:solidFill>
                    <a:srgbClr val="1E3256"/>
                  </a:solidFill>
                  <a:latin typeface="+mj-lt"/>
                </a:rPr>
                <a:t>nəzərdə tutulur. </a:t>
              </a: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  <a:p>
              <a:pPr marL="302260" lvl="1">
                <a:lnSpc>
                  <a:spcPts val="3920"/>
                </a:lnSpc>
              </a:pPr>
              <a:endParaRPr lang="az-Latn-AZ" sz="2800" dirty="0">
                <a:solidFill>
                  <a:srgbClr val="1E3256"/>
                </a:solidFill>
                <a:latin typeface="+mj-lt"/>
              </a:endParaRPr>
            </a:p>
            <a:p>
              <a:pPr marL="302260" lvl="1">
                <a:lnSpc>
                  <a:spcPts val="3920"/>
                </a:lnSpc>
              </a:pPr>
              <a:r>
                <a:rPr lang="az-Latn-AZ" sz="2000" i="1" dirty="0">
                  <a:solidFill>
                    <a:srgbClr val="C00000"/>
                  </a:solidFill>
                  <a:latin typeface="+mj-lt"/>
                </a:rPr>
                <a:t>Hər il itkiyə gedən və ya israf edilən ərzaq istehsalı </a:t>
              </a:r>
              <a:r>
                <a:rPr lang="az-Latn-AZ" sz="2000" i="1" dirty="0" smtClean="0">
                  <a:solidFill>
                    <a:srgbClr val="C00000"/>
                  </a:solidFill>
                  <a:latin typeface="+mj-lt"/>
                </a:rPr>
                <a:t>üçün istifadə </a:t>
              </a:r>
              <a:r>
                <a:rPr lang="az-Latn-AZ" sz="2000" i="1" dirty="0">
                  <a:solidFill>
                    <a:srgbClr val="C00000"/>
                  </a:solidFill>
                  <a:latin typeface="+mj-lt"/>
                </a:rPr>
                <a:t>olunan suyun ümumi həcmi (250 km3) </a:t>
              </a:r>
              <a:r>
                <a:rPr lang="az-Latn-AZ" sz="2000" i="1" dirty="0" smtClean="0">
                  <a:solidFill>
                    <a:srgbClr val="C00000"/>
                  </a:solidFill>
                  <a:latin typeface="+mj-lt"/>
                </a:rPr>
                <a:t>Rusiya Federasiyası </a:t>
              </a:r>
              <a:r>
                <a:rPr lang="az-Latn-AZ" sz="2000" i="1" dirty="0">
                  <a:solidFill>
                    <a:srgbClr val="C00000"/>
                  </a:solidFill>
                  <a:latin typeface="+mj-lt"/>
                </a:rPr>
                <a:t>ərazisindən axan Volqa çayının illik axın</a:t>
              </a:r>
            </a:p>
            <a:p>
              <a:pPr marL="302260" lvl="1">
                <a:lnSpc>
                  <a:spcPts val="3920"/>
                </a:lnSpc>
              </a:pPr>
              <a:r>
                <a:rPr lang="az-Latn-AZ" sz="2000" i="1" dirty="0">
                  <a:solidFill>
                    <a:srgbClr val="C00000"/>
                  </a:solidFill>
                  <a:latin typeface="+mj-lt"/>
                </a:rPr>
                <a:t>həcminə bərabərdir - və ya Cenevrə gölündəki </a:t>
              </a:r>
              <a:r>
                <a:rPr lang="az-Latn-AZ" sz="2000" i="1" dirty="0" smtClean="0">
                  <a:solidFill>
                    <a:srgbClr val="C00000"/>
                  </a:solidFill>
                  <a:latin typeface="+mj-lt"/>
                </a:rPr>
                <a:t>suyun həcmindən </a:t>
              </a:r>
              <a:r>
                <a:rPr lang="az-Latn-AZ" sz="2000" i="1" dirty="0">
                  <a:solidFill>
                    <a:srgbClr val="C00000"/>
                  </a:solidFill>
                  <a:latin typeface="+mj-lt"/>
                </a:rPr>
                <a:t>üç dəfə </a:t>
              </a:r>
              <a:r>
                <a:rPr lang="az-Latn-AZ" sz="2000" i="1" dirty="0" smtClean="0">
                  <a:solidFill>
                    <a:srgbClr val="C00000"/>
                  </a:solidFill>
                  <a:latin typeface="+mj-lt"/>
                </a:rPr>
                <a:t>çoxdur (FAO).</a:t>
              </a:r>
            </a:p>
            <a:p>
              <a:pPr algn="l">
                <a:lnSpc>
                  <a:spcPts val="3920"/>
                </a:lnSpc>
              </a:pPr>
              <a:endParaRPr lang="en-US" sz="2800" dirty="0">
                <a:solidFill>
                  <a:srgbClr val="1E3256"/>
                </a:solidFill>
                <a:latin typeface="+mj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337" y="2132894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4868822"/>
            <a:ext cx="5562600" cy="195721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366471" y="571500"/>
            <a:ext cx="130302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az-Latn-AZ" sz="5000" u="sng" dirty="0" smtClean="0">
                <a:solidFill>
                  <a:srgbClr val="C00000"/>
                </a:solidFill>
                <a:latin typeface="+mj-lt"/>
              </a:rPr>
              <a:t>HƏFTƏ SONU NƏTİCƏLƏRİN TƏHLİLİ</a:t>
            </a:r>
            <a:endParaRPr lang="en-US" sz="5000" u="sng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38240"/>
            <a:ext cx="10487563" cy="7224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0" y="3924300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34600" y="7789538"/>
            <a:ext cx="5831927" cy="1600200"/>
            <a:chOff x="0" y="0"/>
            <a:chExt cx="1535981" cy="421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5981" cy="421452"/>
            </a:xfrm>
            <a:custGeom>
              <a:avLst/>
              <a:gdLst/>
              <a:ahLst/>
              <a:cxnLst/>
              <a:rect l="l" t="t" r="r" b="b"/>
              <a:pathLst>
                <a:path w="1535981" h="421452">
                  <a:moveTo>
                    <a:pt x="0" y="0"/>
                  </a:moveTo>
                  <a:lnTo>
                    <a:pt x="1535981" y="0"/>
                  </a:lnTo>
                  <a:lnTo>
                    <a:pt x="1535981" y="421452"/>
                  </a:lnTo>
                  <a:lnTo>
                    <a:pt x="0" y="421452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35981" cy="459552"/>
            </a:xfrm>
            <a:prstGeom prst="rect">
              <a:avLst/>
            </a:prstGeom>
          </p:spPr>
          <p:txBody>
            <a:bodyPr lIns="228600" tIns="228600" rIns="228600" bIns="228600" rtlCol="0" anchor="ctr"/>
            <a:lstStyle/>
            <a:p>
              <a:pPr algn="l">
                <a:lnSpc>
                  <a:spcPts val="2519"/>
                </a:lnSpc>
              </a:pPr>
              <a:r>
                <a:rPr lang="az-Latn-AZ" sz="1799" dirty="0" smtClean="0">
                  <a:solidFill>
                    <a:srgbClr val="FFFFFF"/>
                  </a:solidFill>
                  <a:latin typeface="+mj-lt"/>
                </a:rPr>
                <a:t> </a:t>
              </a:r>
              <a:endParaRPr lang="en-US" sz="1799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5688" y="647700"/>
            <a:ext cx="1193311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az-Latn-AZ" sz="5000" dirty="0" smtClean="0">
                <a:latin typeface="+mj-lt"/>
              </a:rPr>
              <a:t>Qida </a:t>
            </a:r>
            <a:r>
              <a:rPr lang="az-Latn-AZ" sz="5000" u="sng" dirty="0" smtClean="0">
                <a:solidFill>
                  <a:srgbClr val="C00000"/>
                </a:solidFill>
                <a:latin typeface="+mj-lt"/>
              </a:rPr>
              <a:t> TULLANTILARININ </a:t>
            </a:r>
            <a:r>
              <a:rPr lang="az-Latn-AZ" sz="5000" dirty="0" smtClean="0">
                <a:latin typeface="+mj-lt"/>
              </a:rPr>
              <a:t>qarşısının alınması </a:t>
            </a:r>
            <a:endParaRPr lang="en-US" sz="50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89" y="1638300"/>
            <a:ext cx="9930348" cy="66366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56037" y="8163215"/>
            <a:ext cx="4212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i="1" u="sng" dirty="0" smtClean="0">
                <a:solidFill>
                  <a:schemeClr val="bg1"/>
                </a:solidFill>
              </a:rPr>
              <a:t>Hə</a:t>
            </a:r>
            <a:r>
              <a:rPr lang="en-US" i="1" u="sng" dirty="0" err="1" smtClean="0">
                <a:solidFill>
                  <a:schemeClr val="bg1"/>
                </a:solidFill>
              </a:rPr>
              <a:t>ft</a:t>
            </a:r>
            <a:r>
              <a:rPr lang="az-Latn-AZ" i="1" u="sng" dirty="0" smtClean="0">
                <a:solidFill>
                  <a:schemeClr val="bg1"/>
                </a:solidFill>
              </a:rPr>
              <a:t>əlik gündəliyin tərtib olunması qida israfının izlənilməsi baxımından xüsusi əhəmiyyət kəsb edir.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038" y="3222679"/>
            <a:ext cx="2790562" cy="253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6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52574" y="7115688"/>
            <a:ext cx="5831927" cy="1600200"/>
            <a:chOff x="0" y="0"/>
            <a:chExt cx="1535981" cy="421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5981" cy="421452"/>
            </a:xfrm>
            <a:custGeom>
              <a:avLst/>
              <a:gdLst/>
              <a:ahLst/>
              <a:cxnLst/>
              <a:rect l="l" t="t" r="r" b="b"/>
              <a:pathLst>
                <a:path w="1535981" h="421452">
                  <a:moveTo>
                    <a:pt x="0" y="0"/>
                  </a:moveTo>
                  <a:lnTo>
                    <a:pt x="1535981" y="0"/>
                  </a:lnTo>
                  <a:lnTo>
                    <a:pt x="1535981" y="421452"/>
                  </a:lnTo>
                  <a:lnTo>
                    <a:pt x="0" y="421452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35981" cy="459552"/>
            </a:xfrm>
            <a:prstGeom prst="rect">
              <a:avLst/>
            </a:prstGeom>
          </p:spPr>
          <p:txBody>
            <a:bodyPr lIns="228600" tIns="228600" rIns="228600" bIns="228600" rtlCol="0" anchor="ctr"/>
            <a:lstStyle/>
            <a:p>
              <a:pPr algn="l">
                <a:lnSpc>
                  <a:spcPts val="2519"/>
                </a:lnSpc>
              </a:pPr>
              <a:r>
                <a:rPr lang="az-Latn-AZ" sz="1799" dirty="0" smtClean="0">
                  <a:solidFill>
                    <a:srgbClr val="FFFFFF"/>
                  </a:solidFill>
                  <a:latin typeface="+mj-lt"/>
                </a:rPr>
                <a:t> </a:t>
              </a:r>
              <a:endParaRPr lang="en-US" sz="17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9232" y="647700"/>
            <a:ext cx="8839391" cy="5644232"/>
            <a:chOff x="-40640" y="-2209588"/>
            <a:chExt cx="11785855" cy="7525639"/>
          </a:xfrm>
        </p:grpSpPr>
        <p:sp>
          <p:nvSpPr>
            <p:cNvPr id="18" name="TextBox 18"/>
            <p:cNvSpPr txBox="1"/>
            <p:nvPr/>
          </p:nvSpPr>
          <p:spPr>
            <a:xfrm>
              <a:off x="461303" y="-2209588"/>
              <a:ext cx="11283912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az-Latn-AZ" sz="5000" dirty="0" smtClean="0">
                  <a:latin typeface="+mj-lt"/>
                </a:rPr>
                <a:t>DAHA</a:t>
              </a:r>
              <a:r>
                <a:rPr lang="az-Latn-AZ" sz="5000" u="sng" dirty="0" smtClean="0">
                  <a:solidFill>
                    <a:srgbClr val="C00000"/>
                  </a:solidFill>
                  <a:latin typeface="+mj-lt"/>
                </a:rPr>
                <a:t> AĞILLI </a:t>
              </a:r>
              <a:r>
                <a:rPr lang="az-Latn-AZ" sz="5000" dirty="0" smtClean="0">
                  <a:latin typeface="+mj-lt"/>
                </a:rPr>
                <a:t>ALIŞ-VERİŞ</a:t>
              </a:r>
              <a:endParaRPr lang="en-US" sz="5000" dirty="0">
                <a:latin typeface="+mj-lt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40640" y="-685589"/>
              <a:ext cx="9605558" cy="60016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2260" lvl="1" algn="ctr">
                <a:lnSpc>
                  <a:spcPts val="3920"/>
                </a:lnSpc>
              </a:pPr>
              <a:endParaRPr lang="az-Latn-AZ" sz="2800" b="1" dirty="0" smtClean="0">
                <a:solidFill>
                  <a:srgbClr val="C00000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Menyunun planlaşdırılması</a:t>
              </a: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Ərzaqların ehtiyac duyulan miqdarda alınması</a:t>
              </a:r>
            </a:p>
            <a:p>
              <a:pPr marL="302260" lvl="1">
                <a:lnSpc>
                  <a:spcPts val="3920"/>
                </a:lnSpc>
              </a:pP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Tez xarab olan məhsulların daha sıx aralıqda alınması və s.</a:t>
              </a:r>
              <a:endParaRPr lang="en-US" sz="2800" dirty="0">
                <a:solidFill>
                  <a:srgbClr val="1E3256"/>
                </a:solidFill>
                <a:latin typeface="+mj-lt"/>
              </a:endParaRPr>
            </a:p>
            <a:p>
              <a:pPr algn="l">
                <a:lnSpc>
                  <a:spcPts val="3920"/>
                </a:lnSpc>
              </a:pPr>
              <a:endParaRPr lang="en-US" sz="2800" dirty="0">
                <a:solidFill>
                  <a:srgbClr val="1E3256"/>
                </a:solidFill>
                <a:latin typeface="+mj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2150468"/>
            <a:ext cx="7606899" cy="508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8003093" y="7725042"/>
            <a:ext cx="4112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solidFill>
                  <a:schemeClr val="bg1"/>
                </a:solidFill>
              </a:rPr>
              <a:t>DÜZGÜN </a:t>
            </a:r>
            <a:r>
              <a:rPr lang="en-US" b="1" dirty="0" smtClean="0">
                <a:solidFill>
                  <a:schemeClr val="bg1"/>
                </a:solidFill>
              </a:rPr>
              <a:t>PLANLA</a:t>
            </a:r>
            <a:r>
              <a:rPr lang="az-Latn-AZ" b="1" dirty="0" smtClean="0">
                <a:solidFill>
                  <a:schemeClr val="bg1"/>
                </a:solidFill>
              </a:rPr>
              <a:t>ŞDIRILMIŞ  QİDA SEÇİMİ HƏR ZAMAN HƏLL YOLUDUR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34600" y="7789538"/>
            <a:ext cx="5831927" cy="1600200"/>
            <a:chOff x="0" y="0"/>
            <a:chExt cx="1535981" cy="421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5981" cy="421452"/>
            </a:xfrm>
            <a:custGeom>
              <a:avLst/>
              <a:gdLst/>
              <a:ahLst/>
              <a:cxnLst/>
              <a:rect l="l" t="t" r="r" b="b"/>
              <a:pathLst>
                <a:path w="1535981" h="421452">
                  <a:moveTo>
                    <a:pt x="0" y="0"/>
                  </a:moveTo>
                  <a:lnTo>
                    <a:pt x="1535981" y="0"/>
                  </a:lnTo>
                  <a:lnTo>
                    <a:pt x="1535981" y="421452"/>
                  </a:lnTo>
                  <a:lnTo>
                    <a:pt x="0" y="421452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35981" cy="459552"/>
            </a:xfrm>
            <a:prstGeom prst="rect">
              <a:avLst/>
            </a:prstGeom>
          </p:spPr>
          <p:txBody>
            <a:bodyPr lIns="228600" tIns="228600" rIns="228600" bIns="228600" rtlCol="0" anchor="ctr"/>
            <a:lstStyle/>
            <a:p>
              <a:pPr algn="l">
                <a:lnSpc>
                  <a:spcPts val="2519"/>
                </a:lnSpc>
              </a:pPr>
              <a:r>
                <a:rPr lang="az-Latn-AZ" sz="1799" dirty="0" smtClean="0">
                  <a:solidFill>
                    <a:srgbClr val="FFFFFF"/>
                  </a:solidFill>
                  <a:latin typeface="+mj-lt"/>
                </a:rPr>
                <a:t> </a:t>
              </a:r>
              <a:endParaRPr lang="en-US" sz="1799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5688" y="647700"/>
            <a:ext cx="1269511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az-Latn-AZ" sz="5000" dirty="0" smtClean="0">
                <a:latin typeface="+mj-lt"/>
              </a:rPr>
              <a:t>Evdən</a:t>
            </a:r>
            <a:r>
              <a:rPr lang="az-Latn-AZ" sz="5000" u="sng" dirty="0" smtClean="0">
                <a:solidFill>
                  <a:srgbClr val="C00000"/>
                </a:solidFill>
                <a:latin typeface="+mj-lt"/>
              </a:rPr>
              <a:t> KƏNARDA </a:t>
            </a:r>
            <a:r>
              <a:rPr lang="az-Latn-AZ" sz="5000" dirty="0" smtClean="0">
                <a:latin typeface="+mj-lt"/>
              </a:rPr>
              <a:t>qida istehlak edərkən</a:t>
            </a:r>
            <a:endParaRPr lang="en-US" sz="50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88" y="1772175"/>
            <a:ext cx="9444569" cy="679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183" y="4229100"/>
            <a:ext cx="5283781" cy="277824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1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173200" y="5893244"/>
            <a:ext cx="7300192" cy="6185281"/>
            <a:chOff x="0" y="0"/>
            <a:chExt cx="7484110" cy="63411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1E325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14157496" y="-2232196"/>
            <a:ext cx="6192935" cy="5247128"/>
            <a:chOff x="0" y="0"/>
            <a:chExt cx="7484110" cy="6341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0" y="9160305"/>
            <a:ext cx="3957882" cy="2253391"/>
            <a:chOff x="0" y="0"/>
            <a:chExt cx="812800" cy="462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62762"/>
            </a:xfrm>
            <a:custGeom>
              <a:avLst/>
              <a:gdLst/>
              <a:ahLst/>
              <a:cxnLst/>
              <a:rect l="l" t="t" r="r" b="b"/>
              <a:pathLst>
                <a:path w="812800" h="462762">
                  <a:moveTo>
                    <a:pt x="609600" y="0"/>
                  </a:moveTo>
                  <a:lnTo>
                    <a:pt x="0" y="0"/>
                  </a:lnTo>
                  <a:lnTo>
                    <a:pt x="0" y="462762"/>
                  </a:lnTo>
                  <a:lnTo>
                    <a:pt x="609600" y="462762"/>
                  </a:lnTo>
                  <a:lnTo>
                    <a:pt x="812800" y="23138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98500" cy="500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77000" y="8461558"/>
            <a:ext cx="9489527" cy="928180"/>
            <a:chOff x="0" y="0"/>
            <a:chExt cx="1535981" cy="421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5981" cy="421452"/>
            </a:xfrm>
            <a:custGeom>
              <a:avLst/>
              <a:gdLst/>
              <a:ahLst/>
              <a:cxnLst/>
              <a:rect l="l" t="t" r="r" b="b"/>
              <a:pathLst>
                <a:path w="1535981" h="421452">
                  <a:moveTo>
                    <a:pt x="0" y="0"/>
                  </a:moveTo>
                  <a:lnTo>
                    <a:pt x="1535981" y="0"/>
                  </a:lnTo>
                  <a:lnTo>
                    <a:pt x="1535981" y="421452"/>
                  </a:lnTo>
                  <a:lnTo>
                    <a:pt x="0" y="421452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35981" cy="459552"/>
            </a:xfrm>
            <a:prstGeom prst="rect">
              <a:avLst/>
            </a:prstGeom>
          </p:spPr>
          <p:txBody>
            <a:bodyPr lIns="228600" tIns="228600" rIns="228600" bIns="228600" rtlCol="0" anchor="ctr"/>
            <a:lstStyle/>
            <a:p>
              <a:pPr algn="l">
                <a:lnSpc>
                  <a:spcPts val="2519"/>
                </a:lnSpc>
              </a:pPr>
              <a:r>
                <a:rPr lang="az-Latn-AZ" sz="1799" dirty="0" smtClean="0">
                  <a:solidFill>
                    <a:srgbClr val="FFFFFF"/>
                  </a:solidFill>
                  <a:latin typeface="+mj-lt"/>
                </a:rPr>
                <a:t> </a:t>
              </a:r>
              <a:endParaRPr lang="en-US" sz="17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2000" y="758864"/>
            <a:ext cx="9154888" cy="6371268"/>
            <a:chOff x="-290282" y="-2061369"/>
            <a:chExt cx="12206517" cy="8495020"/>
          </a:xfrm>
        </p:grpSpPr>
        <p:sp>
          <p:nvSpPr>
            <p:cNvPr id="18" name="TextBox 18"/>
            <p:cNvSpPr txBox="1"/>
            <p:nvPr/>
          </p:nvSpPr>
          <p:spPr>
            <a:xfrm>
              <a:off x="-17417" y="-2061369"/>
              <a:ext cx="1128391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az-Latn-AZ" sz="5000" u="sng" dirty="0" smtClean="0">
                  <a:solidFill>
                    <a:srgbClr val="C00000"/>
                  </a:solidFill>
                  <a:latin typeface="+mj-lt"/>
                </a:rPr>
                <a:t>Təhsil müəssisələrində qida məhsullarının daşınması</a:t>
              </a:r>
              <a:endParaRPr lang="en-US" sz="5000" u="sng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290282" y="432011"/>
              <a:ext cx="12206517" cy="60016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2260" lvl="1" algn="ctr">
                <a:lnSpc>
                  <a:spcPts val="3920"/>
                </a:lnSpc>
              </a:pPr>
              <a:r>
                <a:rPr lang="az-Latn-AZ" sz="2800" b="1" dirty="0" smtClean="0">
                  <a:solidFill>
                    <a:srgbClr val="C00000"/>
                  </a:solidFill>
                  <a:latin typeface="+mj-lt"/>
                </a:rPr>
                <a:t>MƏQSƏD:</a:t>
              </a:r>
              <a:endParaRPr lang="en-US" sz="2800" b="1" dirty="0" smtClean="0">
                <a:solidFill>
                  <a:srgbClr val="C00000"/>
                </a:solidFill>
                <a:latin typeface="+mj-lt"/>
              </a:endParaRPr>
            </a:p>
            <a:p>
              <a:pPr marL="302260" lvl="1" algn="ctr">
                <a:lnSpc>
                  <a:spcPts val="3920"/>
                </a:lnSpc>
              </a:pPr>
              <a:endParaRPr lang="az-Latn-AZ" sz="2800" b="1" dirty="0" smtClean="0">
                <a:solidFill>
                  <a:srgbClr val="C00000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Qida məhsullarının çirklənmədən qorunması</a:t>
              </a: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Onun qida və bioloji dəyərinin itirilməsinin qarşısının alınması</a:t>
              </a: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r>
                <a:rPr lang="az-Latn-AZ" sz="2800" dirty="0" smtClean="0">
                  <a:solidFill>
                    <a:srgbClr val="1E3256"/>
                  </a:solidFill>
                  <a:latin typeface="+mj-lt"/>
                </a:rPr>
                <a:t>Qida təhlükəsizliyinin təmin olunması</a:t>
              </a:r>
            </a:p>
            <a:p>
              <a:pPr marL="759460" lvl="1" indent="-457200">
                <a:lnSpc>
                  <a:spcPts val="3920"/>
                </a:lnSpc>
                <a:buFont typeface="Arial" panose="020B0604020202020204" pitchFamily="34" charset="0"/>
                <a:buChar char="•"/>
              </a:pPr>
              <a:endParaRPr lang="az-Latn-AZ" sz="2800" dirty="0" smtClean="0">
                <a:solidFill>
                  <a:srgbClr val="1E3256"/>
                </a:solidFill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162800" y="8699027"/>
            <a:ext cx="607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Qida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zəhərlənmələrinin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müəyyən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mənada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qarşısının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alınması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0" y="2794666"/>
            <a:ext cx="1901687" cy="1901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426" y="4539203"/>
            <a:ext cx="2143125" cy="2143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441" y="5778818"/>
            <a:ext cx="1847718" cy="18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13164216" y="6511050"/>
            <a:ext cx="5868078" cy="3775950"/>
            <a:chOff x="0" y="0"/>
            <a:chExt cx="1545502" cy="9944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502" cy="994489"/>
            </a:xfrm>
            <a:custGeom>
              <a:avLst/>
              <a:gdLst/>
              <a:ahLst/>
              <a:cxnLst/>
              <a:rect l="l" t="t" r="r" b="b"/>
              <a:pathLst>
                <a:path w="1545502" h="994489">
                  <a:moveTo>
                    <a:pt x="1342302" y="0"/>
                  </a:moveTo>
                  <a:lnTo>
                    <a:pt x="0" y="0"/>
                  </a:lnTo>
                  <a:lnTo>
                    <a:pt x="203200" y="994489"/>
                  </a:lnTo>
                  <a:lnTo>
                    <a:pt x="1545502" y="994489"/>
                  </a:lnTo>
                  <a:lnTo>
                    <a:pt x="1342302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1342302" cy="1032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456062" y="8241932"/>
            <a:ext cx="2208306" cy="1657064"/>
            <a:chOff x="0" y="0"/>
            <a:chExt cx="2944407" cy="2209419"/>
          </a:xfrm>
        </p:grpSpPr>
        <p:sp>
          <p:nvSpPr>
            <p:cNvPr id="8" name="Freeform 8"/>
            <p:cNvSpPr/>
            <p:nvPr/>
          </p:nvSpPr>
          <p:spPr>
            <a:xfrm rot="3155201">
              <a:off x="236697" y="389729"/>
              <a:ext cx="1687870" cy="1429962"/>
            </a:xfrm>
            <a:custGeom>
              <a:avLst/>
              <a:gdLst/>
              <a:ahLst/>
              <a:cxnLst/>
              <a:rect l="l" t="t" r="r" b="b"/>
              <a:pathLst>
                <a:path w="1687870" h="1429962">
                  <a:moveTo>
                    <a:pt x="0" y="0"/>
                  </a:moveTo>
                  <a:lnTo>
                    <a:pt x="1687870" y="0"/>
                  </a:lnTo>
                  <a:lnTo>
                    <a:pt x="1687870" y="1429961"/>
                  </a:lnTo>
                  <a:lnTo>
                    <a:pt x="0" y="142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3155201">
              <a:off x="1019840" y="389729"/>
              <a:ext cx="1687870" cy="1429962"/>
            </a:xfrm>
            <a:custGeom>
              <a:avLst/>
              <a:gdLst/>
              <a:ahLst/>
              <a:cxnLst/>
              <a:rect l="l" t="t" r="r" b="b"/>
              <a:pathLst>
                <a:path w="1687870" h="1429962">
                  <a:moveTo>
                    <a:pt x="0" y="0"/>
                  </a:moveTo>
                  <a:lnTo>
                    <a:pt x="1687871" y="0"/>
                  </a:lnTo>
                  <a:lnTo>
                    <a:pt x="1687871" y="1429961"/>
                  </a:lnTo>
                  <a:lnTo>
                    <a:pt x="0" y="142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62600" y="1206009"/>
            <a:ext cx="11632273" cy="6475043"/>
            <a:chOff x="-625991" y="-16298"/>
            <a:chExt cx="13736449" cy="8633391"/>
          </a:xfrm>
        </p:grpSpPr>
        <p:sp>
          <p:nvSpPr>
            <p:cNvPr id="14" name="TextBox 14"/>
            <p:cNvSpPr txBox="1"/>
            <p:nvPr/>
          </p:nvSpPr>
          <p:spPr>
            <a:xfrm>
              <a:off x="-625991" y="-16298"/>
              <a:ext cx="13736449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r>
                <a:rPr lang="az-Latn-AZ" sz="3200" b="1" dirty="0">
                  <a:solidFill>
                    <a:srgbClr val="1E3256"/>
                  </a:solidFill>
                </a:rPr>
                <a:t>Qida məhsulları saxlanılan obyektlərin ərazisinə </a:t>
              </a:r>
              <a:r>
                <a:rPr lang="az-Latn-AZ" sz="3200" b="1" dirty="0" smtClean="0">
                  <a:solidFill>
                    <a:srgbClr val="1E3256"/>
                  </a:solidFill>
                </a:rPr>
                <a:t>dair </a:t>
              </a:r>
              <a:r>
                <a:rPr lang="az-Latn-AZ" sz="3200" b="1" u="sng" dirty="0" smtClean="0">
                  <a:solidFill>
                    <a:srgbClr val="C00000"/>
                  </a:solidFill>
                </a:rPr>
                <a:t>Sanitar Tələblər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448301" y="2034094"/>
              <a:ext cx="13422148" cy="6582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>
                  <a:solidFill>
                    <a:srgbClr val="1E3256"/>
                  </a:solidFill>
                  <a:latin typeface="+mj-lt"/>
                </a:rPr>
                <a:t>A</a:t>
              </a: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nbar qapıları qida məhsullarını yağıntılardan qorumalıdır</a:t>
              </a: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endParaRPr lang="en-US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az-Latn-AZ" sz="2499" b="1" spc="74" dirty="0" smtClean="0">
                  <a:solidFill>
                    <a:srgbClr val="FF0000"/>
                  </a:solidFill>
                  <a:latin typeface="+mj-lt"/>
                </a:rPr>
                <a:t>Qapılar bağlı saxlanılmalıdır</a:t>
              </a:r>
              <a:r>
                <a:rPr lang="en-US" sz="2499" spc="74" dirty="0" smtClean="0">
                  <a:solidFill>
                    <a:srgbClr val="1E3256"/>
                  </a:solidFill>
                  <a:latin typeface="+mj-lt"/>
                </a:rPr>
                <a:t>.</a:t>
              </a: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endParaRPr lang="en-US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az-Latn-AZ" sz="2499" b="1" spc="74" dirty="0">
                  <a:solidFill>
                    <a:srgbClr val="FF0000"/>
                  </a:solidFill>
                  <a:latin typeface="+mj-lt"/>
                </a:rPr>
                <a:t>P</a:t>
              </a:r>
              <a:r>
                <a:rPr lang="az-Latn-AZ" sz="2499" b="1" spc="74" dirty="0" smtClean="0">
                  <a:solidFill>
                    <a:srgbClr val="FF0000"/>
                  </a:solidFill>
                  <a:latin typeface="+mj-lt"/>
                </a:rPr>
                <a:t>əncərələr mövcuddursa, həşəratların girişinin qarşısını alacaq şəkildə tərtib edilməli, torla təchiz olunmalıdır</a:t>
              </a:r>
              <a:r>
                <a:rPr lang="en-US" sz="2499" spc="74" dirty="0" smtClean="0">
                  <a:solidFill>
                    <a:srgbClr val="1E3256"/>
                  </a:solidFill>
                  <a:latin typeface="+mj-lt"/>
                </a:rPr>
                <a:t>. </a:t>
              </a:r>
              <a:endParaRPr lang="az-Latn-AZ" sz="2499" spc="74" dirty="0" smtClean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endParaRPr lang="az-Latn-AZ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>
                  <a:solidFill>
                    <a:srgbClr val="1E3256"/>
                  </a:solidFill>
                  <a:latin typeface="+mj-lt"/>
                </a:rPr>
                <a:t>Divarlar hamar, asan yuyula və təmizlənə </a:t>
              </a: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bilən materiallardan hazırlanmalıdır</a:t>
              </a: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endParaRPr lang="az-Latn-AZ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Tavanlar düz və davamlı materallardan hazırlanmalı, təmiz olmalı, kif və hörümçək torundan azad olmalıdır. </a:t>
              </a:r>
              <a:endParaRPr lang="en-US" sz="2499" spc="74" dirty="0">
                <a:solidFill>
                  <a:srgbClr val="1E3256"/>
                </a:solidFill>
                <a:latin typeface="+mj-lt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6730" y="2640679"/>
            <a:ext cx="607794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az-Latn-AZ" sz="5400" b="1" dirty="0" smtClean="0">
                <a:solidFill>
                  <a:srgbClr val="1E3256"/>
                </a:solidFill>
                <a:latin typeface="+mj-lt"/>
              </a:rPr>
              <a:t>Qida təhlükəsizliyinin </a:t>
            </a:r>
            <a:r>
              <a:rPr lang="az-Latn-AZ" sz="5400" b="1" u="sng" dirty="0">
                <a:solidFill>
                  <a:srgbClr val="C00000"/>
                </a:solidFill>
                <a:latin typeface="+mj-lt"/>
              </a:rPr>
              <a:t>t</a:t>
            </a:r>
            <a:r>
              <a:rPr lang="az-Latn-AZ" sz="5400" b="1" u="sng" dirty="0" smtClean="0">
                <a:solidFill>
                  <a:srgbClr val="C00000"/>
                </a:solidFill>
                <a:latin typeface="+mj-lt"/>
              </a:rPr>
              <a:t>əmin edilməsi</a:t>
            </a:r>
            <a:endParaRPr lang="en-US" sz="5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2331" y="2430922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728" y="5955803"/>
            <a:ext cx="5108461" cy="319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13164216" y="6511050"/>
            <a:ext cx="5868078" cy="3775950"/>
            <a:chOff x="0" y="0"/>
            <a:chExt cx="1545502" cy="9944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502" cy="994489"/>
            </a:xfrm>
            <a:custGeom>
              <a:avLst/>
              <a:gdLst/>
              <a:ahLst/>
              <a:cxnLst/>
              <a:rect l="l" t="t" r="r" b="b"/>
              <a:pathLst>
                <a:path w="1545502" h="994489">
                  <a:moveTo>
                    <a:pt x="1342302" y="0"/>
                  </a:moveTo>
                  <a:lnTo>
                    <a:pt x="0" y="0"/>
                  </a:lnTo>
                  <a:lnTo>
                    <a:pt x="203200" y="994489"/>
                  </a:lnTo>
                  <a:lnTo>
                    <a:pt x="1545502" y="994489"/>
                  </a:lnTo>
                  <a:lnTo>
                    <a:pt x="1342302" y="0"/>
                  </a:lnTo>
                  <a:close/>
                </a:path>
              </a:pathLst>
            </a:custGeom>
            <a:solidFill>
              <a:srgbClr val="ED794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1342302" cy="1032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456062" y="8241932"/>
            <a:ext cx="2208306" cy="1657064"/>
            <a:chOff x="0" y="0"/>
            <a:chExt cx="2944407" cy="2209419"/>
          </a:xfrm>
        </p:grpSpPr>
        <p:sp>
          <p:nvSpPr>
            <p:cNvPr id="8" name="Freeform 8"/>
            <p:cNvSpPr/>
            <p:nvPr/>
          </p:nvSpPr>
          <p:spPr>
            <a:xfrm rot="3155201">
              <a:off x="236697" y="389729"/>
              <a:ext cx="1687870" cy="1429962"/>
            </a:xfrm>
            <a:custGeom>
              <a:avLst/>
              <a:gdLst/>
              <a:ahLst/>
              <a:cxnLst/>
              <a:rect l="l" t="t" r="r" b="b"/>
              <a:pathLst>
                <a:path w="1687870" h="1429962">
                  <a:moveTo>
                    <a:pt x="0" y="0"/>
                  </a:moveTo>
                  <a:lnTo>
                    <a:pt x="1687870" y="0"/>
                  </a:lnTo>
                  <a:lnTo>
                    <a:pt x="1687870" y="1429961"/>
                  </a:lnTo>
                  <a:lnTo>
                    <a:pt x="0" y="142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3155201">
              <a:off x="1019840" y="389729"/>
              <a:ext cx="1687870" cy="1429962"/>
            </a:xfrm>
            <a:custGeom>
              <a:avLst/>
              <a:gdLst/>
              <a:ahLst/>
              <a:cxnLst/>
              <a:rect l="l" t="t" r="r" b="b"/>
              <a:pathLst>
                <a:path w="1687870" h="1429962">
                  <a:moveTo>
                    <a:pt x="0" y="0"/>
                  </a:moveTo>
                  <a:lnTo>
                    <a:pt x="1687871" y="0"/>
                  </a:lnTo>
                  <a:lnTo>
                    <a:pt x="1687871" y="1429961"/>
                  </a:lnTo>
                  <a:lnTo>
                    <a:pt x="0" y="142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E325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74674" y="1206009"/>
            <a:ext cx="10420199" cy="4134809"/>
            <a:chOff x="-625991" y="-16298"/>
            <a:chExt cx="13736449" cy="5513080"/>
          </a:xfrm>
        </p:grpSpPr>
        <p:sp>
          <p:nvSpPr>
            <p:cNvPr id="14" name="TextBox 14"/>
            <p:cNvSpPr txBox="1"/>
            <p:nvPr/>
          </p:nvSpPr>
          <p:spPr>
            <a:xfrm>
              <a:off x="-625991" y="-16298"/>
              <a:ext cx="13736449" cy="91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5799" y="1307600"/>
              <a:ext cx="12464946" cy="4189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Döşəmələr sızdırmaz materialdan hazırlanmalı, səthində çirk və su yığıntısı olmamalıdır</a:t>
              </a: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endParaRPr lang="az-Latn-AZ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Havalandırma sistemi yüksək səviyyədə təmin olunmalıdır;</a:t>
              </a: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endParaRPr lang="az-Latn-AZ" sz="2499" spc="74" dirty="0">
                <a:solidFill>
                  <a:srgbClr val="1E3256"/>
                </a:solidFill>
                <a:latin typeface="+mj-lt"/>
              </a:endParaRPr>
            </a:p>
            <a:p>
              <a:pPr marL="539748" lvl="1" indent="-269874">
                <a:lnSpc>
                  <a:spcPts val="3499"/>
                </a:lnSpc>
                <a:buFont typeface="Arial"/>
                <a:buChar char="•"/>
              </a:pPr>
              <a:r>
                <a:rPr lang="az-Latn-AZ" sz="2499" spc="74" dirty="0" smtClean="0">
                  <a:solidFill>
                    <a:srgbClr val="1E3256"/>
                  </a:solidFill>
                  <a:latin typeface="+mj-lt"/>
                </a:rPr>
                <a:t>Gəmirici, həşərat kimi zərərvericilərdən azad olması üçün müvafiq tədbirlər həyata keçirilməlidir.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6730" y="2640679"/>
            <a:ext cx="669467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az-Latn-AZ" sz="5400" b="1" dirty="0">
                <a:solidFill>
                  <a:srgbClr val="1E3256"/>
                </a:solidFill>
              </a:rPr>
              <a:t>Qida məhsulları saxlanılan obyektlərin ərazisinə dair </a:t>
            </a:r>
            <a:r>
              <a:rPr lang="az-Latn-AZ" sz="5400" b="1" u="sng" dirty="0">
                <a:solidFill>
                  <a:srgbClr val="C00000"/>
                </a:solidFill>
              </a:rPr>
              <a:t>Sanitar Tələblər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5831827"/>
            <a:ext cx="5419725" cy="308395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7200"/>
          <a:stretch/>
        </p:blipFill>
        <p:spPr>
          <a:xfrm>
            <a:off x="2106413" y="6467671"/>
            <a:ext cx="4690359" cy="330251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3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669</Words>
  <Application>Microsoft Office PowerPoint</Application>
  <PresentationFormat>Custom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Report Business Presentation in Orange Blue Geometric Style</dc:title>
  <dc:creator>Aysel G. Selimova</dc:creator>
  <cp:lastModifiedBy>Aysel G. Selimova</cp:lastModifiedBy>
  <cp:revision>40</cp:revision>
  <dcterms:created xsi:type="dcterms:W3CDTF">2006-08-16T00:00:00Z</dcterms:created>
  <dcterms:modified xsi:type="dcterms:W3CDTF">2024-07-16T08:23:35Z</dcterms:modified>
  <dc:identifier>DAGI8wj-OZU</dc:identifier>
</cp:coreProperties>
</file>