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3" r:id="rId3"/>
    <p:sldId id="274" r:id="rId4"/>
    <p:sldId id="283" r:id="rId5"/>
    <p:sldId id="275" r:id="rId6"/>
    <p:sldId id="291" r:id="rId7"/>
    <p:sldId id="276" r:id="rId8"/>
    <p:sldId id="277" r:id="rId9"/>
    <p:sldId id="278" r:id="rId10"/>
    <p:sldId id="279" r:id="rId11"/>
    <p:sldId id="288" r:id="rId12"/>
    <p:sldId id="289" r:id="rId13"/>
    <p:sldId id="280" r:id="rId14"/>
    <p:sldId id="281" r:id="rId15"/>
    <p:sldId id="284" r:id="rId16"/>
    <p:sldId id="286" r:id="rId17"/>
    <p:sldId id="285" r:id="rId18"/>
    <p:sldId id="287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0C7DDF-8176-405D-8E17-ADCF33E5C4E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DC41E2-16F2-4A20-ACDF-3BE113FA01A5}">
      <dgm:prSet/>
      <dgm:spPr/>
      <dgm:t>
        <a:bodyPr/>
        <a:lstStyle/>
        <a:p>
          <a:r>
            <a:rPr lang="en-US"/>
            <a:t>D</a:t>
          </a:r>
          <a:r>
            <a:rPr lang="az-Latn-AZ"/>
            <a:t>övlət</a:t>
          </a:r>
          <a:r>
            <a:rPr lang="en-US"/>
            <a:t> Siyasətləri: Enerjiyə qənaət edən və davamlı tikinti təcrübələrinə dəstək</a:t>
          </a:r>
        </a:p>
      </dgm:t>
    </dgm:pt>
    <dgm:pt modelId="{13C5916C-54A1-4F9C-8182-C80DC0F33D7C}" type="parTrans" cxnId="{B2C72413-2DB3-4C8E-B626-8240F52580AF}">
      <dgm:prSet/>
      <dgm:spPr/>
      <dgm:t>
        <a:bodyPr/>
        <a:lstStyle/>
        <a:p>
          <a:endParaRPr lang="en-US"/>
        </a:p>
      </dgm:t>
    </dgm:pt>
    <dgm:pt modelId="{3228AAF0-DB51-408B-8CEF-905A6743CC2B}" type="sibTrans" cxnId="{B2C72413-2DB3-4C8E-B626-8240F52580AF}">
      <dgm:prSet/>
      <dgm:spPr/>
      <dgm:t>
        <a:bodyPr/>
        <a:lstStyle/>
        <a:p>
          <a:endParaRPr lang="en-US"/>
        </a:p>
      </dgm:t>
    </dgm:pt>
    <dgm:pt modelId="{A1EC954D-69AC-4DA0-B703-D628AB35A80E}">
      <dgm:prSet/>
      <dgm:spPr/>
      <dgm:t>
        <a:bodyPr/>
        <a:lstStyle/>
        <a:p>
          <a:r>
            <a:rPr lang="en-US"/>
            <a:t>Tikinti Kodeksləri və Qaydaları: Enerji səmərəliliyinin və ətraf mühitin qorunmasının təşviqi</a:t>
          </a:r>
        </a:p>
      </dgm:t>
    </dgm:pt>
    <dgm:pt modelId="{256D7CCA-34F6-4C25-AFC6-E38D2F03372F}" type="parTrans" cxnId="{E609F35D-470C-4F34-AAC4-CDCB55025506}">
      <dgm:prSet/>
      <dgm:spPr/>
      <dgm:t>
        <a:bodyPr/>
        <a:lstStyle/>
        <a:p>
          <a:endParaRPr lang="en-US"/>
        </a:p>
      </dgm:t>
    </dgm:pt>
    <dgm:pt modelId="{6A419D44-96DE-479A-9419-38F101B6EDB1}" type="sibTrans" cxnId="{E609F35D-470C-4F34-AAC4-CDCB55025506}">
      <dgm:prSet/>
      <dgm:spPr/>
      <dgm:t>
        <a:bodyPr/>
        <a:lstStyle/>
        <a:p>
          <a:endParaRPr lang="en-US"/>
        </a:p>
      </dgm:t>
    </dgm:pt>
    <dgm:pt modelId="{82E909B0-18A1-43C5-AC78-235EEAAE8E9B}" type="pres">
      <dgm:prSet presAssocID="{F50C7DDF-8176-405D-8E17-ADCF33E5C4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1ECE5F-97B1-4A5C-9B9C-E16311681855}" type="pres">
      <dgm:prSet presAssocID="{DBDC41E2-16F2-4A20-ACDF-3BE113FA01A5}" presName="hierRoot1" presStyleCnt="0"/>
      <dgm:spPr/>
    </dgm:pt>
    <dgm:pt modelId="{1DFBB39B-A21B-426B-875B-1B08F9179F35}" type="pres">
      <dgm:prSet presAssocID="{DBDC41E2-16F2-4A20-ACDF-3BE113FA01A5}" presName="composite" presStyleCnt="0"/>
      <dgm:spPr/>
    </dgm:pt>
    <dgm:pt modelId="{5F59DDAF-FCDA-4984-A421-7F4DB7361276}" type="pres">
      <dgm:prSet presAssocID="{DBDC41E2-16F2-4A20-ACDF-3BE113FA01A5}" presName="background" presStyleLbl="node0" presStyleIdx="0" presStyleCnt="2"/>
      <dgm:spPr/>
    </dgm:pt>
    <dgm:pt modelId="{9756E39F-A59E-44A6-8F8A-833044A695B3}" type="pres">
      <dgm:prSet presAssocID="{DBDC41E2-16F2-4A20-ACDF-3BE113FA01A5}" presName="text" presStyleLbl="fgAcc0" presStyleIdx="0" presStyleCnt="2">
        <dgm:presLayoutVars>
          <dgm:chPref val="3"/>
        </dgm:presLayoutVars>
      </dgm:prSet>
      <dgm:spPr/>
    </dgm:pt>
    <dgm:pt modelId="{27E080D5-19B4-4C86-AEF7-EF9815349146}" type="pres">
      <dgm:prSet presAssocID="{DBDC41E2-16F2-4A20-ACDF-3BE113FA01A5}" presName="hierChild2" presStyleCnt="0"/>
      <dgm:spPr/>
    </dgm:pt>
    <dgm:pt modelId="{7ADC48EC-076B-4560-B74E-108A7983B9B1}" type="pres">
      <dgm:prSet presAssocID="{A1EC954D-69AC-4DA0-B703-D628AB35A80E}" presName="hierRoot1" presStyleCnt="0"/>
      <dgm:spPr/>
    </dgm:pt>
    <dgm:pt modelId="{D857EDA8-8C0D-407E-9E09-C7F6CAD7CBBC}" type="pres">
      <dgm:prSet presAssocID="{A1EC954D-69AC-4DA0-B703-D628AB35A80E}" presName="composite" presStyleCnt="0"/>
      <dgm:spPr/>
    </dgm:pt>
    <dgm:pt modelId="{B2B45D50-24D5-4B03-8D74-7A7476150671}" type="pres">
      <dgm:prSet presAssocID="{A1EC954D-69AC-4DA0-B703-D628AB35A80E}" presName="background" presStyleLbl="node0" presStyleIdx="1" presStyleCnt="2"/>
      <dgm:spPr/>
    </dgm:pt>
    <dgm:pt modelId="{AEBABD81-563F-4EB9-A9F5-88CCD43C5479}" type="pres">
      <dgm:prSet presAssocID="{A1EC954D-69AC-4DA0-B703-D628AB35A80E}" presName="text" presStyleLbl="fgAcc0" presStyleIdx="1" presStyleCnt="2">
        <dgm:presLayoutVars>
          <dgm:chPref val="3"/>
        </dgm:presLayoutVars>
      </dgm:prSet>
      <dgm:spPr/>
    </dgm:pt>
    <dgm:pt modelId="{89938E0A-8621-4A1B-B0D2-5BA13EBAF536}" type="pres">
      <dgm:prSet presAssocID="{A1EC954D-69AC-4DA0-B703-D628AB35A80E}" presName="hierChild2" presStyleCnt="0"/>
      <dgm:spPr/>
    </dgm:pt>
  </dgm:ptLst>
  <dgm:cxnLst>
    <dgm:cxn modelId="{B2C72413-2DB3-4C8E-B626-8240F52580AF}" srcId="{F50C7DDF-8176-405D-8E17-ADCF33E5C4E3}" destId="{DBDC41E2-16F2-4A20-ACDF-3BE113FA01A5}" srcOrd="0" destOrd="0" parTransId="{13C5916C-54A1-4F9C-8182-C80DC0F33D7C}" sibTransId="{3228AAF0-DB51-408B-8CEF-905A6743CC2B}"/>
    <dgm:cxn modelId="{2636F45B-6698-4146-B327-87157329DB77}" type="presOf" srcId="{A1EC954D-69AC-4DA0-B703-D628AB35A80E}" destId="{AEBABD81-563F-4EB9-A9F5-88CCD43C5479}" srcOrd="0" destOrd="0" presId="urn:microsoft.com/office/officeart/2005/8/layout/hierarchy1"/>
    <dgm:cxn modelId="{E609F35D-470C-4F34-AAC4-CDCB55025506}" srcId="{F50C7DDF-8176-405D-8E17-ADCF33E5C4E3}" destId="{A1EC954D-69AC-4DA0-B703-D628AB35A80E}" srcOrd="1" destOrd="0" parTransId="{256D7CCA-34F6-4C25-AFC6-E38D2F03372F}" sibTransId="{6A419D44-96DE-479A-9419-38F101B6EDB1}"/>
    <dgm:cxn modelId="{812E376A-F349-4DEF-A3D2-1B13BD26B500}" type="presOf" srcId="{F50C7DDF-8176-405D-8E17-ADCF33E5C4E3}" destId="{82E909B0-18A1-43C5-AC78-235EEAAE8E9B}" srcOrd="0" destOrd="0" presId="urn:microsoft.com/office/officeart/2005/8/layout/hierarchy1"/>
    <dgm:cxn modelId="{CCE383E1-5D8D-4D9A-9B23-B9C844B8111F}" type="presOf" srcId="{DBDC41E2-16F2-4A20-ACDF-3BE113FA01A5}" destId="{9756E39F-A59E-44A6-8F8A-833044A695B3}" srcOrd="0" destOrd="0" presId="urn:microsoft.com/office/officeart/2005/8/layout/hierarchy1"/>
    <dgm:cxn modelId="{D54A2F99-D675-4232-BED7-EBD5E68FF808}" type="presParOf" srcId="{82E909B0-18A1-43C5-AC78-235EEAAE8E9B}" destId="{E41ECE5F-97B1-4A5C-9B9C-E16311681855}" srcOrd="0" destOrd="0" presId="urn:microsoft.com/office/officeart/2005/8/layout/hierarchy1"/>
    <dgm:cxn modelId="{947F9A2B-64B1-4641-863D-41BA9B095BAE}" type="presParOf" srcId="{E41ECE5F-97B1-4A5C-9B9C-E16311681855}" destId="{1DFBB39B-A21B-426B-875B-1B08F9179F35}" srcOrd="0" destOrd="0" presId="urn:microsoft.com/office/officeart/2005/8/layout/hierarchy1"/>
    <dgm:cxn modelId="{BF06F364-BEAF-4187-9FDF-C12C31214811}" type="presParOf" srcId="{1DFBB39B-A21B-426B-875B-1B08F9179F35}" destId="{5F59DDAF-FCDA-4984-A421-7F4DB7361276}" srcOrd="0" destOrd="0" presId="urn:microsoft.com/office/officeart/2005/8/layout/hierarchy1"/>
    <dgm:cxn modelId="{823BED52-C4A9-405A-9FAB-619FFE5699D9}" type="presParOf" srcId="{1DFBB39B-A21B-426B-875B-1B08F9179F35}" destId="{9756E39F-A59E-44A6-8F8A-833044A695B3}" srcOrd="1" destOrd="0" presId="urn:microsoft.com/office/officeart/2005/8/layout/hierarchy1"/>
    <dgm:cxn modelId="{635AFD68-48BE-4A07-9EF4-A07AB8685D4F}" type="presParOf" srcId="{E41ECE5F-97B1-4A5C-9B9C-E16311681855}" destId="{27E080D5-19B4-4C86-AEF7-EF9815349146}" srcOrd="1" destOrd="0" presId="urn:microsoft.com/office/officeart/2005/8/layout/hierarchy1"/>
    <dgm:cxn modelId="{61BBE9AC-1273-44D8-8E86-6ED804521D69}" type="presParOf" srcId="{82E909B0-18A1-43C5-AC78-235EEAAE8E9B}" destId="{7ADC48EC-076B-4560-B74E-108A7983B9B1}" srcOrd="1" destOrd="0" presId="urn:microsoft.com/office/officeart/2005/8/layout/hierarchy1"/>
    <dgm:cxn modelId="{1EAEB4BB-FDF9-468C-ADB8-8EA68495EB06}" type="presParOf" srcId="{7ADC48EC-076B-4560-B74E-108A7983B9B1}" destId="{D857EDA8-8C0D-407E-9E09-C7F6CAD7CBBC}" srcOrd="0" destOrd="0" presId="urn:microsoft.com/office/officeart/2005/8/layout/hierarchy1"/>
    <dgm:cxn modelId="{C366DA13-0E01-4001-847D-B9B5125594EE}" type="presParOf" srcId="{D857EDA8-8C0D-407E-9E09-C7F6CAD7CBBC}" destId="{B2B45D50-24D5-4B03-8D74-7A7476150671}" srcOrd="0" destOrd="0" presId="urn:microsoft.com/office/officeart/2005/8/layout/hierarchy1"/>
    <dgm:cxn modelId="{400D532A-4753-40BF-A650-772B6EDF9230}" type="presParOf" srcId="{D857EDA8-8C0D-407E-9E09-C7F6CAD7CBBC}" destId="{AEBABD81-563F-4EB9-A9F5-88CCD43C5479}" srcOrd="1" destOrd="0" presId="urn:microsoft.com/office/officeart/2005/8/layout/hierarchy1"/>
    <dgm:cxn modelId="{CB371B99-FE0D-42ED-A805-B465432822F3}" type="presParOf" srcId="{7ADC48EC-076B-4560-B74E-108A7983B9B1}" destId="{89938E0A-8621-4A1B-B0D2-5BA13EBAF5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2918B0-B551-4ADC-9BBB-8604583DBC2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ABF1FEA-08F5-4F5C-9184-F7BB98F7FBCE}">
      <dgm:prSet/>
      <dgm:spPr/>
      <dgm:t>
        <a:bodyPr/>
        <a:lstStyle/>
        <a:p>
          <a:r>
            <a:rPr lang="en-US"/>
            <a:t>Yaranan Trendlər: Net-sıfır enerji binaları, dairəvi iqtisadiyyat</a:t>
          </a:r>
        </a:p>
      </dgm:t>
    </dgm:pt>
    <dgm:pt modelId="{727303CD-CDB1-435E-B184-25A6EC83ADD0}" type="parTrans" cxnId="{217EF44A-5DBA-4018-801C-C73E039BEE1B}">
      <dgm:prSet/>
      <dgm:spPr/>
      <dgm:t>
        <a:bodyPr/>
        <a:lstStyle/>
        <a:p>
          <a:endParaRPr lang="en-US"/>
        </a:p>
      </dgm:t>
    </dgm:pt>
    <dgm:pt modelId="{12938248-857E-4D20-BBE7-780B9A3E111C}" type="sibTrans" cxnId="{217EF44A-5DBA-4018-801C-C73E039BEE1B}">
      <dgm:prSet/>
      <dgm:spPr/>
      <dgm:t>
        <a:bodyPr/>
        <a:lstStyle/>
        <a:p>
          <a:endParaRPr lang="en-US"/>
        </a:p>
      </dgm:t>
    </dgm:pt>
    <dgm:pt modelId="{2065C14E-AF5B-4BBF-8C70-9E8CFCD66D42}">
      <dgm:prSet/>
      <dgm:spPr/>
      <dgm:t>
        <a:bodyPr/>
        <a:lstStyle/>
        <a:p>
          <a:r>
            <a:rPr lang="en-US"/>
            <a:t>Çətinliklər: İcra problemlərinin aradan qaldırılması</a:t>
          </a:r>
        </a:p>
      </dgm:t>
    </dgm:pt>
    <dgm:pt modelId="{1457CFA7-08B8-418E-82EE-0F79DDE54723}" type="parTrans" cxnId="{5AA9956B-3A53-4FCE-9FAE-6861DFF34B0D}">
      <dgm:prSet/>
      <dgm:spPr/>
      <dgm:t>
        <a:bodyPr/>
        <a:lstStyle/>
        <a:p>
          <a:endParaRPr lang="en-US"/>
        </a:p>
      </dgm:t>
    </dgm:pt>
    <dgm:pt modelId="{CD00FB11-E267-45D6-93F9-2542350F54FC}" type="sibTrans" cxnId="{5AA9956B-3A53-4FCE-9FAE-6861DFF34B0D}">
      <dgm:prSet/>
      <dgm:spPr/>
      <dgm:t>
        <a:bodyPr/>
        <a:lstStyle/>
        <a:p>
          <a:endParaRPr lang="en-US"/>
        </a:p>
      </dgm:t>
    </dgm:pt>
    <dgm:pt modelId="{51DE3AE5-BC08-418A-B1BA-AFA36E07087C}" type="pres">
      <dgm:prSet presAssocID="{742918B0-B551-4ADC-9BBB-8604583DBC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F889CA9-C530-445F-869F-6F3A6BE52ED0}" type="pres">
      <dgm:prSet presAssocID="{8ABF1FEA-08F5-4F5C-9184-F7BB98F7FBCE}" presName="hierRoot1" presStyleCnt="0"/>
      <dgm:spPr/>
    </dgm:pt>
    <dgm:pt modelId="{360C7E87-0A7F-4AFF-884A-45C60C068A6D}" type="pres">
      <dgm:prSet presAssocID="{8ABF1FEA-08F5-4F5C-9184-F7BB98F7FBCE}" presName="composite" presStyleCnt="0"/>
      <dgm:spPr/>
    </dgm:pt>
    <dgm:pt modelId="{57C79809-F328-4181-A0EF-5F055C079C20}" type="pres">
      <dgm:prSet presAssocID="{8ABF1FEA-08F5-4F5C-9184-F7BB98F7FBCE}" presName="background" presStyleLbl="node0" presStyleIdx="0" presStyleCnt="2"/>
      <dgm:spPr/>
    </dgm:pt>
    <dgm:pt modelId="{D4B0080B-9AE1-4D12-A651-0934FEDCEFD2}" type="pres">
      <dgm:prSet presAssocID="{8ABF1FEA-08F5-4F5C-9184-F7BB98F7FBCE}" presName="text" presStyleLbl="fgAcc0" presStyleIdx="0" presStyleCnt="2">
        <dgm:presLayoutVars>
          <dgm:chPref val="3"/>
        </dgm:presLayoutVars>
      </dgm:prSet>
      <dgm:spPr/>
    </dgm:pt>
    <dgm:pt modelId="{A9068854-9975-47A6-86D7-20CF413CF73C}" type="pres">
      <dgm:prSet presAssocID="{8ABF1FEA-08F5-4F5C-9184-F7BB98F7FBCE}" presName="hierChild2" presStyleCnt="0"/>
      <dgm:spPr/>
    </dgm:pt>
    <dgm:pt modelId="{277C1B07-0FA4-4109-B8CE-6AA1898B7FBD}" type="pres">
      <dgm:prSet presAssocID="{2065C14E-AF5B-4BBF-8C70-9E8CFCD66D42}" presName="hierRoot1" presStyleCnt="0"/>
      <dgm:spPr/>
    </dgm:pt>
    <dgm:pt modelId="{1724C94B-5322-4C31-A2A4-D86127083C4A}" type="pres">
      <dgm:prSet presAssocID="{2065C14E-AF5B-4BBF-8C70-9E8CFCD66D42}" presName="composite" presStyleCnt="0"/>
      <dgm:spPr/>
    </dgm:pt>
    <dgm:pt modelId="{8C85742C-3D73-4CE4-8D03-4A546E02F64E}" type="pres">
      <dgm:prSet presAssocID="{2065C14E-AF5B-4BBF-8C70-9E8CFCD66D42}" presName="background" presStyleLbl="node0" presStyleIdx="1" presStyleCnt="2"/>
      <dgm:spPr/>
    </dgm:pt>
    <dgm:pt modelId="{5D84AD2C-2DE6-45D8-933B-98A98E2B3B49}" type="pres">
      <dgm:prSet presAssocID="{2065C14E-AF5B-4BBF-8C70-9E8CFCD66D42}" presName="text" presStyleLbl="fgAcc0" presStyleIdx="1" presStyleCnt="2">
        <dgm:presLayoutVars>
          <dgm:chPref val="3"/>
        </dgm:presLayoutVars>
      </dgm:prSet>
      <dgm:spPr/>
    </dgm:pt>
    <dgm:pt modelId="{D533970E-CE22-48A6-BC91-FE8F3064FD29}" type="pres">
      <dgm:prSet presAssocID="{2065C14E-AF5B-4BBF-8C70-9E8CFCD66D42}" presName="hierChild2" presStyleCnt="0"/>
      <dgm:spPr/>
    </dgm:pt>
  </dgm:ptLst>
  <dgm:cxnLst>
    <dgm:cxn modelId="{965DB01B-6149-4273-9F74-D6350F467B5A}" type="presOf" srcId="{8ABF1FEA-08F5-4F5C-9184-F7BB98F7FBCE}" destId="{D4B0080B-9AE1-4D12-A651-0934FEDCEFD2}" srcOrd="0" destOrd="0" presId="urn:microsoft.com/office/officeart/2005/8/layout/hierarchy1"/>
    <dgm:cxn modelId="{217EF44A-5DBA-4018-801C-C73E039BEE1B}" srcId="{742918B0-B551-4ADC-9BBB-8604583DBC20}" destId="{8ABF1FEA-08F5-4F5C-9184-F7BB98F7FBCE}" srcOrd="0" destOrd="0" parTransId="{727303CD-CDB1-435E-B184-25A6EC83ADD0}" sibTransId="{12938248-857E-4D20-BBE7-780B9A3E111C}"/>
    <dgm:cxn modelId="{5AA9956B-3A53-4FCE-9FAE-6861DFF34B0D}" srcId="{742918B0-B551-4ADC-9BBB-8604583DBC20}" destId="{2065C14E-AF5B-4BBF-8C70-9E8CFCD66D42}" srcOrd="1" destOrd="0" parTransId="{1457CFA7-08B8-418E-82EE-0F79DDE54723}" sibTransId="{CD00FB11-E267-45D6-93F9-2542350F54FC}"/>
    <dgm:cxn modelId="{6019C76D-4C0A-44FB-9340-04BD608C21DE}" type="presOf" srcId="{2065C14E-AF5B-4BBF-8C70-9E8CFCD66D42}" destId="{5D84AD2C-2DE6-45D8-933B-98A98E2B3B49}" srcOrd="0" destOrd="0" presId="urn:microsoft.com/office/officeart/2005/8/layout/hierarchy1"/>
    <dgm:cxn modelId="{E7408FCE-8C66-436E-8943-44027260DA80}" type="presOf" srcId="{742918B0-B551-4ADC-9BBB-8604583DBC20}" destId="{51DE3AE5-BC08-418A-B1BA-AFA36E07087C}" srcOrd="0" destOrd="0" presId="urn:microsoft.com/office/officeart/2005/8/layout/hierarchy1"/>
    <dgm:cxn modelId="{968157F4-0EA3-404F-ADAA-4D40709AF1DD}" type="presParOf" srcId="{51DE3AE5-BC08-418A-B1BA-AFA36E07087C}" destId="{7F889CA9-C530-445F-869F-6F3A6BE52ED0}" srcOrd="0" destOrd="0" presId="urn:microsoft.com/office/officeart/2005/8/layout/hierarchy1"/>
    <dgm:cxn modelId="{4B1FF29D-ECD6-47E0-AA9C-8AA1B22649D0}" type="presParOf" srcId="{7F889CA9-C530-445F-869F-6F3A6BE52ED0}" destId="{360C7E87-0A7F-4AFF-884A-45C60C068A6D}" srcOrd="0" destOrd="0" presId="urn:microsoft.com/office/officeart/2005/8/layout/hierarchy1"/>
    <dgm:cxn modelId="{88F14C07-33A5-4DAA-AA81-4F390B7765E2}" type="presParOf" srcId="{360C7E87-0A7F-4AFF-884A-45C60C068A6D}" destId="{57C79809-F328-4181-A0EF-5F055C079C20}" srcOrd="0" destOrd="0" presId="urn:microsoft.com/office/officeart/2005/8/layout/hierarchy1"/>
    <dgm:cxn modelId="{A4FF065E-DBB1-45AC-9ABC-D793255B43EC}" type="presParOf" srcId="{360C7E87-0A7F-4AFF-884A-45C60C068A6D}" destId="{D4B0080B-9AE1-4D12-A651-0934FEDCEFD2}" srcOrd="1" destOrd="0" presId="urn:microsoft.com/office/officeart/2005/8/layout/hierarchy1"/>
    <dgm:cxn modelId="{59BFCD44-B74A-4769-97A2-1E2B29033119}" type="presParOf" srcId="{7F889CA9-C530-445F-869F-6F3A6BE52ED0}" destId="{A9068854-9975-47A6-86D7-20CF413CF73C}" srcOrd="1" destOrd="0" presId="urn:microsoft.com/office/officeart/2005/8/layout/hierarchy1"/>
    <dgm:cxn modelId="{4F0980ED-7AAF-4006-AC05-041B99AC0292}" type="presParOf" srcId="{51DE3AE5-BC08-418A-B1BA-AFA36E07087C}" destId="{277C1B07-0FA4-4109-B8CE-6AA1898B7FBD}" srcOrd="1" destOrd="0" presId="urn:microsoft.com/office/officeart/2005/8/layout/hierarchy1"/>
    <dgm:cxn modelId="{BACF1478-8596-4840-8AC9-72CDA5361E87}" type="presParOf" srcId="{277C1B07-0FA4-4109-B8CE-6AA1898B7FBD}" destId="{1724C94B-5322-4C31-A2A4-D86127083C4A}" srcOrd="0" destOrd="0" presId="urn:microsoft.com/office/officeart/2005/8/layout/hierarchy1"/>
    <dgm:cxn modelId="{EBDFB85C-4BD6-4753-A74F-259912468A29}" type="presParOf" srcId="{1724C94B-5322-4C31-A2A4-D86127083C4A}" destId="{8C85742C-3D73-4CE4-8D03-4A546E02F64E}" srcOrd="0" destOrd="0" presId="urn:microsoft.com/office/officeart/2005/8/layout/hierarchy1"/>
    <dgm:cxn modelId="{5D542DA2-36A8-40E2-95FF-F2AE949C43CB}" type="presParOf" srcId="{1724C94B-5322-4C31-A2A4-D86127083C4A}" destId="{5D84AD2C-2DE6-45D8-933B-98A98E2B3B49}" srcOrd="1" destOrd="0" presId="urn:microsoft.com/office/officeart/2005/8/layout/hierarchy1"/>
    <dgm:cxn modelId="{46C57BC3-E782-4267-AD52-02690522F185}" type="presParOf" srcId="{277C1B07-0FA4-4109-B8CE-6AA1898B7FBD}" destId="{D533970E-CE22-48A6-BC91-FE8F3064FD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C59774-585D-42AC-A87D-D8CAB3F3F12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C15E608-B12E-43E6-9A13-ED2A4F630917}">
      <dgm:prSet/>
      <dgm:spPr/>
      <dgm:t>
        <a:bodyPr/>
        <a:lstStyle/>
        <a:p>
          <a:r>
            <a:rPr lang="en-US"/>
            <a:t>Xülasə: Əsas məqamların xülasəsi</a:t>
          </a:r>
        </a:p>
      </dgm:t>
    </dgm:pt>
    <dgm:pt modelId="{1FE1B53D-BD93-4FD7-943D-5A615A58CAAF}" type="parTrans" cxnId="{E31E1C4C-53C3-4771-A63E-C1F13382415D}">
      <dgm:prSet/>
      <dgm:spPr/>
      <dgm:t>
        <a:bodyPr/>
        <a:lstStyle/>
        <a:p>
          <a:endParaRPr lang="en-US"/>
        </a:p>
      </dgm:t>
    </dgm:pt>
    <dgm:pt modelId="{0CDD9C33-D863-4BC1-BDAE-F90469208589}" type="sibTrans" cxnId="{E31E1C4C-53C3-4771-A63E-C1F13382415D}">
      <dgm:prSet/>
      <dgm:spPr/>
      <dgm:t>
        <a:bodyPr/>
        <a:lstStyle/>
        <a:p>
          <a:endParaRPr lang="en-US"/>
        </a:p>
      </dgm:t>
    </dgm:pt>
    <dgm:pt modelId="{83700B0E-E1F0-4A47-AE38-650132EC5B8B}">
      <dgm:prSet/>
      <dgm:spPr/>
      <dgm:t>
        <a:bodyPr/>
        <a:lstStyle/>
        <a:p>
          <a:r>
            <a:rPr lang="en-US"/>
            <a:t>Fəaliyyətə çağırış: Layihələrdə enerji səmərəliliyi və ətraf mühitin qorunmasına üstünlük verin</a:t>
          </a:r>
        </a:p>
      </dgm:t>
    </dgm:pt>
    <dgm:pt modelId="{0EFF44BE-6109-42DA-ADE4-124DDF85482C}" type="parTrans" cxnId="{D07898B3-00C3-4EEC-8AB5-48A31D001885}">
      <dgm:prSet/>
      <dgm:spPr/>
      <dgm:t>
        <a:bodyPr/>
        <a:lstStyle/>
        <a:p>
          <a:endParaRPr lang="en-US"/>
        </a:p>
      </dgm:t>
    </dgm:pt>
    <dgm:pt modelId="{01C5F9F2-31ED-499D-A380-8703555EA6FF}" type="sibTrans" cxnId="{D07898B3-00C3-4EEC-8AB5-48A31D001885}">
      <dgm:prSet/>
      <dgm:spPr/>
      <dgm:t>
        <a:bodyPr/>
        <a:lstStyle/>
        <a:p>
          <a:endParaRPr lang="en-US"/>
        </a:p>
      </dgm:t>
    </dgm:pt>
    <dgm:pt modelId="{8692F803-1A40-4C79-BC35-7C2F1441A356}">
      <dgm:prSet/>
      <dgm:spPr/>
      <dgm:t>
        <a:bodyPr/>
        <a:lstStyle/>
        <a:p>
          <a:r>
            <a:rPr lang="en-US"/>
            <a:t>Sual-Cavab:Suallar və müzakirələr </a:t>
          </a:r>
        </a:p>
      </dgm:t>
    </dgm:pt>
    <dgm:pt modelId="{6FEB6373-6565-48C1-9D3E-4AF32A6BA483}" type="parTrans" cxnId="{A357E036-E326-4AB8-A60B-CCD3DE2666F1}">
      <dgm:prSet/>
      <dgm:spPr/>
      <dgm:t>
        <a:bodyPr/>
        <a:lstStyle/>
        <a:p>
          <a:endParaRPr lang="en-US"/>
        </a:p>
      </dgm:t>
    </dgm:pt>
    <dgm:pt modelId="{39C5EB98-A6B4-414C-B6CC-AA559A6159DA}" type="sibTrans" cxnId="{A357E036-E326-4AB8-A60B-CCD3DE2666F1}">
      <dgm:prSet/>
      <dgm:spPr/>
      <dgm:t>
        <a:bodyPr/>
        <a:lstStyle/>
        <a:p>
          <a:endParaRPr lang="en-US"/>
        </a:p>
      </dgm:t>
    </dgm:pt>
    <dgm:pt modelId="{B9C8B2A9-8FFB-4913-BDD9-AC4267A8E150}" type="pres">
      <dgm:prSet presAssocID="{44C59774-585D-42AC-A87D-D8CAB3F3F121}" presName="linear" presStyleCnt="0">
        <dgm:presLayoutVars>
          <dgm:animLvl val="lvl"/>
          <dgm:resizeHandles val="exact"/>
        </dgm:presLayoutVars>
      </dgm:prSet>
      <dgm:spPr/>
    </dgm:pt>
    <dgm:pt modelId="{EFC30199-7560-4C28-A6AD-5652625FAB2B}" type="pres">
      <dgm:prSet presAssocID="{AC15E608-B12E-43E6-9A13-ED2A4F6309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B44C3B0-B39C-43FA-B945-BA0F2F3CDC2E}" type="pres">
      <dgm:prSet presAssocID="{0CDD9C33-D863-4BC1-BDAE-F90469208589}" presName="spacer" presStyleCnt="0"/>
      <dgm:spPr/>
    </dgm:pt>
    <dgm:pt modelId="{894425BE-71BE-48F7-AB1C-2C6634B07E67}" type="pres">
      <dgm:prSet presAssocID="{83700B0E-E1F0-4A47-AE38-650132EC5B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DA183EA-22F1-48DD-9440-F9C24FD37D10}" type="pres">
      <dgm:prSet presAssocID="{01C5F9F2-31ED-499D-A380-8703555EA6FF}" presName="spacer" presStyleCnt="0"/>
      <dgm:spPr/>
    </dgm:pt>
    <dgm:pt modelId="{3ECC0D17-0ECE-4E1E-A7E3-89440A58F5EB}" type="pres">
      <dgm:prSet presAssocID="{8692F803-1A40-4C79-BC35-7C2F1441A35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FFA4D06-095C-42B3-B8A0-3A3547E5DC82}" type="presOf" srcId="{44C59774-585D-42AC-A87D-D8CAB3F3F121}" destId="{B9C8B2A9-8FFB-4913-BDD9-AC4267A8E150}" srcOrd="0" destOrd="0" presId="urn:microsoft.com/office/officeart/2005/8/layout/vList2"/>
    <dgm:cxn modelId="{7FE42410-3582-45C8-A4A3-8F76AD2B4752}" type="presOf" srcId="{8692F803-1A40-4C79-BC35-7C2F1441A356}" destId="{3ECC0D17-0ECE-4E1E-A7E3-89440A58F5EB}" srcOrd="0" destOrd="0" presId="urn:microsoft.com/office/officeart/2005/8/layout/vList2"/>
    <dgm:cxn modelId="{458DEA1D-B194-4E84-BBDA-FF7C53D66BE4}" type="presOf" srcId="{83700B0E-E1F0-4A47-AE38-650132EC5B8B}" destId="{894425BE-71BE-48F7-AB1C-2C6634B07E67}" srcOrd="0" destOrd="0" presId="urn:microsoft.com/office/officeart/2005/8/layout/vList2"/>
    <dgm:cxn modelId="{A357E036-E326-4AB8-A60B-CCD3DE2666F1}" srcId="{44C59774-585D-42AC-A87D-D8CAB3F3F121}" destId="{8692F803-1A40-4C79-BC35-7C2F1441A356}" srcOrd="2" destOrd="0" parTransId="{6FEB6373-6565-48C1-9D3E-4AF32A6BA483}" sibTransId="{39C5EB98-A6B4-414C-B6CC-AA559A6159DA}"/>
    <dgm:cxn modelId="{E31E1C4C-53C3-4771-A63E-C1F13382415D}" srcId="{44C59774-585D-42AC-A87D-D8CAB3F3F121}" destId="{AC15E608-B12E-43E6-9A13-ED2A4F630917}" srcOrd="0" destOrd="0" parTransId="{1FE1B53D-BD93-4FD7-943D-5A615A58CAAF}" sibTransId="{0CDD9C33-D863-4BC1-BDAE-F90469208589}"/>
    <dgm:cxn modelId="{D07898B3-00C3-4EEC-8AB5-48A31D001885}" srcId="{44C59774-585D-42AC-A87D-D8CAB3F3F121}" destId="{83700B0E-E1F0-4A47-AE38-650132EC5B8B}" srcOrd="1" destOrd="0" parTransId="{0EFF44BE-6109-42DA-ADE4-124DDF85482C}" sibTransId="{01C5F9F2-31ED-499D-A380-8703555EA6FF}"/>
    <dgm:cxn modelId="{C430DFF3-CF3C-4348-ABEA-9CE27EDCF5D1}" type="presOf" srcId="{AC15E608-B12E-43E6-9A13-ED2A4F630917}" destId="{EFC30199-7560-4C28-A6AD-5652625FAB2B}" srcOrd="0" destOrd="0" presId="urn:microsoft.com/office/officeart/2005/8/layout/vList2"/>
    <dgm:cxn modelId="{9DE34577-3A74-4697-99CB-1E5216BD2625}" type="presParOf" srcId="{B9C8B2A9-8FFB-4913-BDD9-AC4267A8E150}" destId="{EFC30199-7560-4C28-A6AD-5652625FAB2B}" srcOrd="0" destOrd="0" presId="urn:microsoft.com/office/officeart/2005/8/layout/vList2"/>
    <dgm:cxn modelId="{1C93EB09-2E22-4D15-941E-92D1EEA01950}" type="presParOf" srcId="{B9C8B2A9-8FFB-4913-BDD9-AC4267A8E150}" destId="{2B44C3B0-B39C-43FA-B945-BA0F2F3CDC2E}" srcOrd="1" destOrd="0" presId="urn:microsoft.com/office/officeart/2005/8/layout/vList2"/>
    <dgm:cxn modelId="{CAF14461-11F5-40CA-8662-7B5A86C2A3CE}" type="presParOf" srcId="{B9C8B2A9-8FFB-4913-BDD9-AC4267A8E150}" destId="{894425BE-71BE-48F7-AB1C-2C6634B07E67}" srcOrd="2" destOrd="0" presId="urn:microsoft.com/office/officeart/2005/8/layout/vList2"/>
    <dgm:cxn modelId="{B7585180-C9DF-4B85-9CB0-C7A5E70A7D76}" type="presParOf" srcId="{B9C8B2A9-8FFB-4913-BDD9-AC4267A8E150}" destId="{4DA183EA-22F1-48DD-9440-F9C24FD37D10}" srcOrd="3" destOrd="0" presId="urn:microsoft.com/office/officeart/2005/8/layout/vList2"/>
    <dgm:cxn modelId="{F6E2C1F2-5865-476F-A352-6EFA7FFF51A3}" type="presParOf" srcId="{B9C8B2A9-8FFB-4913-BDD9-AC4267A8E150}" destId="{3ECC0D17-0ECE-4E1E-A7E3-89440A58F5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9DDAF-FCDA-4984-A421-7F4DB7361276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6E39F-A59E-44A6-8F8A-833044A695B3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</a:t>
          </a:r>
          <a:r>
            <a:rPr lang="az-Latn-AZ" sz="3300" kern="1200"/>
            <a:t>övlət</a:t>
          </a:r>
          <a:r>
            <a:rPr lang="en-US" sz="3300" kern="1200"/>
            <a:t> Siyasətləri: Enerjiyə qənaət edən və davamlı tikinti təcrübələrinə dəstək</a:t>
          </a:r>
        </a:p>
      </dsp:txBody>
      <dsp:txXfrm>
        <a:off x="696297" y="538547"/>
        <a:ext cx="4171627" cy="2590157"/>
      </dsp:txXfrm>
    </dsp:sp>
    <dsp:sp modelId="{B2B45D50-24D5-4B03-8D74-7A7476150671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ABD81-563F-4EB9-A9F5-88CCD43C5479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Tikinti Kodeksləri və Qaydaları: Enerji səmərəliliyinin və ətraf mühitin qorunmasının təşviqi</a:t>
          </a:r>
        </a:p>
      </dsp:txBody>
      <dsp:txXfrm>
        <a:off x="5991936" y="538547"/>
        <a:ext cx="4171627" cy="2590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79809-F328-4181-A0EF-5F055C079C20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0080B-9AE1-4D12-A651-0934FEDCEFD2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Yaranan Trendlər: Net-sıfır enerji binaları, dairəvi iqtisadiyyat</a:t>
          </a:r>
        </a:p>
      </dsp:txBody>
      <dsp:txXfrm>
        <a:off x="696297" y="538547"/>
        <a:ext cx="4171627" cy="2590157"/>
      </dsp:txXfrm>
    </dsp:sp>
    <dsp:sp modelId="{8C85742C-3D73-4CE4-8D03-4A546E02F64E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4AD2C-2DE6-45D8-933B-98A98E2B3B49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Çətinliklər: İcra problemlərinin aradan qaldırılması</a:t>
          </a:r>
        </a:p>
      </dsp:txBody>
      <dsp:txXfrm>
        <a:off x="5991936" y="538547"/>
        <a:ext cx="4171627" cy="2590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30199-7560-4C28-A6AD-5652625FAB2B}">
      <dsp:nvSpPr>
        <dsp:cNvPr id="0" name=""/>
        <dsp:cNvSpPr/>
      </dsp:nvSpPr>
      <dsp:spPr>
        <a:xfrm>
          <a:off x="0" y="74546"/>
          <a:ext cx="5288808" cy="11609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Xülasə: Əsas məqamların xülasəsi</a:t>
          </a:r>
        </a:p>
      </dsp:txBody>
      <dsp:txXfrm>
        <a:off x="56672" y="131218"/>
        <a:ext cx="5175464" cy="1047588"/>
      </dsp:txXfrm>
    </dsp:sp>
    <dsp:sp modelId="{894425BE-71BE-48F7-AB1C-2C6634B07E67}">
      <dsp:nvSpPr>
        <dsp:cNvPr id="0" name=""/>
        <dsp:cNvSpPr/>
      </dsp:nvSpPr>
      <dsp:spPr>
        <a:xfrm>
          <a:off x="0" y="1295958"/>
          <a:ext cx="5288808" cy="1160932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Fəaliyyətə çağırış: Layihələrdə enerji səmərəliliyi və ətraf mühitin qorunmasına üstünlük verin</a:t>
          </a:r>
        </a:p>
      </dsp:txBody>
      <dsp:txXfrm>
        <a:off x="56672" y="1352630"/>
        <a:ext cx="5175464" cy="1047588"/>
      </dsp:txXfrm>
    </dsp:sp>
    <dsp:sp modelId="{3ECC0D17-0ECE-4E1E-A7E3-89440A58F5EB}">
      <dsp:nvSpPr>
        <dsp:cNvPr id="0" name=""/>
        <dsp:cNvSpPr/>
      </dsp:nvSpPr>
      <dsp:spPr>
        <a:xfrm>
          <a:off x="0" y="2517371"/>
          <a:ext cx="5288808" cy="1160932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Sual-Cavab:Suallar və müzakirələr </a:t>
          </a:r>
        </a:p>
      </dsp:txBody>
      <dsp:txXfrm>
        <a:off x="56672" y="2574043"/>
        <a:ext cx="5175464" cy="1047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DEFB-C25A-B0BD-ABC4-C5DC3C5E3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974D2-E535-F584-C014-705B114A6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DCFAD-1253-EF5E-1AA8-05BBA687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9F1D-0CDC-4587-A011-CF7BCDE0AC4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37258-D3F6-7A8A-8385-8F8B0200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E6BE0-6AA4-6917-ABB3-5DCC9E24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9882-477B-4B3A-A00F-69FD06D69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9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6A46-B12D-5D66-EF66-21229538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C842C-CA4F-FBCE-B845-34C32DE3D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B8906-6B5C-053C-E01A-04F93DFC1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9F1D-0CDC-4587-A011-CF7BCDE0AC4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D88F9-74F9-86C2-757A-816DA696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5844E-9682-4EAE-8BBE-0AA657B6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9882-477B-4B3A-A00F-69FD06D69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1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3E9FEB-50C3-4B11-6C50-41D7C5C5DC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EBB79-3F95-20D9-5849-187FC7726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656AD-A1F9-3B23-0F3C-328EE2F9C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9F1D-0CDC-4587-A011-CF7BCDE0AC4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118E0-F59A-79A5-63B0-A548359B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AACD8-49E5-0CC5-D0E8-C5033A57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9882-477B-4B3A-A00F-69FD06D69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1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4EAF-2718-F71F-401B-39F6592B3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EB57E-F129-FB1C-6310-01311ACF1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9225A-1167-196E-787A-929CFDB7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9F1D-0CDC-4587-A011-CF7BCDE0AC4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52C92-FAFB-D48C-74E2-5498851D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AC5F8-49D9-D353-F63D-325BF3B0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9882-477B-4B3A-A00F-69FD06D69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8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7F61-184A-9788-7240-FE049856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A4D29-A2BA-9935-40EB-F99330D1F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2D6DA-13FC-2407-143C-8982BA038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9F1D-0CDC-4587-A011-CF7BCDE0AC4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7267A-1486-B7D8-C739-EB6AEC5B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FCB74-130B-4B35-63FE-37553E65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9882-477B-4B3A-A00F-69FD06D69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3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766A1-A497-8134-3B89-ADCBEE74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DDCBC-F917-0A7B-39AC-826FA6A5A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16D69-6888-4C69-4DF4-82B4DCA21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4BCE1-EDD3-FCC1-7445-6CB7F3C22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9F1D-0CDC-4587-A011-CF7BCDE0AC4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C6439-E38A-AED9-CC65-1F6C1B30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6E0ED-EA07-6115-AE8D-7CE08B9D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9882-477B-4B3A-A00F-69FD06D69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5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70C47-AD58-D6C9-A214-2D50B63F5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E1726-D2F5-7829-BE10-C5CC89CCD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05CFD-FBD4-C398-E9E5-4D2186A1B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7463B4-A103-4DB5-CFFE-B1F9A893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324126-C9A3-437D-8F07-30FD86DBD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CAD37A-22C3-C32A-F4A6-C40B6945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9F1D-0CDC-4587-A011-CF7BCDE0AC4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BEEB74-F7A6-BCFD-E79A-CAC55BDCC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EEB756-1111-E0F4-69DD-DD91D529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9882-477B-4B3A-A00F-69FD06D69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3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B160A-F6D0-9541-A2FE-3FC5C34C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E7C61-1648-4A86-A7D6-AD291343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9F1D-0CDC-4587-A011-CF7BCDE0AC4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D92CE-C220-3B6E-DF87-6ABD19E0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77CA3-C782-6861-5CFD-04367E1E8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9882-477B-4B3A-A00F-69FD06D69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1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C589F8-41CD-D57C-471F-03FC3F76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9F1D-0CDC-4587-A011-CF7BCDE0AC4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11A969-9F5C-A577-C129-DD72688F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CB9E7-1207-59F8-2017-57ACC43E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9882-477B-4B3A-A00F-69FD06D69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3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6727F-4FEE-4FCF-D3FE-9D0CA6EAB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8A153-9502-85A7-2DFA-3ADEAAF3E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6B867-8265-6509-230B-B8996EDC3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AA583-B047-F006-CA85-889784CF3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9F1D-0CDC-4587-A011-CF7BCDE0AC4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1B519-E88D-F9A4-1097-1574BF86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43199-F091-6E95-DE0C-C3879397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9882-477B-4B3A-A00F-69FD06D69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8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A39E-C72F-480E-B801-BF1A4E71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557D2E-22D1-ED29-8A84-652D72A6C7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EB6B8-3F92-4157-A75B-A87D2D1E1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0C6C0-E0E4-83D2-17D6-6D9DB41A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9F1D-0CDC-4587-A011-CF7BCDE0AC4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9B0CB-B4AD-347C-F92B-3CD9F3A1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CDE4C-588E-351C-A39D-C5C45BC3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9882-477B-4B3A-A00F-69FD06D69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4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BDC8DC-A641-5EA6-33A5-21487F08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779FE-18A1-C1CD-FDD2-EBD7B21F7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1E652-B54A-6133-0E2B-861692673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099F1D-0CDC-4587-A011-CF7BCDE0AC4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CB0D-8087-2CCD-4A6D-9BD0EF2CD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E0C15-61C5-E061-D672-1CF438C8F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E09882-477B-4B3A-A00F-69FD06D69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9230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mustafayev@ada.edu.az" TargetMode="External"/><Relationship Id="rId5" Type="http://schemas.openxmlformats.org/officeDocument/2006/relationships/hyperlink" Target="https://pxhere.com/en/photo/1618490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lhmzVL5bm8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abergnow.com/2021/08/25/solar-panel-recycling-changes-for-a-better-environment/" TargetMode="External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singularityhub.com/2017/07/09/this-mini-wind-turbine-can-power-your-home-in-a-gentle-breeze/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HTTvVWTGs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s://www.youtube.com/watch?v=0kz5vEqdaS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metal sculpture in front of a sign&#10;&#10;Description automatically generated">
            <a:extLst>
              <a:ext uri="{FF2B5EF4-FFF2-40B4-BE49-F238E27FC236}">
                <a16:creationId xmlns:a16="http://schemas.microsoft.com/office/drawing/2014/main" id="{763E5851-67D8-168D-3EE1-FD93F53E0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186" r="-1" b="-1"/>
          <a:stretch/>
        </p:blipFill>
        <p:spPr>
          <a:xfrm>
            <a:off x="7363394" y="-18"/>
            <a:ext cx="4825318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Picture 4" descr="A city with many tall buildings and trees&#10;&#10;Description automatically generated">
            <a:extLst>
              <a:ext uri="{FF2B5EF4-FFF2-40B4-BE49-F238E27FC236}">
                <a16:creationId xmlns:a16="http://schemas.microsoft.com/office/drawing/2014/main" id="{EEC74945-B047-92F6-EA36-03520CDA8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7774"/>
          <a:stretch/>
        </p:blipFill>
        <p:spPr>
          <a:xfrm>
            <a:off x="3120965" y="18"/>
            <a:ext cx="4963611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200B86-77CA-D56A-8A5D-814E1CFA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39" y="512815"/>
            <a:ext cx="3615403" cy="1577116"/>
          </a:xfrm>
        </p:spPr>
        <p:txBody>
          <a:bodyPr anchor="ctr">
            <a:normAutofit fontScale="90000"/>
          </a:bodyPr>
          <a:lstStyle/>
          <a:p>
            <a:r>
              <a:rPr lang="en-US" sz="1864" b="1" dirty="0" err="1">
                <a:latin typeface="Times New Roman" panose="02020603050405020304" pitchFamily="18" charset="0"/>
              </a:rPr>
              <a:t>Şəhərsalma</a:t>
            </a:r>
            <a:r>
              <a:rPr lang="en-US" sz="1864" b="1" dirty="0">
                <a:latin typeface="Times New Roman" panose="02020603050405020304" pitchFamily="18" charset="0"/>
              </a:rPr>
              <a:t> </a:t>
            </a:r>
            <a:r>
              <a:rPr lang="en-US" sz="1864" b="1" dirty="0" err="1">
                <a:latin typeface="Times New Roman" panose="02020603050405020304" pitchFamily="18" charset="0"/>
              </a:rPr>
              <a:t>və</a:t>
            </a:r>
            <a:r>
              <a:rPr lang="en-US" sz="1864" b="1" dirty="0">
                <a:latin typeface="Times New Roman" panose="02020603050405020304" pitchFamily="18" charset="0"/>
              </a:rPr>
              <a:t> </a:t>
            </a:r>
            <a:r>
              <a:rPr lang="en-US" sz="1864" b="1" dirty="0" err="1">
                <a:latin typeface="Times New Roman" panose="02020603050405020304" pitchFamily="18" charset="0"/>
              </a:rPr>
              <a:t>ya</a:t>
            </a:r>
            <a:r>
              <a:rPr lang="en-US" sz="1864" b="1" dirty="0">
                <a:latin typeface="Times New Roman" panose="02020603050405020304" pitchFamily="18" charset="0"/>
              </a:rPr>
              <a:t> </a:t>
            </a:r>
            <a:r>
              <a:rPr lang="en-US" sz="1864" b="1" dirty="0" err="1">
                <a:latin typeface="Times New Roman" panose="02020603050405020304" pitchFamily="18" charset="0"/>
              </a:rPr>
              <a:t>müxtəlif</a:t>
            </a:r>
            <a:r>
              <a:rPr lang="en-US" sz="1864" b="1" dirty="0">
                <a:latin typeface="Times New Roman" panose="02020603050405020304" pitchFamily="18" charset="0"/>
              </a:rPr>
              <a:t> </a:t>
            </a:r>
            <a:r>
              <a:rPr lang="en-US" sz="1864" b="1" dirty="0" err="1">
                <a:latin typeface="Times New Roman" panose="02020603050405020304" pitchFamily="18" charset="0"/>
              </a:rPr>
              <a:t>infrastruktur</a:t>
            </a:r>
            <a:r>
              <a:rPr lang="en-US" sz="1864" b="1" dirty="0">
                <a:latin typeface="Times New Roman" panose="02020603050405020304" pitchFamily="18" charset="0"/>
              </a:rPr>
              <a:t> </a:t>
            </a:r>
            <a:r>
              <a:rPr lang="en-US" sz="1864" b="1" dirty="0" err="1">
                <a:latin typeface="Times New Roman" panose="02020603050405020304" pitchFamily="18" charset="0"/>
              </a:rPr>
              <a:t>obyektlərinin</a:t>
            </a:r>
            <a:r>
              <a:rPr lang="en-US" sz="1864" b="1" dirty="0">
                <a:latin typeface="Times New Roman" panose="02020603050405020304" pitchFamily="18" charset="0"/>
              </a:rPr>
              <a:t> </a:t>
            </a:r>
            <a:r>
              <a:rPr lang="en-US" sz="1864" b="1" dirty="0" err="1">
                <a:latin typeface="Times New Roman" panose="02020603050405020304" pitchFamily="18" charset="0"/>
              </a:rPr>
              <a:t>tikintisində</a:t>
            </a:r>
            <a:r>
              <a:rPr lang="en-US" sz="1864" b="1" dirty="0">
                <a:latin typeface="Times New Roman" panose="02020603050405020304" pitchFamily="18" charset="0"/>
              </a:rPr>
              <a:t> </a:t>
            </a:r>
            <a:r>
              <a:rPr lang="en-US" sz="1864" b="1" dirty="0" err="1">
                <a:latin typeface="Times New Roman" panose="02020603050405020304" pitchFamily="18" charset="0"/>
              </a:rPr>
              <a:t>enerji</a:t>
            </a:r>
            <a:r>
              <a:rPr lang="en-US" sz="1864" b="1" dirty="0">
                <a:latin typeface="Times New Roman" panose="02020603050405020304" pitchFamily="18" charset="0"/>
              </a:rPr>
              <a:t> </a:t>
            </a:r>
            <a:r>
              <a:rPr lang="en-US" sz="1864" b="1" dirty="0" err="1">
                <a:latin typeface="Times New Roman" panose="02020603050405020304" pitchFamily="18" charset="0"/>
              </a:rPr>
              <a:t>səmərəliliyinin</a:t>
            </a:r>
            <a:r>
              <a:rPr lang="en-US" sz="1864" b="1" dirty="0">
                <a:latin typeface="Times New Roman" panose="02020603050405020304" pitchFamily="18" charset="0"/>
              </a:rPr>
              <a:t> </a:t>
            </a:r>
            <a:r>
              <a:rPr lang="en-US" sz="1864" b="1" dirty="0" err="1">
                <a:latin typeface="Times New Roman" panose="02020603050405020304" pitchFamily="18" charset="0"/>
              </a:rPr>
              <a:t>artırılmasına</a:t>
            </a:r>
            <a:r>
              <a:rPr lang="en-US" sz="1864" b="1" dirty="0">
                <a:latin typeface="Times New Roman" panose="02020603050405020304" pitchFamily="18" charset="0"/>
              </a:rPr>
              <a:t> </a:t>
            </a:r>
            <a:r>
              <a:rPr lang="en-US" sz="1864" b="1" dirty="0" err="1">
                <a:latin typeface="Times New Roman" panose="02020603050405020304" pitchFamily="18" charset="0"/>
              </a:rPr>
              <a:t>və</a:t>
            </a:r>
            <a:r>
              <a:rPr lang="en-US" sz="1864" b="1" dirty="0">
                <a:latin typeface="Times New Roman" panose="02020603050405020304" pitchFamily="18" charset="0"/>
              </a:rPr>
              <a:t> </a:t>
            </a:r>
            <a:r>
              <a:rPr lang="en-US" sz="1864" b="1" dirty="0" err="1">
                <a:latin typeface="Times New Roman" panose="02020603050405020304" pitchFamily="18" charset="0"/>
              </a:rPr>
              <a:t>ətraf</a:t>
            </a:r>
            <a:r>
              <a:rPr lang="en-US" sz="1864" b="1" dirty="0">
                <a:latin typeface="Times New Roman" panose="02020603050405020304" pitchFamily="18" charset="0"/>
              </a:rPr>
              <a:t> </a:t>
            </a:r>
            <a:r>
              <a:rPr lang="en-US" sz="1864" b="1" dirty="0" err="1">
                <a:latin typeface="Times New Roman" panose="02020603050405020304" pitchFamily="18" charset="0"/>
              </a:rPr>
              <a:t>mühitin</a:t>
            </a:r>
            <a:r>
              <a:rPr lang="en-US" sz="1864" b="1" dirty="0">
                <a:latin typeface="Times New Roman" panose="02020603050405020304" pitchFamily="18" charset="0"/>
              </a:rPr>
              <a:t> </a:t>
            </a:r>
            <a:r>
              <a:rPr lang="en-US" sz="1864" b="1" dirty="0" err="1">
                <a:latin typeface="Times New Roman" panose="02020603050405020304" pitchFamily="18" charset="0"/>
              </a:rPr>
              <a:t>qorunmasına</a:t>
            </a:r>
            <a:r>
              <a:rPr lang="en-US" sz="1864" b="1" dirty="0">
                <a:latin typeface="Times New Roman" panose="02020603050405020304" pitchFamily="18" charset="0"/>
              </a:rPr>
              <a:t> </a:t>
            </a:r>
            <a:r>
              <a:rPr lang="en-US" sz="1864" b="1" dirty="0" err="1">
                <a:latin typeface="Times New Roman" panose="02020603050405020304" pitchFamily="18" charset="0"/>
              </a:rPr>
              <a:t>yönəlik</a:t>
            </a:r>
            <a:r>
              <a:rPr lang="en-US" sz="1864" b="1" dirty="0">
                <a:latin typeface="Times New Roman" panose="02020603050405020304" pitchFamily="18" charset="0"/>
              </a:rPr>
              <a:t> </a:t>
            </a:r>
            <a:r>
              <a:rPr lang="en-US" sz="1864" b="1" dirty="0" err="1">
                <a:latin typeface="Times New Roman" panose="02020603050405020304" pitchFamily="18" charset="0"/>
              </a:rPr>
              <a:t>dizaynların</a:t>
            </a:r>
            <a:r>
              <a:rPr lang="en-US" sz="1864" b="1" dirty="0">
                <a:latin typeface="Times New Roman" panose="02020603050405020304" pitchFamily="18" charset="0"/>
              </a:rPr>
              <a:t> </a:t>
            </a:r>
            <a:r>
              <a:rPr lang="en-US" sz="1864" b="1" dirty="0" err="1">
                <a:latin typeface="Times New Roman" panose="02020603050405020304" pitchFamily="18" charset="0"/>
              </a:rPr>
              <a:t>və</a:t>
            </a:r>
            <a:r>
              <a:rPr lang="en-US" sz="1864" b="1" dirty="0">
                <a:latin typeface="Times New Roman" panose="02020603050405020304" pitchFamily="18" charset="0"/>
              </a:rPr>
              <a:t> </a:t>
            </a:r>
            <a:r>
              <a:rPr lang="en-US" sz="1864" b="1" dirty="0" err="1">
                <a:latin typeface="Times New Roman" panose="02020603050405020304" pitchFamily="18" charset="0"/>
              </a:rPr>
              <a:t>memarlıq</a:t>
            </a:r>
            <a:r>
              <a:rPr lang="en-US" sz="1864" b="1" dirty="0">
                <a:latin typeface="Times New Roman" panose="02020603050405020304" pitchFamily="18" charset="0"/>
              </a:rPr>
              <a:t> </a:t>
            </a:r>
            <a:r>
              <a:rPr lang="en-US" sz="1864" b="1" dirty="0" err="1">
                <a:latin typeface="Times New Roman" panose="02020603050405020304" pitchFamily="18" charset="0"/>
              </a:rPr>
              <a:t>konsepsiyalarının</a:t>
            </a:r>
            <a:r>
              <a:rPr lang="en-US" sz="1864" b="1" dirty="0">
                <a:latin typeface="Times New Roman" panose="02020603050405020304" pitchFamily="18" charset="0"/>
              </a:rPr>
              <a:t> </a:t>
            </a:r>
            <a:r>
              <a:rPr lang="en-US" sz="1864" b="1" dirty="0" err="1">
                <a:latin typeface="Times New Roman" panose="02020603050405020304" pitchFamily="18" charset="0"/>
              </a:rPr>
              <a:t>tətbiqi</a:t>
            </a:r>
            <a:endParaRPr lang="en-US" sz="1864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E845D-25CB-E31E-D539-B5CF8C763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2" y="2258171"/>
            <a:ext cx="2802992" cy="3918792"/>
          </a:xfrm>
        </p:spPr>
        <p:txBody>
          <a:bodyPr>
            <a:normAutofit/>
          </a:bodyPr>
          <a:lstStyle/>
          <a:p>
            <a:pPr marL="0" indent="0">
              <a:spcAft>
                <a:spcPts val="399"/>
              </a:spcAft>
              <a:buNone/>
            </a:pPr>
            <a:r>
              <a:rPr lang="en-US" sz="1665" b="1" dirty="0">
                <a:highlight>
                  <a:srgbClr val="FFFFFF"/>
                </a:highlight>
              </a:rPr>
              <a:t>Arzu </a:t>
            </a:r>
            <a:r>
              <a:rPr lang="en-US" sz="1665" b="1" dirty="0" err="1">
                <a:highlight>
                  <a:srgbClr val="FFFFFF"/>
                </a:highlight>
              </a:rPr>
              <a:t>Əhmədova</a:t>
            </a:r>
            <a:endParaRPr lang="az-Latn-AZ" sz="1665" b="1" dirty="0">
              <a:highlight>
                <a:srgbClr val="FFFFFF"/>
              </a:highlight>
            </a:endParaRPr>
          </a:p>
          <a:p>
            <a:pPr marL="0" indent="0">
              <a:spcAft>
                <a:spcPts val="399"/>
              </a:spcAft>
              <a:buNone/>
            </a:pPr>
            <a:br>
              <a:rPr lang="en-US" sz="1665" b="1" dirty="0">
                <a:highlight>
                  <a:srgbClr val="FFFFFF"/>
                </a:highlight>
              </a:rPr>
            </a:br>
            <a:r>
              <a:rPr lang="en-US" sz="1665" b="1" dirty="0" err="1">
                <a:highlight>
                  <a:srgbClr val="FFFFFF"/>
                </a:highlight>
              </a:rPr>
              <a:t>Humanitar</a:t>
            </a:r>
            <a:r>
              <a:rPr lang="en-US" sz="1665" b="1" dirty="0">
                <a:highlight>
                  <a:srgbClr val="FFFFFF"/>
                </a:highlight>
              </a:rPr>
              <a:t> </a:t>
            </a:r>
            <a:r>
              <a:rPr lang="en-US" sz="1665" b="1" dirty="0" err="1">
                <a:highlight>
                  <a:srgbClr val="FFFFFF"/>
                </a:highlight>
              </a:rPr>
              <a:t>Elmlər</a:t>
            </a:r>
            <a:r>
              <a:rPr lang="en-US" sz="1665" b="1" dirty="0">
                <a:highlight>
                  <a:srgbClr val="FFFFFF"/>
                </a:highlight>
              </a:rPr>
              <a:t> </a:t>
            </a:r>
            <a:r>
              <a:rPr lang="en-US" sz="1665" b="1" dirty="0" err="1">
                <a:highlight>
                  <a:srgbClr val="FFFFFF"/>
                </a:highlight>
              </a:rPr>
              <a:t>Departamenti</a:t>
            </a:r>
            <a:r>
              <a:rPr lang="en-US" sz="1665" b="1" dirty="0">
                <a:highlight>
                  <a:srgbClr val="FFFFFF"/>
                </a:highlight>
              </a:rPr>
              <a:t> </a:t>
            </a:r>
            <a:r>
              <a:rPr lang="en-US" sz="1665" b="1" dirty="0" err="1">
                <a:highlight>
                  <a:srgbClr val="FFFFFF"/>
                </a:highlight>
              </a:rPr>
              <a:t>Rəhbəri</a:t>
            </a:r>
            <a:endParaRPr lang="en-US" sz="1665" dirty="0">
              <a:highlight>
                <a:srgbClr val="FFFFFF"/>
              </a:highlight>
            </a:endParaRPr>
          </a:p>
          <a:p>
            <a:pPr marL="0" indent="0">
              <a:spcAft>
                <a:spcPts val="399"/>
              </a:spcAft>
              <a:buNone/>
            </a:pPr>
            <a:r>
              <a:rPr lang="en-US" sz="1665" b="1" dirty="0" err="1">
                <a:highlight>
                  <a:srgbClr val="FFFFFF"/>
                </a:highlight>
              </a:rPr>
              <a:t>Coğrafiya</a:t>
            </a:r>
            <a:r>
              <a:rPr lang="en-US" sz="1665" b="1" dirty="0">
                <a:highlight>
                  <a:srgbClr val="FFFFFF"/>
                </a:highlight>
              </a:rPr>
              <a:t> </a:t>
            </a:r>
            <a:r>
              <a:rPr lang="en-US" sz="1665" b="1" dirty="0" err="1">
                <a:highlight>
                  <a:srgbClr val="FFFFFF"/>
                </a:highlight>
              </a:rPr>
              <a:t>Müəllimi</a:t>
            </a:r>
            <a:endParaRPr lang="az-Latn-AZ" sz="1665" b="1" dirty="0">
              <a:highlight>
                <a:srgbClr val="FFFFFF"/>
              </a:highlight>
            </a:endParaRPr>
          </a:p>
          <a:p>
            <a:pPr marL="0" indent="0">
              <a:spcAft>
                <a:spcPts val="399"/>
              </a:spcAft>
              <a:buNone/>
            </a:pPr>
            <a:r>
              <a:rPr lang="en-US" sz="1665" b="1" dirty="0">
                <a:highlight>
                  <a:srgbClr val="FFFFFF"/>
                </a:highlight>
              </a:rPr>
              <a:t>ADA </a:t>
            </a:r>
            <a:r>
              <a:rPr lang="en-US" sz="1665" b="1" dirty="0" err="1">
                <a:highlight>
                  <a:srgbClr val="FFFFFF"/>
                </a:highlight>
              </a:rPr>
              <a:t>Məktəbi</a:t>
            </a:r>
            <a:br>
              <a:rPr lang="en-US" sz="1665" dirty="0">
                <a:highlight>
                  <a:srgbClr val="FFFFFF"/>
                </a:highlight>
              </a:rPr>
            </a:br>
            <a:r>
              <a:rPr lang="en-US" sz="1332" dirty="0" err="1">
                <a:highlight>
                  <a:srgbClr val="FFFFFF"/>
                </a:highlight>
              </a:rPr>
              <a:t>Ahmadbey</a:t>
            </a:r>
            <a:r>
              <a:rPr lang="en-US" sz="1332" dirty="0">
                <a:highlight>
                  <a:srgbClr val="FFFFFF"/>
                </a:highlight>
              </a:rPr>
              <a:t> </a:t>
            </a:r>
            <a:r>
              <a:rPr lang="en-US" sz="1332" dirty="0" err="1">
                <a:highlight>
                  <a:srgbClr val="FFFFFF"/>
                </a:highlight>
              </a:rPr>
              <a:t>Aghaoghlu</a:t>
            </a:r>
            <a:r>
              <a:rPr lang="en-US" sz="1332" dirty="0">
                <a:highlight>
                  <a:srgbClr val="FFFFFF"/>
                </a:highlight>
              </a:rPr>
              <a:t> str. 11</a:t>
            </a:r>
            <a:br>
              <a:rPr lang="en-US" sz="1332" dirty="0">
                <a:highlight>
                  <a:srgbClr val="FFFFFF"/>
                </a:highlight>
              </a:rPr>
            </a:br>
            <a:r>
              <a:rPr lang="en-US" sz="1332" dirty="0">
                <a:highlight>
                  <a:srgbClr val="FFFFFF"/>
                </a:highlight>
              </a:rPr>
              <a:t>Baku, Azerbaijan, AZ1008</a:t>
            </a:r>
            <a:br>
              <a:rPr lang="en-US" sz="1332" dirty="0">
                <a:highlight>
                  <a:srgbClr val="FFFFFF"/>
                </a:highlight>
              </a:rPr>
            </a:br>
            <a:r>
              <a:rPr lang="en-US" sz="1332" dirty="0">
                <a:highlight>
                  <a:srgbClr val="FFFFFF"/>
                </a:highlight>
              </a:rPr>
              <a:t>Tel:      (+994 12) 437 3235 ext. 474</a:t>
            </a:r>
            <a:br>
              <a:rPr lang="en-US" sz="1332" dirty="0">
                <a:highlight>
                  <a:srgbClr val="FFFFFF"/>
                </a:highlight>
              </a:rPr>
            </a:br>
            <a:r>
              <a:rPr lang="en-US" sz="1332" dirty="0">
                <a:highlight>
                  <a:srgbClr val="FFFFFF"/>
                </a:highlight>
              </a:rPr>
              <a:t>Fax:     (+994 12) 437 3236</a:t>
            </a:r>
            <a:br>
              <a:rPr lang="en-US" sz="1332" dirty="0">
                <a:highlight>
                  <a:srgbClr val="FFFFFF"/>
                </a:highlight>
              </a:rPr>
            </a:br>
            <a:r>
              <a:rPr lang="en-US" sz="1332" dirty="0">
                <a:highlight>
                  <a:srgbClr val="FFFFFF"/>
                </a:highlight>
              </a:rPr>
              <a:t>Email: </a:t>
            </a:r>
            <a:r>
              <a:rPr lang="en-US" sz="1332" u="sng" dirty="0">
                <a:highlight>
                  <a:srgbClr val="FFFFFF"/>
                </a:highlight>
                <a:hlinkClick r:id="rId6"/>
              </a:rPr>
              <a:t>alahmadova@ada.edu.az</a:t>
            </a:r>
            <a:endParaRPr lang="en-US" sz="1332" dirty="0"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en-US" sz="1665" dirty="0"/>
          </a:p>
        </p:txBody>
      </p:sp>
    </p:spTree>
    <p:extLst>
      <p:ext uri="{BB962C8B-B14F-4D97-AF65-F5344CB8AC3E}">
        <p14:creationId xmlns:p14="http://schemas.microsoft.com/office/powerpoint/2010/main" val="57603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I and IoT-Driven Smart Grid Technologies for Smart Energy Management">
            <a:extLst>
              <a:ext uri="{FF2B5EF4-FFF2-40B4-BE49-F238E27FC236}">
                <a16:creationId xmlns:a16="http://schemas.microsoft.com/office/drawing/2014/main" id="{3B6A0D56-7BEF-4ADB-ECC5-2DBD2015A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r="13868"/>
          <a:stretch/>
        </p:blipFill>
        <p:spPr bwMode="auto">
          <a:xfrm>
            <a:off x="413416" y="1010349"/>
            <a:ext cx="6816825" cy="483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A8BF2D-BA39-0D10-FCA4-25CC1330F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0836" y="365125"/>
            <a:ext cx="3820127" cy="1899912"/>
          </a:xfrm>
        </p:spPr>
        <p:txBody>
          <a:bodyPr>
            <a:normAutofit/>
          </a:bodyPr>
          <a:lstStyle/>
          <a:p>
            <a:r>
              <a:rPr lang="en-US" sz="3995"/>
              <a:t>İnnovativ Texnologiyalar və Trendlər: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06789-15F2-9C29-0C7D-28D9EA782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836" y="2434201"/>
            <a:ext cx="3820127" cy="3742762"/>
          </a:xfrm>
        </p:spPr>
        <p:txBody>
          <a:bodyPr>
            <a:normAutofit/>
          </a:bodyPr>
          <a:lstStyle/>
          <a:p>
            <a:r>
              <a:rPr lang="en-US" sz="1997" dirty="0"/>
              <a:t>Smart Grids </a:t>
            </a:r>
            <a:r>
              <a:rPr lang="en-US" sz="1997" dirty="0" err="1"/>
              <a:t>və</a:t>
            </a:r>
            <a:r>
              <a:rPr lang="en-US" sz="1997" dirty="0"/>
              <a:t> IoT: </a:t>
            </a:r>
            <a:r>
              <a:rPr lang="en-US" sz="1997" dirty="0" err="1"/>
              <a:t>Enerji</a:t>
            </a:r>
            <a:r>
              <a:rPr lang="en-US" sz="1997" dirty="0"/>
              <a:t> </a:t>
            </a:r>
            <a:r>
              <a:rPr lang="en-US" sz="1997" dirty="0" err="1"/>
              <a:t>səmərəliliyinin</a:t>
            </a:r>
            <a:r>
              <a:rPr lang="en-US" sz="1997" dirty="0"/>
              <a:t> </a:t>
            </a:r>
            <a:r>
              <a:rPr lang="en-US" sz="1997" dirty="0" err="1"/>
              <a:t>artırılması</a:t>
            </a:r>
            <a:endParaRPr lang="en-US" sz="1997" dirty="0"/>
          </a:p>
          <a:p>
            <a:r>
              <a:rPr lang="en-US" sz="1997" dirty="0" err="1"/>
              <a:t>Yaşıl</a:t>
            </a:r>
            <a:r>
              <a:rPr lang="en-US" sz="1997" dirty="0"/>
              <a:t> </a:t>
            </a:r>
            <a:r>
              <a:rPr lang="en-US" sz="1997" dirty="0" err="1"/>
              <a:t>damlar</a:t>
            </a:r>
            <a:r>
              <a:rPr lang="en-US" sz="1997" dirty="0"/>
              <a:t> </a:t>
            </a:r>
            <a:r>
              <a:rPr lang="en-US" sz="1997" dirty="0" err="1"/>
              <a:t>və</a:t>
            </a:r>
            <a:r>
              <a:rPr lang="en-US" sz="1997" dirty="0"/>
              <a:t> </a:t>
            </a:r>
            <a:r>
              <a:rPr lang="en-US" sz="1997" dirty="0" err="1"/>
              <a:t>divarlar</a:t>
            </a:r>
            <a:r>
              <a:rPr lang="en-US" sz="1997" dirty="0"/>
              <a:t>: </a:t>
            </a:r>
            <a:r>
              <a:rPr lang="en-US" sz="1997" dirty="0" err="1"/>
              <a:t>üstünlüklər</a:t>
            </a:r>
            <a:r>
              <a:rPr lang="en-US" sz="1997" dirty="0"/>
              <a:t> </a:t>
            </a:r>
            <a:r>
              <a:rPr lang="en-US" sz="1997" dirty="0" err="1"/>
              <a:t>və</a:t>
            </a:r>
            <a:r>
              <a:rPr lang="en-US" sz="1997" dirty="0"/>
              <a:t> </a:t>
            </a:r>
            <a:r>
              <a:rPr lang="en-US" sz="1997" dirty="0" err="1"/>
              <a:t>tətbiq</a:t>
            </a:r>
            <a:endParaRPr lang="en-US" sz="1997" dirty="0"/>
          </a:p>
          <a:p>
            <a:r>
              <a:rPr lang="en-US" sz="1997" dirty="0" err="1"/>
              <a:t>Qabaqcıl</a:t>
            </a:r>
            <a:r>
              <a:rPr lang="en-US" sz="1997" dirty="0"/>
              <a:t> HVAC </a:t>
            </a:r>
            <a:r>
              <a:rPr lang="en-US" sz="1997" dirty="0" err="1"/>
              <a:t>Sistemləri</a:t>
            </a:r>
            <a:r>
              <a:rPr lang="en-US" sz="1997" dirty="0"/>
              <a:t>: </a:t>
            </a:r>
            <a:r>
              <a:rPr lang="en-US" sz="1997" dirty="0" err="1"/>
              <a:t>Enerjiyə</a:t>
            </a:r>
            <a:r>
              <a:rPr lang="en-US" sz="1997" dirty="0"/>
              <a:t> </a:t>
            </a:r>
            <a:r>
              <a:rPr lang="en-US" sz="1997" dirty="0" err="1"/>
              <a:t>qənaət</a:t>
            </a:r>
            <a:r>
              <a:rPr lang="en-US" sz="1997" dirty="0"/>
              <a:t> </a:t>
            </a:r>
            <a:r>
              <a:rPr lang="en-US" sz="1997" dirty="0" err="1"/>
              <a:t>edən</a:t>
            </a:r>
            <a:r>
              <a:rPr lang="en-US" sz="1997" dirty="0"/>
              <a:t> </a:t>
            </a:r>
            <a:r>
              <a:rPr lang="en-US" sz="1997" dirty="0" err="1"/>
              <a:t>istilik</a:t>
            </a:r>
            <a:r>
              <a:rPr lang="en-US" sz="1997" dirty="0"/>
              <a:t>, </a:t>
            </a:r>
            <a:r>
              <a:rPr lang="en-US" sz="1997" dirty="0" err="1"/>
              <a:t>havalandırma</a:t>
            </a:r>
            <a:r>
              <a:rPr lang="en-US" sz="1997" dirty="0"/>
              <a:t> </a:t>
            </a:r>
            <a:r>
              <a:rPr lang="en-US" sz="1997" dirty="0" err="1"/>
              <a:t>və</a:t>
            </a:r>
            <a:r>
              <a:rPr lang="en-US" sz="1997" dirty="0"/>
              <a:t> </a:t>
            </a:r>
            <a:r>
              <a:rPr lang="en-US" sz="1997" dirty="0" err="1"/>
              <a:t>kondisioner</a:t>
            </a:r>
            <a:endParaRPr lang="en-US" sz="1997" dirty="0"/>
          </a:p>
          <a:p>
            <a:r>
              <a:rPr lang="en-US" sz="1997" dirty="0">
                <a:hlinkClick r:id="rId3"/>
              </a:rPr>
              <a:t>https://www.youtube.com/watch?v=LlhmzVL5bm8</a:t>
            </a:r>
            <a:endParaRPr lang="en-US" sz="1997" dirty="0"/>
          </a:p>
          <a:p>
            <a:endParaRPr lang="en-US" sz="1997" dirty="0"/>
          </a:p>
        </p:txBody>
      </p:sp>
    </p:spTree>
    <p:extLst>
      <p:ext uri="{BB962C8B-B14F-4D97-AF65-F5344CB8AC3E}">
        <p14:creationId xmlns:p14="http://schemas.microsoft.com/office/powerpoint/2010/main" val="354859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F629E-7D20-F5DF-B82C-98DFEDDF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182" y="469448"/>
            <a:ext cx="5253378" cy="539750"/>
          </a:xfrm>
        </p:spPr>
        <p:txBody>
          <a:bodyPr anchor="t">
            <a:normAutofit/>
          </a:bodyPr>
          <a:lstStyle/>
          <a:p>
            <a:r>
              <a:rPr lang="en-US" sz="2197"/>
              <a:t>Azotea Verde:</a:t>
            </a:r>
          </a:p>
        </p:txBody>
      </p:sp>
      <p:pic>
        <p:nvPicPr>
          <p:cNvPr id="5124" name="Picture 4" descr="La azotea verde más grande de Latinoamérica está en México | Architectural  Digest">
            <a:extLst>
              <a:ext uri="{FF2B5EF4-FFF2-40B4-BE49-F238E27FC236}">
                <a16:creationId xmlns:a16="http://schemas.microsoft.com/office/drawing/2014/main" id="{E7696CC9-06FC-9F1F-81B3-6EFB0D00F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r="-1" b="-1"/>
          <a:stretch/>
        </p:blipFill>
        <p:spPr bwMode="auto">
          <a:xfrm>
            <a:off x="553853" y="551479"/>
            <a:ext cx="5253378" cy="2790000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9F72B-4774-EFAD-CF89-47C02DEA7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183" y="892131"/>
            <a:ext cx="5253378" cy="5443855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Azotea Verde (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İspan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dilində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Yaşıl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Dam)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düz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damların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bitki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örtüyü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yaşıl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sahələrə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çevrilməsi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təcrübəsinə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aiddir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z-Latn-AZ" sz="1598" b="1" dirty="0">
              <a:solidFill>
                <a:schemeClr val="tx1">
                  <a:alpha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Növlər:Geniş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Azotea Verde: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Yüngül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qulluq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tələb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edən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quraqlığa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davamlı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bitkilərlə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z-Latn-AZ" sz="1598" b="1" dirty="0">
              <a:solidFill>
                <a:schemeClr val="tx1">
                  <a:alpha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İntensiv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Azotea Verde: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ağır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çox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baxım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tələb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olunur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kollar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kiçik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ağaclar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daxil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olmaqla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müxtəlif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bitkiləri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dəstəkləyir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z-Latn-AZ" sz="1598" b="1" dirty="0">
              <a:solidFill>
                <a:schemeClr val="tx1">
                  <a:alpha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Faydaları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sz="1598" b="1" dirty="0">
              <a:solidFill>
                <a:schemeClr val="tx1">
                  <a:alpha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Ətraf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mühit:Şəhər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istilik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adası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təsirini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azaldır</a:t>
            </a:r>
            <a:endParaRPr lang="az-Latn-AZ" sz="1598" b="1" dirty="0">
              <a:solidFill>
                <a:schemeClr val="tx1">
                  <a:alpha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Çirkləndiriciləri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süzərək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havanın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keyfiyyətini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yaxşılaşdırır</a:t>
            </a:r>
            <a:endParaRPr lang="az-Latn-AZ" sz="1598" b="1" dirty="0">
              <a:solidFill>
                <a:schemeClr val="tx1">
                  <a:alpha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Vəhşi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təbiət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yaşayış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yerləri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təmin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etməklə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biomüxtəlifliyi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artırır</a:t>
            </a:r>
            <a:endParaRPr lang="az-Latn-AZ" sz="1598" b="1" dirty="0">
              <a:solidFill>
                <a:schemeClr val="tx1">
                  <a:alpha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İqtisadi:Təbii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izolyasiya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təmin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edərək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enerji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səmərəliliyini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artırır</a:t>
            </a:r>
            <a:endParaRPr lang="az-Latn-AZ" sz="1598" b="1" dirty="0">
              <a:solidFill>
                <a:schemeClr val="tx1">
                  <a:alpha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şüalarından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temperaturun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dəyişməsindən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qoruyaraq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damın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ömrünü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uzadır</a:t>
            </a:r>
            <a:endParaRPr lang="az-Latn-AZ" sz="1598" b="1" dirty="0">
              <a:solidFill>
                <a:schemeClr val="tx1">
                  <a:alpha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Əmlak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dəyərini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estetik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cəlbediciliyi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artırır</a:t>
            </a:r>
            <a:endParaRPr lang="az-Latn-AZ" sz="1598" b="1" dirty="0">
              <a:solidFill>
                <a:schemeClr val="tx1">
                  <a:alpha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Sosial:Şəhər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estetikasını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yaşıl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məkanları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artırırİstirahət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zonaları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təmin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edir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zehni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rifahı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yaxşılaşdırırSəs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çirklənməsini</a:t>
            </a:r>
            <a:r>
              <a:rPr lang="en-US" sz="1598" b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azaldır</a:t>
            </a:r>
            <a:endParaRPr lang="en-US" sz="1598" b="1" dirty="0">
              <a:solidFill>
                <a:schemeClr val="tx1">
                  <a:alpha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8" name="Picture 8" descr="THE LARGEST GREEN ROOF IN LATIN AMERICA IS IN MEXICO CITY - The Mazatlan  Post">
            <a:extLst>
              <a:ext uri="{FF2B5EF4-FFF2-40B4-BE49-F238E27FC236}">
                <a16:creationId xmlns:a16="http://schemas.microsoft.com/office/drawing/2014/main" id="{5D81E9AA-26CE-FBC6-90FA-FB16CF389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2"/>
          <a:stretch/>
        </p:blipFill>
        <p:spPr bwMode="auto">
          <a:xfrm>
            <a:off x="553853" y="3518725"/>
            <a:ext cx="5253165" cy="2790000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Azotea verde. Le toit terrasse – mmatt">
            <a:extLst>
              <a:ext uri="{FF2B5EF4-FFF2-40B4-BE49-F238E27FC236}">
                <a16:creationId xmlns:a16="http://schemas.microsoft.com/office/drawing/2014/main" id="{EE12B30B-6A84-D316-FE98-A91B46857E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94526" y="3327526"/>
            <a:ext cx="202949" cy="2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885" tIns="30442" rIns="60885" bIns="30442" numCol="1" anchor="t" anchorCtr="0" compatLnSpc="1">
            <a:prstTxWarp prst="textNoShape">
              <a:avLst/>
            </a:prstTxWarp>
          </a:bodyPr>
          <a:lstStyle/>
          <a:p>
            <a:endParaRPr lang="en-US" sz="1198" dirty="0"/>
          </a:p>
        </p:txBody>
      </p:sp>
    </p:spTree>
    <p:extLst>
      <p:ext uri="{BB962C8B-B14F-4D97-AF65-F5344CB8AC3E}">
        <p14:creationId xmlns:p14="http://schemas.microsoft.com/office/powerpoint/2010/main" val="111965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3145-9806-6439-0731-3C95811C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10" y="609600"/>
            <a:ext cx="3593739" cy="1330839"/>
          </a:xfrm>
        </p:spPr>
        <p:txBody>
          <a:bodyPr vert="horz" lIns="60885" tIns="30442" rIns="60885" bIns="30442" rtlCol="0" anchor="ctr">
            <a:normAutofit/>
          </a:bodyPr>
          <a:lstStyle/>
          <a:p>
            <a:pPr defTabSz="608808"/>
            <a:r>
              <a:rPr lang="en-US" sz="2930" dirty="0"/>
              <a:t>Bosco </a:t>
            </a:r>
            <a:r>
              <a:rPr lang="en-US" sz="2930" dirty="0" err="1"/>
              <a:t>Verticale</a:t>
            </a:r>
            <a:r>
              <a:rPr lang="en-US" sz="2930" dirty="0"/>
              <a:t>, Milan, Italy</a:t>
            </a:r>
            <a:endParaRPr lang="en-US" sz="13249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A7EFB-D887-08C5-AEC8-FA652A9456F4}"/>
              </a:ext>
            </a:extLst>
          </p:cNvPr>
          <p:cNvSpPr txBox="1"/>
          <p:nvPr/>
        </p:nvSpPr>
        <p:spPr>
          <a:xfrm>
            <a:off x="362679" y="2194102"/>
            <a:ext cx="4571108" cy="4989463"/>
          </a:xfrm>
          <a:prstGeom prst="rect">
            <a:avLst/>
          </a:prstGeom>
        </p:spPr>
        <p:txBody>
          <a:bodyPr vert="horz" lIns="60885" tIns="30442" rIns="60885" bIns="30442" rtlCol="0">
            <a:normAutofit/>
          </a:bodyPr>
          <a:lstStyle/>
          <a:p>
            <a:pPr indent="-152202">
              <a:lnSpc>
                <a:spcPct val="90000"/>
              </a:lnSpc>
              <a:spcAft>
                <a:spcPts val="399"/>
              </a:spcAft>
              <a:buFont typeface="Arial" panose="020B0604020202020204" pitchFamily="34" charset="0"/>
              <a:buChar char="•"/>
            </a:pPr>
            <a:r>
              <a:rPr lang="en-US" sz="2131" dirty="0"/>
              <a:t>Bosco </a:t>
            </a:r>
            <a:r>
              <a:rPr lang="en-US" sz="2131" dirty="0" err="1"/>
              <a:t>Verticale</a:t>
            </a:r>
            <a:r>
              <a:rPr lang="en-US" sz="2131" dirty="0"/>
              <a:t>:</a:t>
            </a:r>
            <a:endParaRPr lang="az-Latn-AZ" sz="2131" dirty="0"/>
          </a:p>
          <a:p>
            <a:pPr>
              <a:lnSpc>
                <a:spcPct val="90000"/>
              </a:lnSpc>
              <a:spcAft>
                <a:spcPts val="399"/>
              </a:spcAft>
            </a:pPr>
            <a:r>
              <a:rPr lang="en-US" sz="2131" dirty="0"/>
              <a:t> Stefano Boeri </a:t>
            </a:r>
            <a:r>
              <a:rPr lang="en-US" sz="2131" dirty="0" err="1"/>
              <a:t>tərəfindən</a:t>
            </a:r>
            <a:r>
              <a:rPr lang="en-US" sz="2131" dirty="0"/>
              <a:t> </a:t>
            </a:r>
            <a:r>
              <a:rPr lang="en-US" sz="2131" dirty="0" err="1"/>
              <a:t>dizayn</a:t>
            </a:r>
            <a:r>
              <a:rPr lang="en-US" sz="2131" dirty="0"/>
              <a:t> </a:t>
            </a:r>
            <a:r>
              <a:rPr lang="en-US" sz="2131" dirty="0" err="1"/>
              <a:t>edilmiş</a:t>
            </a:r>
            <a:r>
              <a:rPr lang="en-US" sz="2131" dirty="0"/>
              <a:t> </a:t>
            </a:r>
            <a:r>
              <a:rPr lang="en-US" sz="2131" dirty="0" err="1"/>
              <a:t>şaquli</a:t>
            </a:r>
            <a:r>
              <a:rPr lang="en-US" sz="2131" dirty="0"/>
              <a:t> </a:t>
            </a:r>
            <a:r>
              <a:rPr lang="en-US" sz="2131" dirty="0" err="1"/>
              <a:t>meşələri</a:t>
            </a:r>
            <a:r>
              <a:rPr lang="en-US" sz="2131" dirty="0"/>
              <a:t> </a:t>
            </a:r>
            <a:r>
              <a:rPr lang="en-US" sz="2131" dirty="0" err="1"/>
              <a:t>olan</a:t>
            </a:r>
            <a:r>
              <a:rPr lang="en-US" sz="2131" dirty="0"/>
              <a:t> </a:t>
            </a:r>
            <a:r>
              <a:rPr lang="en-US" sz="2131" dirty="0" err="1"/>
              <a:t>bir</a:t>
            </a:r>
            <a:r>
              <a:rPr lang="en-US" sz="2131" dirty="0"/>
              <a:t> </a:t>
            </a:r>
            <a:r>
              <a:rPr lang="en-US" sz="2131" dirty="0" err="1"/>
              <a:t>cüt</a:t>
            </a:r>
            <a:r>
              <a:rPr lang="en-US" sz="2131" dirty="0"/>
              <a:t> </a:t>
            </a:r>
            <a:r>
              <a:rPr lang="en-US" sz="2131" dirty="0" err="1"/>
              <a:t>yaşayış</a:t>
            </a:r>
            <a:r>
              <a:rPr lang="en-US" sz="2131" dirty="0"/>
              <a:t> </a:t>
            </a:r>
            <a:r>
              <a:rPr lang="en-US" sz="2131" dirty="0" err="1"/>
              <a:t>qülləsi</a:t>
            </a:r>
            <a:r>
              <a:rPr lang="en-US" sz="2131" dirty="0"/>
              <a:t>.</a:t>
            </a:r>
          </a:p>
          <a:p>
            <a:pPr>
              <a:lnSpc>
                <a:spcPct val="90000"/>
              </a:lnSpc>
              <a:spcAft>
                <a:spcPts val="399"/>
              </a:spcAft>
            </a:pPr>
            <a:r>
              <a:rPr lang="en-US" sz="2131" dirty="0" err="1"/>
              <a:t>Əsas</a:t>
            </a:r>
            <a:r>
              <a:rPr lang="en-US" sz="2131" dirty="0"/>
              <a:t> </a:t>
            </a:r>
            <a:r>
              <a:rPr lang="en-US" sz="2131" dirty="0" err="1"/>
              <a:t>Xüsusiyyətlər:Binanın</a:t>
            </a:r>
            <a:r>
              <a:rPr lang="en-US" sz="2131" dirty="0"/>
              <a:t> </a:t>
            </a:r>
            <a:r>
              <a:rPr lang="en-US" sz="2131" dirty="0" err="1"/>
              <a:t>fasadlarında</a:t>
            </a:r>
            <a:r>
              <a:rPr lang="en-US" sz="2131" dirty="0"/>
              <a:t> 900 </a:t>
            </a:r>
            <a:r>
              <a:rPr lang="en-US" sz="2131" dirty="0" err="1"/>
              <a:t>ağac</a:t>
            </a:r>
            <a:r>
              <a:rPr lang="en-US" sz="2131" dirty="0"/>
              <a:t> </a:t>
            </a:r>
            <a:r>
              <a:rPr lang="en-US" sz="2131" dirty="0" err="1"/>
              <a:t>və</a:t>
            </a:r>
            <a:r>
              <a:rPr lang="en-US" sz="2131" dirty="0"/>
              <a:t> 20 000-dən </a:t>
            </a:r>
            <a:r>
              <a:rPr lang="en-US" sz="2131" dirty="0" err="1"/>
              <a:t>çox</a:t>
            </a:r>
            <a:r>
              <a:rPr lang="en-US" sz="2131" dirty="0"/>
              <a:t> bitki </a:t>
            </a:r>
            <a:r>
              <a:rPr lang="en-US" sz="2131" dirty="0" err="1"/>
              <a:t>enerji</a:t>
            </a:r>
            <a:r>
              <a:rPr lang="en-US" sz="2131" dirty="0"/>
              <a:t> </a:t>
            </a:r>
            <a:r>
              <a:rPr lang="en-US" sz="2131" dirty="0" err="1"/>
              <a:t>sərfiyyatını</a:t>
            </a:r>
            <a:r>
              <a:rPr lang="en-US" sz="2131" dirty="0"/>
              <a:t> </a:t>
            </a:r>
            <a:r>
              <a:rPr lang="en-US" sz="2131" dirty="0" err="1"/>
              <a:t>azaldaraq</a:t>
            </a:r>
            <a:r>
              <a:rPr lang="en-US" sz="2131" dirty="0"/>
              <a:t> </a:t>
            </a:r>
            <a:r>
              <a:rPr lang="en-US" sz="2131" dirty="0" err="1"/>
              <a:t>təbii</a:t>
            </a:r>
            <a:r>
              <a:rPr lang="en-US" sz="2131" dirty="0"/>
              <a:t> </a:t>
            </a:r>
            <a:r>
              <a:rPr lang="en-US" sz="2131" dirty="0" err="1"/>
              <a:t>izolyasiya</a:t>
            </a:r>
            <a:r>
              <a:rPr lang="en-US" sz="2131" dirty="0"/>
              <a:t> </a:t>
            </a:r>
            <a:r>
              <a:rPr lang="en-US" sz="2131" dirty="0" err="1"/>
              <a:t>təmin</a:t>
            </a:r>
            <a:r>
              <a:rPr lang="en-US" sz="2131" dirty="0"/>
              <a:t> </a:t>
            </a:r>
            <a:r>
              <a:rPr lang="en-US" sz="2131" dirty="0" err="1"/>
              <a:t>edir</a:t>
            </a:r>
            <a:r>
              <a:rPr lang="en-US" sz="2131" dirty="0"/>
              <a:t>.</a:t>
            </a:r>
          </a:p>
          <a:p>
            <a:pPr>
              <a:lnSpc>
                <a:spcPct val="90000"/>
              </a:lnSpc>
              <a:spcAft>
                <a:spcPts val="399"/>
              </a:spcAft>
            </a:pPr>
            <a:r>
              <a:rPr lang="en-US" sz="2131" dirty="0" err="1"/>
              <a:t>Havanın</a:t>
            </a:r>
            <a:r>
              <a:rPr lang="en-US" sz="2131" dirty="0"/>
              <a:t> </a:t>
            </a:r>
            <a:r>
              <a:rPr lang="en-US" sz="2131" dirty="0" err="1"/>
              <a:t>keyfiyyətini</a:t>
            </a:r>
            <a:r>
              <a:rPr lang="en-US" sz="2131" dirty="0"/>
              <a:t> </a:t>
            </a:r>
            <a:r>
              <a:rPr lang="en-US" sz="2131" dirty="0" err="1"/>
              <a:t>yaxşılaşdırır</a:t>
            </a:r>
            <a:r>
              <a:rPr lang="en-US" sz="2131" dirty="0"/>
              <a:t> </a:t>
            </a:r>
            <a:r>
              <a:rPr lang="en-US" sz="2131" dirty="0" err="1"/>
              <a:t>və</a:t>
            </a:r>
            <a:r>
              <a:rPr lang="en-US" sz="2131" dirty="0"/>
              <a:t> </a:t>
            </a:r>
            <a:r>
              <a:rPr lang="en-US" sz="2131" dirty="0" err="1"/>
              <a:t>səs-küyün</a:t>
            </a:r>
            <a:r>
              <a:rPr lang="en-US" sz="2131" dirty="0"/>
              <a:t> </a:t>
            </a:r>
            <a:r>
              <a:rPr lang="en-US" sz="2131" dirty="0" err="1"/>
              <a:t>çirklənməsini</a:t>
            </a:r>
            <a:r>
              <a:rPr lang="en-US" sz="2131" dirty="0"/>
              <a:t> </a:t>
            </a:r>
            <a:r>
              <a:rPr lang="en-US" sz="2131" dirty="0" err="1"/>
              <a:t>azaldır</a:t>
            </a:r>
            <a:r>
              <a:rPr lang="en-US" sz="2131" dirty="0"/>
              <a:t>.</a:t>
            </a:r>
          </a:p>
          <a:p>
            <a:pPr>
              <a:lnSpc>
                <a:spcPct val="90000"/>
              </a:lnSpc>
              <a:spcAft>
                <a:spcPts val="399"/>
              </a:spcAft>
            </a:pPr>
            <a:r>
              <a:rPr lang="en-US" sz="2131" dirty="0" err="1"/>
              <a:t>Təsir</a:t>
            </a:r>
            <a:r>
              <a:rPr lang="en-US" sz="2131" dirty="0"/>
              <a:t>: </a:t>
            </a:r>
            <a:r>
              <a:rPr lang="en-US" sz="2131" dirty="0" err="1"/>
              <a:t>Yaşıl</a:t>
            </a:r>
            <a:r>
              <a:rPr lang="en-US" sz="2131" dirty="0"/>
              <a:t> </a:t>
            </a:r>
            <a:r>
              <a:rPr lang="en-US" sz="2131" dirty="0" err="1"/>
              <a:t>divarların</a:t>
            </a:r>
            <a:r>
              <a:rPr lang="en-US" sz="2131" dirty="0"/>
              <a:t> </a:t>
            </a:r>
            <a:r>
              <a:rPr lang="en-US" sz="2131" dirty="0" err="1"/>
              <a:t>şəhər</a:t>
            </a:r>
            <a:r>
              <a:rPr lang="en-US" sz="2131" dirty="0"/>
              <a:t> </a:t>
            </a:r>
            <a:r>
              <a:rPr lang="en-US" sz="2131" dirty="0" err="1"/>
              <a:t>hündürmərtəbəli</a:t>
            </a:r>
            <a:r>
              <a:rPr lang="en-US" sz="2131" dirty="0"/>
              <a:t> </a:t>
            </a:r>
            <a:r>
              <a:rPr lang="en-US" sz="2131" dirty="0" err="1"/>
              <a:t>binalarına</a:t>
            </a:r>
            <a:r>
              <a:rPr lang="en-US" sz="2131" dirty="0"/>
              <a:t> </a:t>
            </a:r>
            <a:r>
              <a:rPr lang="en-US" sz="2131" dirty="0" err="1"/>
              <a:t>inteqrasiyasının</a:t>
            </a:r>
            <a:r>
              <a:rPr lang="en-US" sz="2131" dirty="0"/>
              <a:t> </a:t>
            </a:r>
            <a:r>
              <a:rPr lang="en-US" sz="2131" dirty="0" err="1"/>
              <a:t>əlamətdar</a:t>
            </a:r>
            <a:r>
              <a:rPr lang="en-US" sz="2131" dirty="0"/>
              <a:t> </a:t>
            </a:r>
            <a:r>
              <a:rPr lang="en-US" sz="2131" dirty="0" err="1"/>
              <a:t>nümunəsi</a:t>
            </a:r>
            <a:r>
              <a:rPr lang="en-US" sz="2131" dirty="0"/>
              <a:t>, </a:t>
            </a:r>
            <a:r>
              <a:rPr lang="en-US" sz="2131" dirty="0" err="1"/>
              <a:t>davamlı</a:t>
            </a:r>
            <a:r>
              <a:rPr lang="en-US" sz="2131" dirty="0"/>
              <a:t> </a:t>
            </a:r>
            <a:r>
              <a:rPr lang="en-US" sz="2131" dirty="0" err="1"/>
              <a:t>yaşayışı</a:t>
            </a:r>
            <a:r>
              <a:rPr lang="en-US" sz="2131" dirty="0"/>
              <a:t> </a:t>
            </a:r>
            <a:r>
              <a:rPr lang="en-US" sz="2131" dirty="0" err="1"/>
              <a:t>təşviq</a:t>
            </a:r>
            <a:r>
              <a:rPr lang="en-US" sz="2131" dirty="0"/>
              <a:t> </a:t>
            </a:r>
            <a:r>
              <a:rPr lang="en-US" sz="2131" dirty="0" err="1"/>
              <a:t>etmək</a:t>
            </a:r>
            <a:endParaRPr lang="en-US" sz="2131" dirty="0"/>
          </a:p>
        </p:txBody>
      </p:sp>
      <p:pic>
        <p:nvPicPr>
          <p:cNvPr id="6146" name="Picture 2" descr="Vertical Forest | Milan | Stefano Boeri Architetti">
            <a:extLst>
              <a:ext uri="{FF2B5EF4-FFF2-40B4-BE49-F238E27FC236}">
                <a16:creationId xmlns:a16="http://schemas.microsoft.com/office/drawing/2014/main" id="{2232A922-7815-B1EC-8FEA-50238F2544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r="20513" b="1"/>
          <a:stretch/>
        </p:blipFill>
        <p:spPr bwMode="auto">
          <a:xfrm>
            <a:off x="4948807" y="1"/>
            <a:ext cx="7239905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97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4C60F-BA27-E81F-907D-47ACDA8C8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Siyasət və Tənzimləyici Çərçivə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87A210-B05D-686D-B762-6AA1FB051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783122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8041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8DB74C-4A33-D549-5D5C-61821BD36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Gələcək istiqamətlər və çağırışlar: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CA826CB2-5C28-142D-092E-6552AF4D14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922843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726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7E32B-7A1F-9FAD-182E-624DAE72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Bullitt Mərkəzi: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Rectangle 205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AA19B1-6ED2-B21B-DFC2-65BE607A6FB5}"/>
              </a:ext>
            </a:extLst>
          </p:cNvPr>
          <p:cNvSpPr txBox="1"/>
          <p:nvPr/>
        </p:nvSpPr>
        <p:spPr>
          <a:xfrm>
            <a:off x="278095" y="2127465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399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Tez-</a:t>
            </a:r>
            <a:r>
              <a:rPr lang="en-US" sz="2000" dirty="0" err="1"/>
              <a:t>tez</a:t>
            </a:r>
            <a:r>
              <a:rPr lang="en-US" sz="2000" dirty="0"/>
              <a:t> "</a:t>
            </a:r>
            <a:r>
              <a:rPr lang="en-US" sz="2000" dirty="0" err="1"/>
              <a:t>dünyanın</a:t>
            </a:r>
            <a:r>
              <a:rPr lang="en-US" sz="2000" dirty="0"/>
              <a:t> </a:t>
            </a:r>
            <a:r>
              <a:rPr lang="en-US" sz="2000" dirty="0" err="1"/>
              <a:t>ən</a:t>
            </a:r>
            <a:r>
              <a:rPr lang="en-US" sz="2000" dirty="0"/>
              <a:t> </a:t>
            </a:r>
            <a:r>
              <a:rPr lang="en-US" sz="2000" dirty="0" err="1"/>
              <a:t>yaşıl</a:t>
            </a:r>
            <a:r>
              <a:rPr lang="en-US" sz="2000" dirty="0"/>
              <a:t> </a:t>
            </a:r>
            <a:r>
              <a:rPr lang="en-US" sz="2000" dirty="0" err="1"/>
              <a:t>ticarət</a:t>
            </a:r>
            <a:r>
              <a:rPr lang="en-US" sz="2000" dirty="0"/>
              <a:t> </a:t>
            </a:r>
            <a:r>
              <a:rPr lang="en-US" sz="2000" dirty="0" err="1"/>
              <a:t>binası</a:t>
            </a:r>
            <a:r>
              <a:rPr lang="en-US" sz="2000" dirty="0"/>
              <a:t>" </a:t>
            </a:r>
            <a:r>
              <a:rPr lang="en-US" sz="2000" dirty="0" err="1"/>
              <a:t>kimi</a:t>
            </a:r>
            <a:r>
              <a:rPr lang="en-US" sz="2000" dirty="0"/>
              <a:t> </a:t>
            </a:r>
            <a:r>
              <a:rPr lang="en-US" sz="2000" dirty="0" err="1"/>
              <a:t>istinad</a:t>
            </a:r>
            <a:r>
              <a:rPr lang="en-US" sz="2000" dirty="0"/>
              <a:t> </a:t>
            </a:r>
            <a:r>
              <a:rPr lang="en-US" sz="2000" dirty="0" err="1"/>
              <a:t>edilir</a:t>
            </a:r>
            <a:r>
              <a:rPr lang="en-US" sz="2000" dirty="0"/>
              <a:t>.</a:t>
            </a:r>
          </a:p>
          <a:p>
            <a:pPr indent="-228600">
              <a:lnSpc>
                <a:spcPct val="90000"/>
              </a:lnSpc>
              <a:spcAft>
                <a:spcPts val="399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Əsas</a:t>
            </a:r>
            <a:r>
              <a:rPr lang="en-US" sz="2000" dirty="0"/>
              <a:t> </a:t>
            </a:r>
            <a:r>
              <a:rPr lang="en-US" sz="2000" dirty="0" err="1"/>
              <a:t>Xüsusiyyətlər:Günəş</a:t>
            </a:r>
            <a:r>
              <a:rPr lang="en-US" sz="2000" dirty="0"/>
              <a:t> </a:t>
            </a:r>
            <a:r>
              <a:rPr lang="en-US" sz="2000" dirty="0" err="1"/>
              <a:t>panelləri</a:t>
            </a:r>
            <a:r>
              <a:rPr lang="en-US" sz="2000" dirty="0"/>
              <a:t> </a:t>
            </a:r>
            <a:r>
              <a:rPr lang="en-US" sz="2000" dirty="0" err="1"/>
              <a:t>binanın</a:t>
            </a:r>
            <a:r>
              <a:rPr lang="en-US" sz="2000" dirty="0"/>
              <a:t> </a:t>
            </a:r>
            <a:r>
              <a:rPr lang="en-US" sz="2000" dirty="0" err="1"/>
              <a:t>istifadə</a:t>
            </a:r>
            <a:r>
              <a:rPr lang="en-US" sz="2000" dirty="0"/>
              <a:t> </a:t>
            </a:r>
            <a:r>
              <a:rPr lang="en-US" sz="2000" dirty="0" err="1"/>
              <a:t>etdiyi</a:t>
            </a:r>
            <a:r>
              <a:rPr lang="en-US" sz="2000" dirty="0"/>
              <a:t> </a:t>
            </a:r>
            <a:r>
              <a:rPr lang="en-US" sz="2000" dirty="0" err="1"/>
              <a:t>enerjidən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çox</a:t>
            </a:r>
            <a:r>
              <a:rPr lang="en-US" sz="2000" dirty="0"/>
              <a:t> </a:t>
            </a:r>
            <a:r>
              <a:rPr lang="en-US" sz="2000" dirty="0" err="1"/>
              <a:t>enerji</a:t>
            </a:r>
            <a:r>
              <a:rPr lang="en-US" sz="2000" dirty="0"/>
              <a:t> </a:t>
            </a:r>
            <a:r>
              <a:rPr lang="en-US" sz="2000" dirty="0" err="1"/>
              <a:t>istehsal</a:t>
            </a:r>
            <a:r>
              <a:rPr lang="en-US" sz="2000" dirty="0"/>
              <a:t> </a:t>
            </a:r>
            <a:r>
              <a:rPr lang="en-US" sz="2000" dirty="0" err="1"/>
              <a:t>edir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399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Ərazidə</a:t>
            </a:r>
            <a:r>
              <a:rPr lang="en-US" sz="2000" dirty="0"/>
              <a:t> </a:t>
            </a:r>
            <a:r>
              <a:rPr lang="en-US" sz="2000" dirty="0" err="1"/>
              <a:t>yağış</a:t>
            </a:r>
            <a:r>
              <a:rPr lang="en-US" sz="2000" dirty="0"/>
              <a:t> </a:t>
            </a:r>
            <a:r>
              <a:rPr lang="en-US" sz="2000" dirty="0" err="1"/>
              <a:t>sularının</a:t>
            </a:r>
            <a:r>
              <a:rPr lang="en-US" sz="2000" dirty="0"/>
              <a:t> </a:t>
            </a:r>
            <a:r>
              <a:rPr lang="en-US" sz="2000" dirty="0" err="1"/>
              <a:t>yığılması</a:t>
            </a:r>
            <a:r>
              <a:rPr lang="en-US" sz="2000" dirty="0"/>
              <a:t> </a:t>
            </a:r>
            <a:r>
              <a:rPr lang="en-US" sz="2000" dirty="0" err="1"/>
              <a:t>və</a:t>
            </a:r>
            <a:r>
              <a:rPr lang="en-US" sz="2000" dirty="0"/>
              <a:t> </a:t>
            </a:r>
            <a:r>
              <a:rPr lang="en-US" sz="2000" dirty="0" err="1"/>
              <a:t>çirkab</a:t>
            </a:r>
            <a:r>
              <a:rPr lang="en-US" sz="2000" dirty="0"/>
              <a:t> </a:t>
            </a:r>
            <a:r>
              <a:rPr lang="en-US" sz="2000" dirty="0" err="1"/>
              <a:t>sularının</a:t>
            </a:r>
            <a:r>
              <a:rPr lang="en-US" sz="2000" dirty="0"/>
              <a:t> </a:t>
            </a:r>
            <a:r>
              <a:rPr lang="en-US" sz="2000" dirty="0" err="1"/>
              <a:t>təmizlənməsi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399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Təkmil</a:t>
            </a:r>
            <a:r>
              <a:rPr lang="en-US" sz="2000" dirty="0"/>
              <a:t> </a:t>
            </a:r>
            <a:r>
              <a:rPr lang="en-US" sz="2000" dirty="0" err="1"/>
              <a:t>təbii</a:t>
            </a:r>
            <a:r>
              <a:rPr lang="en-US" sz="2000" dirty="0"/>
              <a:t> </a:t>
            </a:r>
            <a:r>
              <a:rPr lang="en-US" sz="2000" dirty="0" err="1"/>
              <a:t>havalandırma</a:t>
            </a:r>
            <a:r>
              <a:rPr lang="en-US" sz="2000" dirty="0"/>
              <a:t> </a:t>
            </a:r>
            <a:r>
              <a:rPr lang="en-US" sz="2000" dirty="0" err="1"/>
              <a:t>sistemi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399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Yüksək</a:t>
            </a:r>
            <a:r>
              <a:rPr lang="en-US" sz="2000" dirty="0"/>
              <a:t> </a:t>
            </a:r>
            <a:r>
              <a:rPr lang="en-US" sz="2000" dirty="0" err="1"/>
              <a:t>performanslı</a:t>
            </a:r>
            <a:r>
              <a:rPr lang="en-US" sz="2000" dirty="0"/>
              <a:t> </a:t>
            </a:r>
            <a:r>
              <a:rPr lang="en-US" sz="2000" dirty="0" err="1"/>
              <a:t>pəncərələr</a:t>
            </a:r>
            <a:r>
              <a:rPr lang="en-US" sz="2000" dirty="0"/>
              <a:t> </a:t>
            </a:r>
            <a:r>
              <a:rPr lang="en-US" sz="2000" dirty="0" err="1"/>
              <a:t>və</a:t>
            </a:r>
            <a:r>
              <a:rPr lang="en-US" sz="2000" dirty="0"/>
              <a:t> </a:t>
            </a:r>
            <a:r>
              <a:rPr lang="en-US" sz="2000" dirty="0" err="1"/>
              <a:t>izolyasiya</a:t>
            </a:r>
            <a:endParaRPr lang="en-US" sz="2000" dirty="0"/>
          </a:p>
        </p:txBody>
      </p:sp>
      <p:pic>
        <p:nvPicPr>
          <p:cNvPr id="2050" name="Picture 2" descr="Bullitt Center">
            <a:extLst>
              <a:ext uri="{FF2B5EF4-FFF2-40B4-BE49-F238E27FC236}">
                <a16:creationId xmlns:a16="http://schemas.microsoft.com/office/drawing/2014/main" id="{1BAA3F88-BD52-1520-3763-DD0894EE52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9649" y="2203079"/>
            <a:ext cx="6833713" cy="391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64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9" name="Rectangle 309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0B681-7F4D-3F20-46A0-B5692371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The Edge, Amsterdam, Netherlands</a:t>
            </a:r>
          </a:p>
        </p:txBody>
      </p:sp>
      <p:sp>
        <p:nvSpPr>
          <p:cNvPr id="3101" name="Rectangle 310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3" name="Rectangle 310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412986-9CD7-CCA5-5CDE-5B3893B25A2E}"/>
              </a:ext>
            </a:extLst>
          </p:cNvPr>
          <p:cNvSpPr txBox="1"/>
          <p:nvPr/>
        </p:nvSpPr>
        <p:spPr>
          <a:xfrm>
            <a:off x="793661" y="2599509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399"/>
              </a:spcAft>
              <a:buFont typeface="Arial" panose="020B0604020202020204" pitchFamily="34" charset="0"/>
              <a:buChar char="•"/>
            </a:pPr>
            <a:r>
              <a:rPr lang="en-US" sz="1700"/>
              <a:t>Kənar: Dünyanın ən davamlı ofis binası kimi tanınır.</a:t>
            </a:r>
          </a:p>
          <a:p>
            <a:pPr indent="-228600">
              <a:lnSpc>
                <a:spcPct val="90000"/>
              </a:lnSpc>
              <a:spcAft>
                <a:spcPts val="399"/>
              </a:spcAft>
              <a:buFont typeface="Arial" panose="020B0604020202020204" pitchFamily="34" charset="0"/>
              <a:buChar char="•"/>
            </a:pPr>
            <a:r>
              <a:rPr lang="en-US" sz="1700"/>
              <a:t>Əsas xüsusiyyətləri:</a:t>
            </a:r>
          </a:p>
          <a:p>
            <a:pPr indent="-228600">
              <a:lnSpc>
                <a:spcPct val="90000"/>
              </a:lnSpc>
              <a:spcAft>
                <a:spcPts val="399"/>
              </a:spcAft>
              <a:buFont typeface="Arial" panose="020B0604020202020204" pitchFamily="34" charset="0"/>
              <a:buChar char="•"/>
            </a:pPr>
            <a:r>
              <a:rPr lang="en-US" sz="1700"/>
              <a:t>Günəş panelləri damı və cənuba baxan fasadı əhatə edir</a:t>
            </a:r>
          </a:p>
          <a:p>
            <a:pPr indent="-228600">
              <a:lnSpc>
                <a:spcPct val="90000"/>
              </a:lnSpc>
              <a:spcAft>
                <a:spcPts val="399"/>
              </a:spcAft>
              <a:buFont typeface="Arial" panose="020B0604020202020204" pitchFamily="34" charset="0"/>
              <a:buChar char="•"/>
            </a:pPr>
            <a:r>
              <a:rPr lang="en-US" sz="1700"/>
              <a:t>İstilik və soyutma üçün sulu təbəqənin istilik enerjisini saxlama sistemi</a:t>
            </a:r>
          </a:p>
          <a:p>
            <a:pPr indent="-228600">
              <a:lnSpc>
                <a:spcPct val="90000"/>
              </a:lnSpc>
              <a:spcAft>
                <a:spcPts val="399"/>
              </a:spcAft>
              <a:buFont typeface="Arial" panose="020B0604020202020204" pitchFamily="34" charset="0"/>
              <a:buChar char="•"/>
            </a:pPr>
            <a:r>
              <a:rPr lang="en-US" sz="1700"/>
              <a:t>Az enerjili LED-lər və doluluq sensorlarından istifadə edən ağıllı işıqlandırma sistemi</a:t>
            </a:r>
          </a:p>
          <a:p>
            <a:pPr indent="-228600">
              <a:lnSpc>
                <a:spcPct val="90000"/>
              </a:lnSpc>
              <a:spcAft>
                <a:spcPts val="399"/>
              </a:spcAft>
              <a:buFont typeface="Arial" panose="020B0604020202020204" pitchFamily="34" charset="0"/>
              <a:buChar char="•"/>
            </a:pPr>
            <a:r>
              <a:rPr lang="en-US" sz="1700"/>
              <a:t>İşçilərin enerji istifadəsini izləyə biləcəyi enerji monitorinq proqramı</a:t>
            </a:r>
          </a:p>
          <a:p>
            <a:pPr indent="-228600">
              <a:lnSpc>
                <a:spcPct val="90000"/>
              </a:lnSpc>
              <a:spcAft>
                <a:spcPts val="399"/>
              </a:spcAft>
              <a:buFont typeface="Arial" panose="020B0604020202020204" pitchFamily="34" charset="0"/>
              <a:buChar char="•"/>
            </a:pPr>
            <a:r>
              <a:rPr lang="en-US" sz="1700"/>
              <a:t>Təsir: Ağıllı və davamlı ofis mühitləri üçün meyar yaratmaq</a:t>
            </a:r>
          </a:p>
        </p:txBody>
      </p:sp>
      <p:pic>
        <p:nvPicPr>
          <p:cNvPr id="3074" name="Picture 2" descr="Smart Buildings in the world – TestSite">
            <a:extLst>
              <a:ext uri="{FF2B5EF4-FFF2-40B4-BE49-F238E27FC236}">
                <a16:creationId xmlns:a16="http://schemas.microsoft.com/office/drawing/2014/main" id="{41DC09F6-F214-1E6E-7046-06B46E0F70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1" r="2625"/>
          <a:stretch/>
        </p:blipFill>
        <p:spPr bwMode="auto">
          <a:xfrm>
            <a:off x="5911532" y="2203079"/>
            <a:ext cx="5540164" cy="39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5" name="Rectangle 310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49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9" name="Rectangle 41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OE Solar Decathlon: News Blog » Blog Archive » Get a Sneak Preview of Solar  Decathlon 2017 Houses">
            <a:extLst>
              <a:ext uri="{FF2B5EF4-FFF2-40B4-BE49-F238E27FC236}">
                <a16:creationId xmlns:a16="http://schemas.microsoft.com/office/drawing/2014/main" id="{969AC162-404E-CA8D-51E7-0737C480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r="15984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0" name="Rectangle 412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469F1-DCA6-D6BF-1A17-81441BAE3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Günəş Dekatlon Evləri:</a:t>
            </a:r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946FAEC7-E762-A993-1A97-6218B39D7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4375045" cy="3742762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err="1"/>
              <a:t>Kollegial</a:t>
            </a:r>
            <a:r>
              <a:rPr lang="en-US" sz="1800" dirty="0"/>
              <a:t> </a:t>
            </a:r>
            <a:r>
              <a:rPr lang="en-US" sz="1800" dirty="0" err="1"/>
              <a:t>komandaların</a:t>
            </a:r>
            <a:r>
              <a:rPr lang="en-US" sz="1800" dirty="0"/>
              <a:t> NZEB</a:t>
            </a:r>
            <a:r>
              <a:rPr lang="az-Latn-AZ" sz="1800" dirty="0"/>
              <a:t>(</a:t>
            </a:r>
            <a:r>
              <a:rPr lang="en-US" sz="1800" dirty="0"/>
              <a:t>Net-zero energy buildings </a:t>
            </a:r>
            <a:r>
              <a:rPr lang="az-Latn-AZ" sz="1800" dirty="0"/>
              <a:t>)</a:t>
            </a:r>
            <a:r>
              <a:rPr lang="en-US" sz="1800" dirty="0"/>
              <a:t>-</a:t>
            </a:r>
            <a:r>
              <a:rPr lang="en-US" sz="1800" dirty="0" err="1"/>
              <a:t>ləri</a:t>
            </a:r>
            <a:r>
              <a:rPr lang="en-US" sz="1800" dirty="0"/>
              <a:t> </a:t>
            </a:r>
            <a:r>
              <a:rPr lang="en-US" sz="1800" dirty="0" err="1"/>
              <a:t>hazırladığı</a:t>
            </a:r>
            <a:r>
              <a:rPr lang="en-US" sz="1800" dirty="0"/>
              <a:t> </a:t>
            </a:r>
            <a:r>
              <a:rPr lang="en-US" sz="1800" dirty="0" err="1"/>
              <a:t>və</a:t>
            </a:r>
            <a:r>
              <a:rPr lang="en-US" sz="1800" dirty="0"/>
              <a:t> </a:t>
            </a:r>
            <a:r>
              <a:rPr lang="en-US" sz="1800" dirty="0" err="1"/>
              <a:t>qurduğu</a:t>
            </a:r>
            <a:r>
              <a:rPr lang="en-US" sz="1800" dirty="0"/>
              <a:t> </a:t>
            </a:r>
            <a:r>
              <a:rPr lang="en-US" sz="1800" dirty="0" err="1"/>
              <a:t>beynəlxalq</a:t>
            </a:r>
            <a:r>
              <a:rPr lang="en-US" sz="1800" dirty="0"/>
              <a:t> </a:t>
            </a:r>
            <a:r>
              <a:rPr lang="en-US" sz="1800" dirty="0" err="1"/>
              <a:t>müsabiqə</a:t>
            </a:r>
            <a:r>
              <a:rPr lang="en-US" sz="1800" dirty="0"/>
              <a:t>.</a:t>
            </a:r>
            <a:endParaRPr lang="az-Latn-AZ" sz="1800" dirty="0"/>
          </a:p>
          <a:p>
            <a:r>
              <a:rPr lang="en-US" sz="1800" dirty="0" err="1"/>
              <a:t>Əsas</a:t>
            </a:r>
            <a:r>
              <a:rPr lang="en-US" sz="1800" dirty="0"/>
              <a:t> </a:t>
            </a:r>
            <a:r>
              <a:rPr lang="en-US" sz="1800" dirty="0" err="1"/>
              <a:t>Xüsusiyyətlər</a:t>
            </a:r>
            <a:r>
              <a:rPr lang="en-US" sz="1800" dirty="0"/>
              <a:t>:</a:t>
            </a:r>
            <a:r>
              <a:rPr lang="az-Latn-AZ" sz="1800" dirty="0"/>
              <a:t> </a:t>
            </a:r>
            <a:r>
              <a:rPr lang="en-US" sz="1800" dirty="0" err="1"/>
              <a:t>Ən</a:t>
            </a:r>
            <a:r>
              <a:rPr lang="en-US" sz="1800" dirty="0"/>
              <a:t> </a:t>
            </a:r>
            <a:r>
              <a:rPr lang="en-US" sz="1800" dirty="0" err="1"/>
              <a:t>müasir</a:t>
            </a:r>
            <a:r>
              <a:rPr lang="en-US" sz="1800" dirty="0"/>
              <a:t> </a:t>
            </a:r>
            <a:r>
              <a:rPr lang="en-US" sz="1800" dirty="0" err="1"/>
              <a:t>texnologiyalardan</a:t>
            </a:r>
            <a:r>
              <a:rPr lang="en-US" sz="1800" dirty="0"/>
              <a:t> </a:t>
            </a:r>
            <a:r>
              <a:rPr lang="en-US" sz="1800" dirty="0" err="1"/>
              <a:t>və</a:t>
            </a:r>
            <a:r>
              <a:rPr lang="en-US" sz="1800" dirty="0"/>
              <a:t> </a:t>
            </a:r>
            <a:r>
              <a:rPr lang="en-US" sz="1800" dirty="0" err="1"/>
              <a:t>davamlı</a:t>
            </a:r>
            <a:r>
              <a:rPr lang="en-US" sz="1800" dirty="0"/>
              <a:t> </a:t>
            </a:r>
            <a:r>
              <a:rPr lang="en-US" sz="1800" dirty="0" err="1"/>
              <a:t>materiallardan</a:t>
            </a:r>
            <a:r>
              <a:rPr lang="en-US" sz="1800" dirty="0"/>
              <a:t> </a:t>
            </a:r>
            <a:r>
              <a:rPr lang="en-US" sz="1800" dirty="0" err="1"/>
              <a:t>istifadə</a:t>
            </a:r>
            <a:endParaRPr lang="az-Latn-AZ" sz="1800" dirty="0"/>
          </a:p>
          <a:p>
            <a:r>
              <a:rPr lang="en-US" sz="1800" dirty="0" err="1"/>
              <a:t>Enerji</a:t>
            </a:r>
            <a:r>
              <a:rPr lang="en-US" sz="1800" dirty="0"/>
              <a:t> </a:t>
            </a:r>
            <a:r>
              <a:rPr lang="en-US" sz="1800" dirty="0" err="1"/>
              <a:t>səmərəliliyinə</a:t>
            </a:r>
            <a:r>
              <a:rPr lang="en-US" sz="1800" dirty="0"/>
              <a:t>, </a:t>
            </a:r>
            <a:r>
              <a:rPr lang="en-US" sz="1800" dirty="0" err="1"/>
              <a:t>bərpa</a:t>
            </a:r>
            <a:r>
              <a:rPr lang="en-US" sz="1800" dirty="0"/>
              <a:t> </a:t>
            </a:r>
            <a:r>
              <a:rPr lang="en-US" sz="1800" dirty="0" err="1"/>
              <a:t>olunan</a:t>
            </a:r>
            <a:r>
              <a:rPr lang="en-US" sz="1800" dirty="0"/>
              <a:t> </a:t>
            </a:r>
            <a:r>
              <a:rPr lang="en-US" sz="1800" dirty="0" err="1"/>
              <a:t>enerjiyə</a:t>
            </a:r>
            <a:r>
              <a:rPr lang="en-US" sz="1800" dirty="0"/>
              <a:t> </a:t>
            </a:r>
            <a:r>
              <a:rPr lang="en-US" sz="1800" dirty="0" err="1"/>
              <a:t>və</a:t>
            </a:r>
            <a:r>
              <a:rPr lang="en-US" sz="1800" dirty="0"/>
              <a:t> </a:t>
            </a:r>
            <a:r>
              <a:rPr lang="en-US" sz="1800" dirty="0" err="1"/>
              <a:t>innovativ</a:t>
            </a:r>
            <a:r>
              <a:rPr lang="en-US" sz="1800" dirty="0"/>
              <a:t> </a:t>
            </a:r>
            <a:r>
              <a:rPr lang="en-US" sz="1800" dirty="0" err="1"/>
              <a:t>dizayna</a:t>
            </a:r>
            <a:r>
              <a:rPr lang="en-US" sz="1800" dirty="0"/>
              <a:t> </a:t>
            </a:r>
            <a:r>
              <a:rPr lang="en-US" sz="1800" dirty="0" err="1"/>
              <a:t>diqqət</a:t>
            </a:r>
            <a:r>
              <a:rPr lang="en-US" sz="1800" dirty="0"/>
              <a:t> </a:t>
            </a:r>
            <a:r>
              <a:rPr lang="en-US" sz="1800" dirty="0" err="1"/>
              <a:t>yetirin</a:t>
            </a:r>
            <a:endParaRPr lang="az-Latn-AZ" sz="1800" dirty="0"/>
          </a:p>
          <a:p>
            <a:r>
              <a:rPr lang="en-US" sz="1800" dirty="0" err="1"/>
              <a:t>Performans</a:t>
            </a:r>
            <a:r>
              <a:rPr lang="en-US" sz="1800" dirty="0"/>
              <a:t>, </a:t>
            </a:r>
            <a:r>
              <a:rPr lang="en-US" sz="1800" dirty="0" err="1"/>
              <a:t>rahatlıq</a:t>
            </a:r>
            <a:r>
              <a:rPr lang="en-US" sz="1800" dirty="0"/>
              <a:t> </a:t>
            </a:r>
            <a:r>
              <a:rPr lang="en-US" sz="1800" dirty="0" err="1"/>
              <a:t>və</a:t>
            </a:r>
            <a:r>
              <a:rPr lang="en-US" sz="1800" dirty="0"/>
              <a:t> </a:t>
            </a:r>
            <a:r>
              <a:rPr lang="en-US" sz="1800" dirty="0" err="1"/>
              <a:t>bazarın</a:t>
            </a:r>
            <a:r>
              <a:rPr lang="en-US" sz="1800" dirty="0"/>
              <a:t> </a:t>
            </a:r>
            <a:r>
              <a:rPr lang="en-US" sz="1800" dirty="0" err="1"/>
              <a:t>mövcudluğunun</a:t>
            </a:r>
            <a:r>
              <a:rPr lang="en-US" sz="1800" dirty="0"/>
              <a:t> real </a:t>
            </a:r>
            <a:r>
              <a:rPr lang="en-US" sz="1800" dirty="0" err="1"/>
              <a:t>dünyada</a:t>
            </a:r>
            <a:r>
              <a:rPr lang="en-US" sz="1800" dirty="0"/>
              <a:t> </a:t>
            </a:r>
            <a:r>
              <a:rPr lang="en-US" sz="1800" dirty="0" err="1"/>
              <a:t>sınaqdan</a:t>
            </a:r>
            <a:r>
              <a:rPr lang="en-US" sz="1800" dirty="0"/>
              <a:t> </a:t>
            </a:r>
            <a:r>
              <a:rPr lang="en-US" sz="1800" dirty="0" err="1"/>
              <a:t>keçirilməsi</a:t>
            </a:r>
            <a:endParaRPr lang="az-Latn-AZ" sz="1800" dirty="0"/>
          </a:p>
          <a:p>
            <a:r>
              <a:rPr lang="en-US" sz="1800" dirty="0" err="1"/>
              <a:t>Təsir</a:t>
            </a:r>
            <a:r>
              <a:rPr lang="en-US" sz="1800" dirty="0"/>
              <a:t>: </a:t>
            </a:r>
            <a:r>
              <a:rPr lang="en-US" sz="1800" dirty="0" err="1"/>
              <a:t>Yeniliyi</a:t>
            </a:r>
            <a:r>
              <a:rPr lang="en-US" sz="1800" dirty="0"/>
              <a:t> </a:t>
            </a:r>
            <a:r>
              <a:rPr lang="en-US" sz="1800" dirty="0" err="1"/>
              <a:t>ruhlandırır</a:t>
            </a:r>
            <a:r>
              <a:rPr lang="en-US" sz="1800" dirty="0"/>
              <a:t> </a:t>
            </a:r>
            <a:r>
              <a:rPr lang="en-US" sz="1800" dirty="0" err="1"/>
              <a:t>və</a:t>
            </a:r>
            <a:r>
              <a:rPr lang="en-US" sz="1800" dirty="0"/>
              <a:t> </a:t>
            </a:r>
            <a:r>
              <a:rPr lang="en-US" sz="1800" dirty="0" err="1"/>
              <a:t>ictimaiyyəti</a:t>
            </a:r>
            <a:r>
              <a:rPr lang="en-US" sz="1800" dirty="0"/>
              <a:t> </a:t>
            </a:r>
            <a:r>
              <a:rPr lang="en-US" sz="1800" dirty="0" err="1"/>
              <a:t>və</a:t>
            </a:r>
            <a:r>
              <a:rPr lang="en-US" sz="1800" dirty="0"/>
              <a:t> </a:t>
            </a:r>
            <a:r>
              <a:rPr lang="en-US" sz="1800" dirty="0" err="1"/>
              <a:t>sənaye</a:t>
            </a:r>
            <a:r>
              <a:rPr lang="en-US" sz="1800" dirty="0"/>
              <a:t> </a:t>
            </a:r>
            <a:r>
              <a:rPr lang="en-US" sz="1800" dirty="0" err="1"/>
              <a:t>mütəxəssislərini</a:t>
            </a:r>
            <a:r>
              <a:rPr lang="en-US" sz="1800" dirty="0"/>
              <a:t> NZEB-</a:t>
            </a:r>
            <a:r>
              <a:rPr lang="en-US" sz="1800" dirty="0" err="1"/>
              <a:t>lər</a:t>
            </a:r>
            <a:r>
              <a:rPr lang="en-US" sz="1800" dirty="0"/>
              <a:t> </a:t>
            </a:r>
            <a:r>
              <a:rPr lang="en-US" sz="1800" dirty="0" err="1"/>
              <a:t>haqqında</a:t>
            </a:r>
            <a:r>
              <a:rPr lang="en-US" sz="1800" dirty="0"/>
              <a:t> </a:t>
            </a:r>
            <a:r>
              <a:rPr lang="en-US" sz="1800" dirty="0" err="1"/>
              <a:t>məlumatlandırır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72525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F6BE8-2BB0-79D2-15D9-270DFE2C3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/>
              <a:t>Net-Sıfır Enerji Binalarının 5 Əsas Xüsusiyyəti</a:t>
            </a:r>
            <a:br>
              <a:rPr lang="en-US" sz="4200"/>
            </a:br>
            <a:endParaRPr lang="en-US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23A26-A854-0FD9-FD44-2E731C4AD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0434"/>
            <a:ext cx="10853928" cy="4864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 err="1"/>
              <a:t>layihənin</a:t>
            </a:r>
            <a:r>
              <a:rPr lang="en-US" sz="1500" dirty="0"/>
              <a:t> </a:t>
            </a:r>
            <a:r>
              <a:rPr lang="en-US" sz="1500" dirty="0" err="1"/>
              <a:t>xalis</a:t>
            </a:r>
            <a:r>
              <a:rPr lang="en-US" sz="1500" dirty="0"/>
              <a:t> </a:t>
            </a:r>
            <a:r>
              <a:rPr lang="en-US" sz="1500" dirty="0" err="1"/>
              <a:t>sıfır</a:t>
            </a:r>
            <a:r>
              <a:rPr lang="en-US" sz="1500" dirty="0"/>
              <a:t> </a:t>
            </a:r>
            <a:r>
              <a:rPr lang="en-US" sz="1500" dirty="0" err="1"/>
              <a:t>enerji</a:t>
            </a:r>
            <a:r>
              <a:rPr lang="en-US" sz="1500" dirty="0"/>
              <a:t> </a:t>
            </a:r>
            <a:r>
              <a:rPr lang="en-US" sz="1500" dirty="0" err="1"/>
              <a:t>hesab</a:t>
            </a:r>
            <a:r>
              <a:rPr lang="en-US" sz="1500" dirty="0"/>
              <a:t> </a:t>
            </a:r>
            <a:r>
              <a:rPr lang="en-US" sz="1500" dirty="0" err="1"/>
              <a:t>edilməsi</a:t>
            </a:r>
            <a:r>
              <a:rPr lang="en-US" sz="1500" dirty="0"/>
              <a:t> </a:t>
            </a:r>
            <a:r>
              <a:rPr lang="en-US" sz="1500" dirty="0" err="1"/>
              <a:t>üçün</a:t>
            </a:r>
            <a:r>
              <a:rPr lang="en-US" sz="1500" dirty="0"/>
              <a:t> </a:t>
            </a:r>
            <a:r>
              <a:rPr lang="en-US" sz="1500" dirty="0" err="1"/>
              <a:t>ona</a:t>
            </a:r>
            <a:r>
              <a:rPr lang="en-US" sz="1500" dirty="0"/>
              <a:t> </a:t>
            </a:r>
            <a:r>
              <a:rPr lang="en-US" sz="1500" dirty="0" err="1"/>
              <a:t>daxil</a:t>
            </a:r>
            <a:r>
              <a:rPr lang="en-US" sz="1500" dirty="0"/>
              <a:t> </a:t>
            </a:r>
            <a:r>
              <a:rPr lang="en-US" sz="1500" dirty="0" err="1"/>
              <a:t>edilməli</a:t>
            </a:r>
            <a:r>
              <a:rPr lang="en-US" sz="1500" dirty="0"/>
              <a:t> </a:t>
            </a:r>
            <a:r>
              <a:rPr lang="en-US" sz="1500" dirty="0" err="1"/>
              <a:t>olan</a:t>
            </a:r>
            <a:r>
              <a:rPr lang="en-US" sz="1500" dirty="0"/>
              <a:t> 5 </a:t>
            </a:r>
            <a:r>
              <a:rPr lang="en-US" sz="1500" dirty="0" err="1"/>
              <a:t>əsas</a:t>
            </a:r>
            <a:r>
              <a:rPr lang="en-US" sz="1500" dirty="0"/>
              <a:t> </a:t>
            </a:r>
            <a:r>
              <a:rPr lang="en-US" sz="1500" dirty="0" err="1"/>
              <a:t>xüsusiyyət</a:t>
            </a:r>
            <a:r>
              <a:rPr lang="en-US" sz="1500" dirty="0"/>
              <a:t> var.</a:t>
            </a:r>
            <a:endParaRPr lang="az-Latn-AZ" sz="1500" dirty="0"/>
          </a:p>
          <a:p>
            <a:pPr marL="0" indent="0">
              <a:buNone/>
            </a:pPr>
            <a:r>
              <a:rPr lang="en-US" sz="1500" dirty="0"/>
              <a:t>1. </a:t>
            </a:r>
            <a:r>
              <a:rPr lang="en-US" sz="1500" b="1" dirty="0" err="1"/>
              <a:t>Enerji</a:t>
            </a:r>
            <a:r>
              <a:rPr lang="en-US" sz="1500" b="1" dirty="0"/>
              <a:t> </a:t>
            </a:r>
            <a:r>
              <a:rPr lang="en-US" sz="1500" b="1" dirty="0" err="1"/>
              <a:t>Effektiv</a:t>
            </a:r>
            <a:r>
              <a:rPr lang="en-US" sz="1500" b="1" dirty="0"/>
              <a:t> Bina</a:t>
            </a:r>
            <a:r>
              <a:rPr lang="az-Latn-AZ" sz="1500" b="1" dirty="0"/>
              <a:t> örtüyü </a:t>
            </a:r>
            <a:r>
              <a:rPr lang="en-US" sz="1500" dirty="0"/>
              <a:t>Bina </a:t>
            </a:r>
            <a:r>
              <a:rPr lang="az-Latn-AZ" sz="1500" dirty="0"/>
              <a:t>örtüyünə</a:t>
            </a:r>
            <a:r>
              <a:rPr lang="en-US" sz="1500" dirty="0"/>
              <a:t> </a:t>
            </a:r>
            <a:r>
              <a:rPr lang="en-US" sz="1500" dirty="0" err="1"/>
              <a:t>divarlar</a:t>
            </a:r>
            <a:r>
              <a:rPr lang="en-US" sz="1500" dirty="0"/>
              <a:t>, </a:t>
            </a:r>
            <a:r>
              <a:rPr lang="en-US" sz="1500" dirty="0" err="1"/>
              <a:t>pəncərələr</a:t>
            </a:r>
            <a:r>
              <a:rPr lang="en-US" sz="1500" dirty="0"/>
              <a:t>, dam </a:t>
            </a:r>
            <a:r>
              <a:rPr lang="en-US" sz="1500" dirty="0" err="1"/>
              <a:t>və</a:t>
            </a:r>
            <a:r>
              <a:rPr lang="en-US" sz="1500" dirty="0"/>
              <a:t> </a:t>
            </a:r>
            <a:r>
              <a:rPr lang="en-US" sz="1500" dirty="0" err="1"/>
              <a:t>bünövrə</a:t>
            </a:r>
            <a:r>
              <a:rPr lang="en-US" sz="1500" dirty="0"/>
              <a:t> </a:t>
            </a:r>
            <a:r>
              <a:rPr lang="en-US" sz="1500" dirty="0" err="1"/>
              <a:t>daxildir</a:t>
            </a:r>
            <a:r>
              <a:rPr lang="en-US" sz="1500" dirty="0"/>
              <a:t>. Net-</a:t>
            </a:r>
            <a:r>
              <a:rPr lang="en-US" sz="1500" dirty="0" err="1"/>
              <a:t>sıfır</a:t>
            </a:r>
            <a:r>
              <a:rPr lang="en-US" sz="1500" dirty="0"/>
              <a:t> </a:t>
            </a:r>
            <a:r>
              <a:rPr lang="en-US" sz="1500" dirty="0" err="1"/>
              <a:t>enerji</a:t>
            </a:r>
            <a:r>
              <a:rPr lang="en-US" sz="1500" dirty="0"/>
              <a:t> </a:t>
            </a:r>
            <a:r>
              <a:rPr lang="en-US" sz="1500" dirty="0" err="1"/>
              <a:t>binası</a:t>
            </a:r>
            <a:r>
              <a:rPr lang="en-US" sz="1500" dirty="0"/>
              <a:t> </a:t>
            </a:r>
            <a:r>
              <a:rPr lang="en-US" sz="1500" dirty="0" err="1"/>
              <a:t>istilik</a:t>
            </a:r>
            <a:r>
              <a:rPr lang="en-US" sz="1500" dirty="0"/>
              <a:t> </a:t>
            </a:r>
            <a:r>
              <a:rPr lang="en-US" sz="1500" dirty="0" err="1"/>
              <a:t>ötürülməsini</a:t>
            </a:r>
            <a:r>
              <a:rPr lang="en-US" sz="1500" dirty="0"/>
              <a:t> </a:t>
            </a:r>
            <a:r>
              <a:rPr lang="en-US" sz="1500" dirty="0" err="1"/>
              <a:t>minimuma</a:t>
            </a:r>
            <a:r>
              <a:rPr lang="en-US" sz="1500" dirty="0"/>
              <a:t> </a:t>
            </a:r>
            <a:r>
              <a:rPr lang="en-US" sz="1500" dirty="0" err="1"/>
              <a:t>endirmək</a:t>
            </a:r>
            <a:r>
              <a:rPr lang="en-US" sz="1500" dirty="0"/>
              <a:t> </a:t>
            </a:r>
            <a:r>
              <a:rPr lang="en-US" sz="1500" dirty="0" err="1"/>
              <a:t>üçün</a:t>
            </a:r>
            <a:r>
              <a:rPr lang="en-US" sz="1500" dirty="0"/>
              <a:t> </a:t>
            </a:r>
            <a:r>
              <a:rPr lang="en-US" sz="1500" dirty="0" err="1"/>
              <a:t>yüksək</a:t>
            </a:r>
            <a:r>
              <a:rPr lang="en-US" sz="1500" dirty="0"/>
              <a:t> </a:t>
            </a:r>
            <a:r>
              <a:rPr lang="en-US" sz="1500" dirty="0" err="1"/>
              <a:t>dərəcədə</a:t>
            </a:r>
            <a:r>
              <a:rPr lang="en-US" sz="1500" dirty="0"/>
              <a:t> </a:t>
            </a:r>
            <a:r>
              <a:rPr lang="en-US" sz="1500" dirty="0" err="1"/>
              <a:t>izolyasiya</a:t>
            </a:r>
            <a:r>
              <a:rPr lang="en-US" sz="1500" dirty="0"/>
              <a:t> </a:t>
            </a:r>
            <a:r>
              <a:rPr lang="en-US" sz="1500" dirty="0" err="1"/>
              <a:t>edilmiş</a:t>
            </a:r>
            <a:r>
              <a:rPr lang="en-US" sz="1500" dirty="0"/>
              <a:t> </a:t>
            </a:r>
            <a:r>
              <a:rPr lang="en-US" sz="1500" dirty="0" err="1"/>
              <a:t>bir</a:t>
            </a:r>
            <a:r>
              <a:rPr lang="en-US" sz="1500" dirty="0"/>
              <a:t> </a:t>
            </a:r>
            <a:r>
              <a:rPr lang="az-Latn-AZ" sz="1500" dirty="0"/>
              <a:t>örtüyə</a:t>
            </a:r>
            <a:r>
              <a:rPr lang="en-US" sz="1500" dirty="0"/>
              <a:t> </a:t>
            </a:r>
            <a:r>
              <a:rPr lang="en-US" sz="1500" dirty="0" err="1"/>
              <a:t>malikdir</a:t>
            </a:r>
            <a:r>
              <a:rPr lang="en-US" sz="1500" dirty="0"/>
              <a:t>. Bu, </a:t>
            </a:r>
            <a:r>
              <a:rPr lang="en-US" sz="1500" dirty="0" err="1"/>
              <a:t>istilik</a:t>
            </a:r>
            <a:r>
              <a:rPr lang="en-US" sz="1500" dirty="0"/>
              <a:t> </a:t>
            </a:r>
            <a:r>
              <a:rPr lang="en-US" sz="1500" dirty="0" err="1"/>
              <a:t>və</a:t>
            </a:r>
            <a:r>
              <a:rPr lang="en-US" sz="1500" dirty="0"/>
              <a:t> </a:t>
            </a:r>
            <a:r>
              <a:rPr lang="en-US" sz="1500" dirty="0" err="1"/>
              <a:t>soyutma</a:t>
            </a:r>
            <a:r>
              <a:rPr lang="en-US" sz="1500" dirty="0"/>
              <a:t> </a:t>
            </a:r>
            <a:r>
              <a:rPr lang="en-US" sz="1500" dirty="0" err="1"/>
              <a:t>ehtiyacını</a:t>
            </a:r>
            <a:r>
              <a:rPr lang="en-US" sz="1500" dirty="0"/>
              <a:t> </a:t>
            </a:r>
            <a:r>
              <a:rPr lang="en-US" sz="1500" dirty="0" err="1"/>
              <a:t>azaldır</a:t>
            </a:r>
            <a:r>
              <a:rPr lang="en-US" sz="1500" dirty="0"/>
              <a:t>, </a:t>
            </a:r>
            <a:r>
              <a:rPr lang="en-US" sz="1500" dirty="0" err="1"/>
              <a:t>bu</a:t>
            </a:r>
            <a:r>
              <a:rPr lang="en-US" sz="1500" dirty="0"/>
              <a:t> da </a:t>
            </a:r>
            <a:r>
              <a:rPr lang="en-US" sz="1500" dirty="0" err="1"/>
              <a:t>daxili</a:t>
            </a:r>
            <a:r>
              <a:rPr lang="en-US" sz="1500" dirty="0"/>
              <a:t> </a:t>
            </a:r>
            <a:r>
              <a:rPr lang="en-US" sz="1500" dirty="0" err="1"/>
              <a:t>otaqlarda</a:t>
            </a:r>
            <a:r>
              <a:rPr lang="en-US" sz="1500" dirty="0"/>
              <a:t> </a:t>
            </a:r>
            <a:r>
              <a:rPr lang="en-US" sz="1500" dirty="0" err="1"/>
              <a:t>rahat</a:t>
            </a:r>
            <a:r>
              <a:rPr lang="en-US" sz="1500" dirty="0"/>
              <a:t> </a:t>
            </a:r>
            <a:r>
              <a:rPr lang="en-US" sz="1500" dirty="0" err="1"/>
              <a:t>temperaturun</a:t>
            </a:r>
            <a:r>
              <a:rPr lang="en-US" sz="1500" dirty="0"/>
              <a:t> </a:t>
            </a:r>
            <a:r>
              <a:rPr lang="en-US" sz="1500" dirty="0" err="1"/>
              <a:t>saxlanmasını</a:t>
            </a:r>
            <a:r>
              <a:rPr lang="en-US" sz="1500" dirty="0"/>
              <a:t> </a:t>
            </a:r>
            <a:r>
              <a:rPr lang="en-US" sz="1500" dirty="0" err="1"/>
              <a:t>asanlaşdırır</a:t>
            </a:r>
            <a:r>
              <a:rPr lang="en-US" sz="1500" dirty="0"/>
              <a:t>.</a:t>
            </a:r>
            <a:endParaRPr lang="az-Latn-AZ" sz="1500" dirty="0"/>
          </a:p>
          <a:p>
            <a:pPr marL="0" indent="0">
              <a:buNone/>
            </a:pPr>
            <a:r>
              <a:rPr lang="en-US" sz="1500" dirty="0"/>
              <a:t>2. </a:t>
            </a:r>
            <a:r>
              <a:rPr lang="en-US" sz="1500" b="1" dirty="0" err="1"/>
              <a:t>Yüksək</a:t>
            </a:r>
            <a:r>
              <a:rPr lang="en-US" sz="1500" b="1" dirty="0"/>
              <a:t> </a:t>
            </a:r>
            <a:r>
              <a:rPr lang="en-US" sz="1500" b="1" dirty="0" err="1"/>
              <a:t>Performanslı</a:t>
            </a:r>
            <a:r>
              <a:rPr lang="en-US" sz="1500" b="1" dirty="0"/>
              <a:t> </a:t>
            </a:r>
            <a:r>
              <a:rPr lang="en-US" sz="1500" b="1" dirty="0" err="1"/>
              <a:t>İzolyasiya</a:t>
            </a:r>
            <a:r>
              <a:rPr lang="en-US" sz="1500" b="1" dirty="0"/>
              <a:t> </a:t>
            </a:r>
            <a:r>
              <a:rPr lang="en-US" sz="1500" b="1" dirty="0" err="1"/>
              <a:t>və</a:t>
            </a:r>
            <a:r>
              <a:rPr lang="en-US" sz="1500" b="1" dirty="0"/>
              <a:t> </a:t>
            </a:r>
            <a:r>
              <a:rPr lang="en-US" sz="1500" b="1" dirty="0" err="1"/>
              <a:t>Pəncərələr</a:t>
            </a:r>
            <a:r>
              <a:rPr lang="az-Latn-AZ" sz="1500" dirty="0"/>
              <a:t>-</a:t>
            </a:r>
            <a:r>
              <a:rPr lang="en-US" sz="1500" dirty="0" err="1"/>
              <a:t>İzolyasiya</a:t>
            </a:r>
            <a:r>
              <a:rPr lang="en-US" sz="1500" dirty="0"/>
              <a:t> </a:t>
            </a:r>
            <a:r>
              <a:rPr lang="en-US" sz="1500" dirty="0" err="1"/>
              <a:t>binanın</a:t>
            </a:r>
            <a:r>
              <a:rPr lang="en-US" sz="1500" dirty="0"/>
              <a:t> </a:t>
            </a:r>
            <a:r>
              <a:rPr lang="en-US" sz="1500" dirty="0" err="1"/>
              <a:t>enerji</a:t>
            </a:r>
            <a:r>
              <a:rPr lang="en-US" sz="1500" dirty="0"/>
              <a:t> </a:t>
            </a:r>
            <a:r>
              <a:rPr lang="en-US" sz="1500" dirty="0" err="1"/>
              <a:t>səmərəliliyində</a:t>
            </a:r>
            <a:r>
              <a:rPr lang="en-US" sz="1500" dirty="0"/>
              <a:t> </a:t>
            </a:r>
            <a:r>
              <a:rPr lang="en-US" sz="1500" dirty="0" err="1"/>
              <a:t>mühüm</a:t>
            </a:r>
            <a:r>
              <a:rPr lang="en-US" sz="1500" dirty="0"/>
              <a:t> </a:t>
            </a:r>
            <a:r>
              <a:rPr lang="en-US" sz="1500" dirty="0" err="1"/>
              <a:t>rol</a:t>
            </a:r>
            <a:r>
              <a:rPr lang="en-US" sz="1500" dirty="0"/>
              <a:t> </a:t>
            </a:r>
            <a:r>
              <a:rPr lang="en-US" sz="1500" dirty="0" err="1"/>
              <a:t>oynayır</a:t>
            </a:r>
            <a:r>
              <a:rPr lang="en-US" sz="1500" dirty="0"/>
              <a:t>. Bu </a:t>
            </a:r>
            <a:r>
              <a:rPr lang="en-US" sz="1500" dirty="0" err="1"/>
              <a:t>binalarda</a:t>
            </a:r>
            <a:r>
              <a:rPr lang="en-US" sz="1500" dirty="0"/>
              <a:t> </a:t>
            </a:r>
            <a:r>
              <a:rPr lang="en-US" sz="1500" dirty="0" err="1"/>
              <a:t>izolyasiya</a:t>
            </a:r>
            <a:r>
              <a:rPr lang="en-US" sz="1500" dirty="0"/>
              <a:t> </a:t>
            </a:r>
            <a:r>
              <a:rPr lang="en-US" sz="1500" dirty="0" err="1"/>
              <a:t>standart</a:t>
            </a:r>
            <a:r>
              <a:rPr lang="en-US" sz="1500" dirty="0"/>
              <a:t> </a:t>
            </a:r>
            <a:r>
              <a:rPr lang="en-US" sz="1500" dirty="0" err="1"/>
              <a:t>kodlardan</a:t>
            </a:r>
            <a:r>
              <a:rPr lang="en-US" sz="1500" dirty="0"/>
              <a:t> </a:t>
            </a:r>
            <a:r>
              <a:rPr lang="en-US" sz="1500" dirty="0" err="1"/>
              <a:t>xeyli</a:t>
            </a:r>
            <a:r>
              <a:rPr lang="en-US" sz="1500" dirty="0"/>
              <a:t> </a:t>
            </a:r>
            <a:r>
              <a:rPr lang="en-US" sz="1500" dirty="0" err="1"/>
              <a:t>yuxarı</a:t>
            </a:r>
            <a:r>
              <a:rPr lang="en-US" sz="1500" dirty="0"/>
              <a:t> </a:t>
            </a:r>
            <a:r>
              <a:rPr lang="en-US" sz="1500" dirty="0" err="1"/>
              <a:t>səviyyədə</a:t>
            </a:r>
            <a:r>
              <a:rPr lang="en-US" sz="1500" dirty="0"/>
              <a:t> </a:t>
            </a:r>
            <a:r>
              <a:rPr lang="en-US" sz="1500" dirty="0" err="1"/>
              <a:t>quraşdırılır</a:t>
            </a:r>
            <a:r>
              <a:rPr lang="en-US" sz="1500" dirty="0"/>
              <a:t>. </a:t>
            </a:r>
            <a:r>
              <a:rPr lang="en-US" sz="1500" dirty="0" err="1"/>
              <a:t>Pəncərələr</a:t>
            </a:r>
            <a:r>
              <a:rPr lang="en-US" sz="1500" dirty="0"/>
              <a:t> </a:t>
            </a:r>
            <a:r>
              <a:rPr lang="en-US" sz="1500" dirty="0" err="1"/>
              <a:t>həm</a:t>
            </a:r>
            <a:r>
              <a:rPr lang="en-US" sz="1500" dirty="0"/>
              <a:t> </a:t>
            </a:r>
            <a:r>
              <a:rPr lang="en-US" sz="1500" dirty="0" err="1"/>
              <a:t>də</a:t>
            </a:r>
            <a:r>
              <a:rPr lang="en-US" sz="1500" dirty="0"/>
              <a:t> </a:t>
            </a:r>
            <a:r>
              <a:rPr lang="en-US" sz="1500" dirty="0" err="1"/>
              <a:t>istilik</a:t>
            </a:r>
            <a:r>
              <a:rPr lang="en-US" sz="1500" dirty="0"/>
              <a:t> </a:t>
            </a:r>
            <a:r>
              <a:rPr lang="en-US" sz="1500" dirty="0" err="1"/>
              <a:t>itkisini</a:t>
            </a:r>
            <a:r>
              <a:rPr lang="en-US" sz="1500" dirty="0"/>
              <a:t> </a:t>
            </a:r>
            <a:r>
              <a:rPr lang="en-US" sz="1500" dirty="0" err="1"/>
              <a:t>minimuma</a:t>
            </a:r>
            <a:r>
              <a:rPr lang="en-US" sz="1500" dirty="0"/>
              <a:t> </a:t>
            </a:r>
            <a:r>
              <a:rPr lang="en-US" sz="1500" dirty="0" err="1"/>
              <a:t>endirərkən</a:t>
            </a:r>
            <a:r>
              <a:rPr lang="en-US" sz="1500" dirty="0"/>
              <a:t> </a:t>
            </a:r>
            <a:r>
              <a:rPr lang="en-US" sz="1500" dirty="0" err="1"/>
              <a:t>təbii</a:t>
            </a:r>
            <a:r>
              <a:rPr lang="en-US" sz="1500" dirty="0"/>
              <a:t> </a:t>
            </a:r>
            <a:r>
              <a:rPr lang="en-US" sz="1500" dirty="0" err="1"/>
              <a:t>işığın</a:t>
            </a:r>
            <a:r>
              <a:rPr lang="en-US" sz="1500" dirty="0"/>
              <a:t> </a:t>
            </a:r>
            <a:r>
              <a:rPr lang="en-US" sz="1500" dirty="0" err="1"/>
              <a:t>daxil</a:t>
            </a:r>
            <a:r>
              <a:rPr lang="en-US" sz="1500" dirty="0"/>
              <a:t> </a:t>
            </a:r>
            <a:r>
              <a:rPr lang="en-US" sz="1500" dirty="0" err="1"/>
              <a:t>olmasına</a:t>
            </a:r>
            <a:r>
              <a:rPr lang="en-US" sz="1500" dirty="0"/>
              <a:t> </a:t>
            </a:r>
            <a:r>
              <a:rPr lang="en-US" sz="1500" dirty="0" err="1"/>
              <a:t>imkan</a:t>
            </a:r>
            <a:r>
              <a:rPr lang="en-US" sz="1500" dirty="0"/>
              <a:t> </a:t>
            </a:r>
            <a:r>
              <a:rPr lang="en-US" sz="1500" dirty="0" err="1"/>
              <a:t>vermək</a:t>
            </a:r>
            <a:r>
              <a:rPr lang="en-US" sz="1500" dirty="0"/>
              <a:t> </a:t>
            </a:r>
            <a:r>
              <a:rPr lang="en-US" sz="1500" dirty="0" err="1"/>
              <a:t>üçün</a:t>
            </a:r>
            <a:r>
              <a:rPr lang="en-US" sz="1500" dirty="0"/>
              <a:t> </a:t>
            </a:r>
            <a:r>
              <a:rPr lang="en-US" sz="1500" dirty="0" err="1"/>
              <a:t>nəzərdə</a:t>
            </a:r>
            <a:r>
              <a:rPr lang="en-US" sz="1500" dirty="0"/>
              <a:t> </a:t>
            </a:r>
            <a:r>
              <a:rPr lang="en-US" sz="1500" dirty="0" err="1"/>
              <a:t>tutulmuşdur</a:t>
            </a:r>
            <a:r>
              <a:rPr lang="en-US" sz="1500" dirty="0"/>
              <a:t>.</a:t>
            </a:r>
            <a:endParaRPr lang="az-Latn-AZ" sz="1500" dirty="0"/>
          </a:p>
          <a:p>
            <a:pPr marL="0" indent="0">
              <a:buNone/>
            </a:pPr>
            <a:r>
              <a:rPr lang="en-US" sz="1500" dirty="0"/>
              <a:t>3. </a:t>
            </a:r>
            <a:r>
              <a:rPr lang="en-US" sz="1500" b="1" dirty="0" err="1"/>
              <a:t>Təkmil</a:t>
            </a:r>
            <a:r>
              <a:rPr lang="en-US" sz="1500" b="1" dirty="0"/>
              <a:t> HVAC</a:t>
            </a:r>
            <a:r>
              <a:rPr lang="az-Latn-AZ" sz="1500" b="1" dirty="0"/>
              <a:t> </a:t>
            </a:r>
            <a:r>
              <a:rPr lang="en-US" sz="1500" b="1" dirty="0" err="1"/>
              <a:t>və</a:t>
            </a:r>
            <a:r>
              <a:rPr lang="en-US" sz="1500" b="1" dirty="0"/>
              <a:t> </a:t>
            </a:r>
            <a:r>
              <a:rPr lang="en-US" sz="1500" b="1" dirty="0" err="1"/>
              <a:t>İşıqlandırma</a:t>
            </a:r>
            <a:r>
              <a:rPr lang="en-US" sz="1500" b="1" dirty="0"/>
              <a:t> </a:t>
            </a:r>
            <a:r>
              <a:rPr lang="en-US" sz="1500" b="1" dirty="0" err="1"/>
              <a:t>Sistemləri</a:t>
            </a:r>
            <a:r>
              <a:rPr lang="az-Latn-AZ" sz="1500" dirty="0"/>
              <a:t>-</a:t>
            </a:r>
            <a:r>
              <a:rPr lang="en-US" sz="1500" dirty="0" err="1"/>
              <a:t>İstilik</a:t>
            </a:r>
            <a:r>
              <a:rPr lang="en-US" sz="1500" dirty="0"/>
              <a:t>, </a:t>
            </a:r>
            <a:r>
              <a:rPr lang="en-US" sz="1500" dirty="0" err="1"/>
              <a:t>havalandırma</a:t>
            </a:r>
            <a:r>
              <a:rPr lang="en-US" sz="1500" dirty="0"/>
              <a:t> </a:t>
            </a:r>
            <a:r>
              <a:rPr lang="en-US" sz="1500" dirty="0" err="1"/>
              <a:t>və</a:t>
            </a:r>
            <a:r>
              <a:rPr lang="en-US" sz="1500" dirty="0"/>
              <a:t> </a:t>
            </a:r>
            <a:r>
              <a:rPr lang="en-US" sz="1500" dirty="0" err="1"/>
              <a:t>kondisioner</a:t>
            </a:r>
            <a:r>
              <a:rPr lang="en-US" sz="1500" dirty="0"/>
              <a:t> (HVAC) </a:t>
            </a:r>
            <a:r>
              <a:rPr lang="en-US" sz="1500" dirty="0" err="1"/>
              <a:t>sistemləri</a:t>
            </a:r>
            <a:r>
              <a:rPr lang="en-US" sz="1500" dirty="0"/>
              <a:t> </a:t>
            </a:r>
            <a:r>
              <a:rPr lang="en-US" sz="1500" dirty="0" err="1"/>
              <a:t>binanın</a:t>
            </a:r>
            <a:r>
              <a:rPr lang="en-US" sz="1500" dirty="0"/>
              <a:t> </a:t>
            </a:r>
            <a:r>
              <a:rPr lang="en-US" sz="1500" dirty="0" err="1"/>
              <a:t>enerji</a:t>
            </a:r>
            <a:r>
              <a:rPr lang="en-US" sz="1500" dirty="0"/>
              <a:t> </a:t>
            </a:r>
            <a:r>
              <a:rPr lang="en-US" sz="1500" dirty="0" err="1"/>
              <a:t>istehlakının</a:t>
            </a:r>
            <a:r>
              <a:rPr lang="en-US" sz="1500" dirty="0"/>
              <a:t> </a:t>
            </a:r>
            <a:r>
              <a:rPr lang="en-US" sz="1500" dirty="0" err="1"/>
              <a:t>əhəmiyyətli</a:t>
            </a:r>
            <a:r>
              <a:rPr lang="en-US" sz="1500" dirty="0"/>
              <a:t> </a:t>
            </a:r>
            <a:r>
              <a:rPr lang="en-US" sz="1500" dirty="0" err="1"/>
              <a:t>hissəsini</a:t>
            </a:r>
            <a:r>
              <a:rPr lang="en-US" sz="1500" dirty="0"/>
              <a:t> </a:t>
            </a:r>
            <a:r>
              <a:rPr lang="en-US" sz="1500" dirty="0" err="1"/>
              <a:t>təşkil</a:t>
            </a:r>
            <a:r>
              <a:rPr lang="en-US" sz="1500" dirty="0"/>
              <a:t> </a:t>
            </a:r>
            <a:r>
              <a:rPr lang="en-US" sz="1500" dirty="0" err="1"/>
              <a:t>edir</a:t>
            </a:r>
            <a:r>
              <a:rPr lang="en-US" sz="1500" dirty="0"/>
              <a:t>. NZEB-</a:t>
            </a:r>
            <a:r>
              <a:rPr lang="en-US" sz="1500" dirty="0" err="1"/>
              <a:t>lərdə</a:t>
            </a:r>
            <a:r>
              <a:rPr lang="en-US" sz="1500" dirty="0"/>
              <a:t> </a:t>
            </a:r>
            <a:r>
              <a:rPr lang="en-US" sz="1500" dirty="0" err="1"/>
              <a:t>enerji</a:t>
            </a:r>
            <a:r>
              <a:rPr lang="en-US" sz="1500" dirty="0"/>
              <a:t> </a:t>
            </a:r>
            <a:r>
              <a:rPr lang="en-US" sz="1500" dirty="0" err="1"/>
              <a:t>istehlakını</a:t>
            </a:r>
            <a:r>
              <a:rPr lang="en-US" sz="1500" dirty="0"/>
              <a:t> </a:t>
            </a:r>
            <a:r>
              <a:rPr lang="en-US" sz="1500" dirty="0" err="1"/>
              <a:t>minimuma</a:t>
            </a:r>
            <a:r>
              <a:rPr lang="en-US" sz="1500" dirty="0"/>
              <a:t> </a:t>
            </a:r>
            <a:r>
              <a:rPr lang="en-US" sz="1500" dirty="0" err="1"/>
              <a:t>endirmək</a:t>
            </a:r>
            <a:r>
              <a:rPr lang="en-US" sz="1500" dirty="0"/>
              <a:t> </a:t>
            </a:r>
            <a:r>
              <a:rPr lang="en-US" sz="1500" dirty="0" err="1"/>
              <a:t>üçün</a:t>
            </a:r>
            <a:r>
              <a:rPr lang="en-US" sz="1500" dirty="0"/>
              <a:t> </a:t>
            </a:r>
            <a:r>
              <a:rPr lang="en-US" sz="1500" dirty="0" err="1"/>
              <a:t>səmərəli</a:t>
            </a:r>
            <a:r>
              <a:rPr lang="en-US" sz="1500" dirty="0"/>
              <a:t> HVAC </a:t>
            </a:r>
            <a:r>
              <a:rPr lang="en-US" sz="1500" dirty="0" err="1"/>
              <a:t>sistemləri</a:t>
            </a:r>
            <a:r>
              <a:rPr lang="en-US" sz="1500" dirty="0"/>
              <a:t> </a:t>
            </a:r>
            <a:r>
              <a:rPr lang="en-US" sz="1500" dirty="0" err="1"/>
              <a:t>ağıllı</a:t>
            </a:r>
            <a:r>
              <a:rPr lang="en-US" sz="1500" dirty="0"/>
              <a:t> </a:t>
            </a:r>
            <a:r>
              <a:rPr lang="en-US" sz="1500" dirty="0" err="1"/>
              <a:t>idarəetmə</a:t>
            </a:r>
            <a:r>
              <a:rPr lang="en-US" sz="1500" dirty="0"/>
              <a:t> </a:t>
            </a:r>
            <a:r>
              <a:rPr lang="en-US" sz="1500" dirty="0" err="1"/>
              <a:t>və</a:t>
            </a:r>
            <a:r>
              <a:rPr lang="en-US" sz="1500" dirty="0"/>
              <a:t> </a:t>
            </a:r>
            <a:r>
              <a:rPr lang="en-US" sz="1500" dirty="0" err="1"/>
              <a:t>sensorlarla</a:t>
            </a:r>
            <a:r>
              <a:rPr lang="en-US" sz="1500" dirty="0"/>
              <a:t> </a:t>
            </a:r>
            <a:r>
              <a:rPr lang="en-US" sz="1500" dirty="0" err="1"/>
              <a:t>birləşdirilir</a:t>
            </a:r>
            <a:r>
              <a:rPr lang="en-US" sz="1500" dirty="0"/>
              <a:t>. </a:t>
            </a:r>
            <a:r>
              <a:rPr lang="en-US" sz="1500" dirty="0" err="1"/>
              <a:t>İşıqlandırma</a:t>
            </a:r>
            <a:r>
              <a:rPr lang="en-US" sz="1500" dirty="0"/>
              <a:t> </a:t>
            </a:r>
            <a:r>
              <a:rPr lang="en-US" sz="1500" dirty="0" err="1"/>
              <a:t>sistemləri</a:t>
            </a:r>
            <a:r>
              <a:rPr lang="en-US" sz="1500" dirty="0"/>
              <a:t> </a:t>
            </a:r>
            <a:r>
              <a:rPr lang="en-US" sz="1500" dirty="0" err="1"/>
              <a:t>həmçinin</a:t>
            </a:r>
            <a:r>
              <a:rPr lang="en-US" sz="1500" dirty="0"/>
              <a:t> LED </a:t>
            </a:r>
            <a:r>
              <a:rPr lang="en-US" sz="1500" dirty="0" err="1"/>
              <a:t>lampaları</a:t>
            </a:r>
            <a:r>
              <a:rPr lang="en-US" sz="1500" dirty="0"/>
              <a:t> </a:t>
            </a:r>
            <a:r>
              <a:rPr lang="en-US" sz="1500" dirty="0" err="1"/>
              <a:t>və</a:t>
            </a:r>
            <a:r>
              <a:rPr lang="en-US" sz="1500" dirty="0"/>
              <a:t> </a:t>
            </a:r>
            <a:r>
              <a:rPr lang="en-US" sz="1500" dirty="0" err="1"/>
              <a:t>avtomatlaşdırılmış</a:t>
            </a:r>
            <a:r>
              <a:rPr lang="en-US" sz="1500" dirty="0"/>
              <a:t> </a:t>
            </a:r>
            <a:r>
              <a:rPr lang="en-US" sz="1500" dirty="0" err="1"/>
              <a:t>idarəetmə</a:t>
            </a:r>
            <a:r>
              <a:rPr lang="en-US" sz="1500" dirty="0"/>
              <a:t> </a:t>
            </a:r>
            <a:r>
              <a:rPr lang="en-US" sz="1500" dirty="0" err="1"/>
              <a:t>kimi</a:t>
            </a:r>
            <a:r>
              <a:rPr lang="en-US" sz="1500" dirty="0"/>
              <a:t> </a:t>
            </a:r>
            <a:r>
              <a:rPr lang="en-US" sz="1500" dirty="0" err="1"/>
              <a:t>qabaqcıl</a:t>
            </a:r>
            <a:r>
              <a:rPr lang="en-US" sz="1500" dirty="0"/>
              <a:t> </a:t>
            </a:r>
            <a:r>
              <a:rPr lang="en-US" sz="1500" dirty="0" err="1"/>
              <a:t>texnologiyadan</a:t>
            </a:r>
            <a:r>
              <a:rPr lang="en-US" sz="1500" dirty="0"/>
              <a:t> </a:t>
            </a:r>
            <a:r>
              <a:rPr lang="en-US" sz="1500" dirty="0" err="1"/>
              <a:t>istifadə</a:t>
            </a:r>
            <a:r>
              <a:rPr lang="en-US" sz="1500" dirty="0"/>
              <a:t> </a:t>
            </a:r>
            <a:r>
              <a:rPr lang="en-US" sz="1500" dirty="0" err="1"/>
              <a:t>edir</a:t>
            </a:r>
            <a:r>
              <a:rPr lang="en-US" sz="1500" dirty="0"/>
              <a:t>.</a:t>
            </a:r>
            <a:endParaRPr lang="az-Latn-AZ" sz="1500" dirty="0"/>
          </a:p>
          <a:p>
            <a:pPr marL="0" indent="0">
              <a:buNone/>
            </a:pPr>
            <a:r>
              <a:rPr lang="en-US" sz="1500" dirty="0"/>
              <a:t>4. </a:t>
            </a:r>
            <a:r>
              <a:rPr lang="en-US" sz="1500" b="1" dirty="0" err="1"/>
              <a:t>Bərpa</a:t>
            </a:r>
            <a:r>
              <a:rPr lang="en-US" sz="1500" b="1" dirty="0"/>
              <a:t> </a:t>
            </a:r>
            <a:r>
              <a:rPr lang="en-US" sz="1500" b="1" dirty="0" err="1"/>
              <a:t>Olunan</a:t>
            </a:r>
            <a:r>
              <a:rPr lang="en-US" sz="1500" b="1" dirty="0"/>
              <a:t> </a:t>
            </a:r>
            <a:r>
              <a:rPr lang="en-US" sz="1500" b="1" dirty="0" err="1"/>
              <a:t>Enerji</a:t>
            </a:r>
            <a:r>
              <a:rPr lang="en-US" sz="1500" b="1" dirty="0"/>
              <a:t> </a:t>
            </a:r>
            <a:r>
              <a:rPr lang="en-US" sz="1500" b="1" dirty="0" err="1"/>
              <a:t>Mənbələrinin</a:t>
            </a:r>
            <a:r>
              <a:rPr lang="en-US" sz="1500" b="1" dirty="0"/>
              <a:t> </a:t>
            </a:r>
            <a:r>
              <a:rPr lang="en-US" sz="1500" b="1" dirty="0" err="1"/>
              <a:t>İnteqrasiyası</a:t>
            </a:r>
            <a:r>
              <a:rPr lang="az-Latn-AZ" sz="1500" dirty="0"/>
              <a:t>-</a:t>
            </a:r>
            <a:r>
              <a:rPr lang="en-US" sz="1500" dirty="0" err="1"/>
              <a:t>Xalis</a:t>
            </a:r>
            <a:r>
              <a:rPr lang="en-US" sz="1500" dirty="0"/>
              <a:t> </a:t>
            </a:r>
            <a:r>
              <a:rPr lang="en-US" sz="1500" dirty="0" err="1"/>
              <a:t>sıfır</a:t>
            </a:r>
            <a:r>
              <a:rPr lang="en-US" sz="1500" dirty="0"/>
              <a:t> </a:t>
            </a:r>
            <a:r>
              <a:rPr lang="en-US" sz="1500" dirty="0" err="1"/>
              <a:t>enerji</a:t>
            </a:r>
            <a:r>
              <a:rPr lang="en-US" sz="1500" dirty="0"/>
              <a:t> </a:t>
            </a:r>
            <a:r>
              <a:rPr lang="en-US" sz="1500" dirty="0" err="1"/>
              <a:t>statusuna</a:t>
            </a:r>
            <a:r>
              <a:rPr lang="en-US" sz="1500" dirty="0"/>
              <a:t> nail </a:t>
            </a:r>
            <a:r>
              <a:rPr lang="en-US" sz="1500" dirty="0" err="1"/>
              <a:t>olmaq</a:t>
            </a:r>
            <a:r>
              <a:rPr lang="en-US" sz="1500" dirty="0"/>
              <a:t> </a:t>
            </a:r>
            <a:r>
              <a:rPr lang="en-US" sz="1500" dirty="0" err="1"/>
              <a:t>üçün</a:t>
            </a:r>
            <a:r>
              <a:rPr lang="en-US" sz="1500" dirty="0"/>
              <a:t> </a:t>
            </a:r>
            <a:r>
              <a:rPr lang="en-US" sz="1500" dirty="0" err="1"/>
              <a:t>binalar</a:t>
            </a:r>
            <a:r>
              <a:rPr lang="en-US" sz="1500" dirty="0"/>
              <a:t> </a:t>
            </a:r>
            <a:r>
              <a:rPr lang="en-US" sz="1500" dirty="0" err="1"/>
              <a:t>öz</a:t>
            </a:r>
            <a:r>
              <a:rPr lang="en-US" sz="1500" dirty="0"/>
              <a:t> </a:t>
            </a:r>
            <a:r>
              <a:rPr lang="en-US" sz="1500" dirty="0" err="1"/>
              <a:t>istehlaklarını</a:t>
            </a:r>
            <a:r>
              <a:rPr lang="en-US" sz="1500" dirty="0"/>
              <a:t> </a:t>
            </a:r>
            <a:r>
              <a:rPr lang="en-US" sz="1500" dirty="0" err="1"/>
              <a:t>ödəmək</a:t>
            </a:r>
            <a:r>
              <a:rPr lang="en-US" sz="1500" dirty="0"/>
              <a:t> </a:t>
            </a:r>
            <a:r>
              <a:rPr lang="en-US" sz="1500" dirty="0" err="1"/>
              <a:t>üçün</a:t>
            </a:r>
            <a:r>
              <a:rPr lang="en-US" sz="1500" dirty="0"/>
              <a:t> </a:t>
            </a:r>
            <a:r>
              <a:rPr lang="en-US" sz="1500" dirty="0" err="1"/>
              <a:t>kifayət</a:t>
            </a:r>
            <a:r>
              <a:rPr lang="en-US" sz="1500" dirty="0"/>
              <a:t> </a:t>
            </a:r>
            <a:r>
              <a:rPr lang="en-US" sz="1500" dirty="0" err="1"/>
              <a:t>qədər</a:t>
            </a:r>
            <a:r>
              <a:rPr lang="en-US" sz="1500" dirty="0"/>
              <a:t> </a:t>
            </a:r>
            <a:r>
              <a:rPr lang="en-US" sz="1500" dirty="0" err="1"/>
              <a:t>təmiz</a:t>
            </a:r>
            <a:r>
              <a:rPr lang="en-US" sz="1500" dirty="0"/>
              <a:t> </a:t>
            </a:r>
            <a:r>
              <a:rPr lang="en-US" sz="1500" dirty="0" err="1"/>
              <a:t>enerji</a:t>
            </a:r>
            <a:r>
              <a:rPr lang="en-US" sz="1500" dirty="0"/>
              <a:t> </a:t>
            </a:r>
            <a:r>
              <a:rPr lang="en-US" sz="1500" dirty="0" err="1"/>
              <a:t>yarada</a:t>
            </a:r>
            <a:r>
              <a:rPr lang="en-US" sz="1500" dirty="0"/>
              <a:t> </a:t>
            </a:r>
            <a:r>
              <a:rPr lang="en-US" sz="1500" dirty="0" err="1"/>
              <a:t>bilən</a:t>
            </a:r>
            <a:r>
              <a:rPr lang="en-US" sz="1500" dirty="0"/>
              <a:t> </a:t>
            </a:r>
            <a:r>
              <a:rPr lang="en-US" sz="1500" dirty="0" err="1"/>
              <a:t>bərpa</a:t>
            </a:r>
            <a:r>
              <a:rPr lang="en-US" sz="1500" dirty="0"/>
              <a:t> </a:t>
            </a:r>
            <a:r>
              <a:rPr lang="en-US" sz="1500" dirty="0" err="1"/>
              <a:t>olunan</a:t>
            </a:r>
            <a:r>
              <a:rPr lang="en-US" sz="1500" dirty="0"/>
              <a:t> </a:t>
            </a:r>
            <a:r>
              <a:rPr lang="en-US" sz="1500" dirty="0" err="1"/>
              <a:t>enerji</a:t>
            </a:r>
            <a:r>
              <a:rPr lang="en-US" sz="1500" dirty="0"/>
              <a:t> </a:t>
            </a:r>
            <a:r>
              <a:rPr lang="en-US" sz="1500" dirty="0" err="1"/>
              <a:t>sisteminə</a:t>
            </a:r>
            <a:r>
              <a:rPr lang="en-US" sz="1500" dirty="0"/>
              <a:t> malik </a:t>
            </a:r>
            <a:r>
              <a:rPr lang="en-US" sz="1500" dirty="0" err="1"/>
              <a:t>olmalıdır</a:t>
            </a:r>
            <a:r>
              <a:rPr lang="en-US" sz="1500" dirty="0"/>
              <a:t>. </a:t>
            </a:r>
            <a:r>
              <a:rPr lang="en-US" sz="1500" dirty="0" err="1"/>
              <a:t>Günəş</a:t>
            </a:r>
            <a:r>
              <a:rPr lang="en-US" sz="1500" dirty="0"/>
              <a:t> </a:t>
            </a:r>
            <a:r>
              <a:rPr lang="en-US" sz="1500" dirty="0" err="1"/>
              <a:t>panelləri</a:t>
            </a:r>
            <a:r>
              <a:rPr lang="en-US" sz="1500" dirty="0"/>
              <a:t> </a:t>
            </a:r>
            <a:r>
              <a:rPr lang="en-US" sz="1500" dirty="0" err="1"/>
              <a:t>ən</a:t>
            </a:r>
            <a:r>
              <a:rPr lang="en-US" sz="1500" dirty="0"/>
              <a:t> </a:t>
            </a:r>
            <a:r>
              <a:rPr lang="en-US" sz="1500" dirty="0" err="1"/>
              <a:t>çox</a:t>
            </a:r>
            <a:r>
              <a:rPr lang="en-US" sz="1500" dirty="0"/>
              <a:t> </a:t>
            </a:r>
            <a:r>
              <a:rPr lang="en-US" sz="1500" dirty="0" err="1"/>
              <a:t>istifadə</a:t>
            </a:r>
            <a:r>
              <a:rPr lang="en-US" sz="1500" dirty="0"/>
              <a:t> </a:t>
            </a:r>
            <a:r>
              <a:rPr lang="en-US" sz="1500" dirty="0" err="1"/>
              <a:t>edilən</a:t>
            </a:r>
            <a:r>
              <a:rPr lang="en-US" sz="1500" dirty="0"/>
              <a:t> </a:t>
            </a:r>
            <a:r>
              <a:rPr lang="en-US" sz="1500" dirty="0" err="1"/>
              <a:t>seçimdir</a:t>
            </a:r>
            <a:r>
              <a:rPr lang="en-US" sz="1500" dirty="0"/>
              <a:t>, </a:t>
            </a:r>
            <a:r>
              <a:rPr lang="en-US" sz="1500" dirty="0" err="1"/>
              <a:t>lakin</a:t>
            </a:r>
            <a:r>
              <a:rPr lang="en-US" sz="1500" dirty="0"/>
              <a:t> </a:t>
            </a:r>
            <a:r>
              <a:rPr lang="en-US" sz="1500" dirty="0" err="1"/>
              <a:t>külək</a:t>
            </a:r>
            <a:r>
              <a:rPr lang="en-US" sz="1500" dirty="0"/>
              <a:t> </a:t>
            </a:r>
            <a:r>
              <a:rPr lang="en-US" sz="1500" dirty="0" err="1"/>
              <a:t>turbinləri</a:t>
            </a:r>
            <a:r>
              <a:rPr lang="en-US" sz="1500" dirty="0"/>
              <a:t> </a:t>
            </a:r>
            <a:r>
              <a:rPr lang="en-US" sz="1500" dirty="0" err="1"/>
              <a:t>və</a:t>
            </a:r>
            <a:r>
              <a:rPr lang="en-US" sz="1500" dirty="0"/>
              <a:t> </a:t>
            </a:r>
            <a:r>
              <a:rPr lang="en-US" sz="1500" dirty="0" err="1"/>
              <a:t>geotermal</a:t>
            </a:r>
            <a:r>
              <a:rPr lang="en-US" sz="1500" dirty="0"/>
              <a:t> </a:t>
            </a:r>
            <a:r>
              <a:rPr lang="en-US" sz="1500" dirty="0" err="1"/>
              <a:t>sistemlər</a:t>
            </a:r>
            <a:r>
              <a:rPr lang="en-US" sz="1500" dirty="0"/>
              <a:t> </a:t>
            </a:r>
            <a:r>
              <a:rPr lang="en-US" sz="1500" dirty="0" err="1"/>
              <a:t>də</a:t>
            </a:r>
            <a:r>
              <a:rPr lang="en-US" sz="1500" dirty="0"/>
              <a:t> </a:t>
            </a:r>
            <a:r>
              <a:rPr lang="en-US" sz="1500" dirty="0" err="1"/>
              <a:t>əlverişli</a:t>
            </a:r>
            <a:r>
              <a:rPr lang="en-US" sz="1500" dirty="0"/>
              <a:t> </a:t>
            </a:r>
            <a:r>
              <a:rPr lang="en-US" sz="1500" dirty="0" err="1"/>
              <a:t>alternativlərdir</a:t>
            </a:r>
            <a:r>
              <a:rPr lang="en-US" sz="1500" dirty="0"/>
              <a:t>.</a:t>
            </a:r>
            <a:endParaRPr lang="az-Latn-AZ" sz="1500" dirty="0"/>
          </a:p>
          <a:p>
            <a:pPr marL="0" indent="0">
              <a:buNone/>
            </a:pPr>
            <a:r>
              <a:rPr lang="en-US" sz="1500" dirty="0"/>
              <a:t>5. </a:t>
            </a:r>
            <a:r>
              <a:rPr lang="en-US" sz="1500" b="1" dirty="0" err="1"/>
              <a:t>Enerjinin</a:t>
            </a:r>
            <a:r>
              <a:rPr lang="en-US" sz="1500" b="1" dirty="0"/>
              <a:t> </a:t>
            </a:r>
            <a:r>
              <a:rPr lang="en-US" sz="1500" b="1" dirty="0" err="1"/>
              <a:t>optimallaşdırılması</a:t>
            </a:r>
            <a:r>
              <a:rPr lang="en-US" sz="1500" b="1" dirty="0"/>
              <a:t> </a:t>
            </a:r>
            <a:r>
              <a:rPr lang="en-US" sz="1500" b="1" dirty="0" err="1"/>
              <a:t>üçün</a:t>
            </a:r>
            <a:r>
              <a:rPr lang="en-US" sz="1500" b="1" dirty="0"/>
              <a:t> </a:t>
            </a:r>
            <a:r>
              <a:rPr lang="en-US" sz="1500" b="1" dirty="0" err="1"/>
              <a:t>Ağıllı</a:t>
            </a:r>
            <a:r>
              <a:rPr lang="en-US" sz="1500" b="1" dirty="0"/>
              <a:t> Bina </a:t>
            </a:r>
            <a:r>
              <a:rPr lang="en-US" sz="1500" b="1" dirty="0" err="1"/>
              <a:t>Texnologiyaları</a:t>
            </a:r>
            <a:r>
              <a:rPr lang="az-Latn-AZ" sz="1500" dirty="0"/>
              <a:t>-</a:t>
            </a:r>
            <a:r>
              <a:rPr lang="en-US" sz="1500" dirty="0" err="1"/>
              <a:t>Ağıllı</a:t>
            </a:r>
            <a:r>
              <a:rPr lang="en-US" sz="1500" dirty="0"/>
              <a:t> </a:t>
            </a:r>
            <a:r>
              <a:rPr lang="en-US" sz="1500" dirty="0" err="1"/>
              <a:t>texnologiya</a:t>
            </a:r>
            <a:r>
              <a:rPr lang="en-US" sz="1500" dirty="0"/>
              <a:t> </a:t>
            </a:r>
            <a:r>
              <a:rPr lang="en-US" sz="1500" dirty="0" err="1"/>
              <a:t>və</a:t>
            </a:r>
            <a:r>
              <a:rPr lang="en-US" sz="1500" dirty="0"/>
              <a:t> </a:t>
            </a:r>
            <a:r>
              <a:rPr lang="en-US" sz="1500" dirty="0" err="1"/>
              <a:t>avtomatlaşdırma</a:t>
            </a:r>
            <a:r>
              <a:rPr lang="en-US" sz="1500" dirty="0"/>
              <a:t> </a:t>
            </a:r>
            <a:r>
              <a:rPr lang="en-US" sz="1500" dirty="0" err="1"/>
              <a:t>xalis</a:t>
            </a:r>
            <a:r>
              <a:rPr lang="en-US" sz="1500" dirty="0"/>
              <a:t> </a:t>
            </a:r>
            <a:r>
              <a:rPr lang="en-US" sz="1500" dirty="0" err="1"/>
              <a:t>sıfır</a:t>
            </a:r>
            <a:r>
              <a:rPr lang="en-US" sz="1500" dirty="0"/>
              <a:t> </a:t>
            </a:r>
            <a:r>
              <a:rPr lang="en-US" sz="1500" dirty="0" err="1"/>
              <a:t>enerji</a:t>
            </a:r>
            <a:r>
              <a:rPr lang="en-US" sz="1500" dirty="0"/>
              <a:t> </a:t>
            </a:r>
            <a:r>
              <a:rPr lang="en-US" sz="1500" dirty="0" err="1"/>
              <a:t>statusunun</a:t>
            </a:r>
            <a:r>
              <a:rPr lang="en-US" sz="1500" dirty="0"/>
              <a:t> </a:t>
            </a:r>
            <a:r>
              <a:rPr lang="en-US" sz="1500" dirty="0" err="1"/>
              <a:t>saxlanmasında</a:t>
            </a:r>
            <a:r>
              <a:rPr lang="en-US" sz="1500" dirty="0"/>
              <a:t> </a:t>
            </a:r>
            <a:r>
              <a:rPr lang="en-US" sz="1500" dirty="0" err="1"/>
              <a:t>mühüm</a:t>
            </a:r>
            <a:r>
              <a:rPr lang="en-US" sz="1500" dirty="0"/>
              <a:t> </a:t>
            </a:r>
            <a:r>
              <a:rPr lang="en-US" sz="1500" dirty="0" err="1"/>
              <a:t>rol</a:t>
            </a:r>
            <a:r>
              <a:rPr lang="en-US" sz="1500" dirty="0"/>
              <a:t> </a:t>
            </a:r>
            <a:r>
              <a:rPr lang="en-US" sz="1500" dirty="0" err="1"/>
              <a:t>oynayır</a:t>
            </a:r>
            <a:r>
              <a:rPr lang="en-US" sz="1500" dirty="0"/>
              <a:t>. Bina </a:t>
            </a:r>
            <a:r>
              <a:rPr lang="en-US" sz="1500" dirty="0" err="1"/>
              <a:t>idarəetmə</a:t>
            </a:r>
            <a:r>
              <a:rPr lang="en-US" sz="1500" dirty="0"/>
              <a:t> </a:t>
            </a:r>
            <a:r>
              <a:rPr lang="en-US" sz="1500" dirty="0" err="1"/>
              <a:t>sistemləri</a:t>
            </a:r>
            <a:r>
              <a:rPr lang="en-US" sz="1500" dirty="0"/>
              <a:t> </a:t>
            </a:r>
            <a:r>
              <a:rPr lang="en-US" sz="1500" dirty="0" err="1"/>
              <a:t>enerji</a:t>
            </a:r>
            <a:r>
              <a:rPr lang="en-US" sz="1500" dirty="0"/>
              <a:t> </a:t>
            </a:r>
            <a:r>
              <a:rPr lang="en-US" sz="1500" dirty="0" err="1"/>
              <a:t>istehlakını</a:t>
            </a:r>
            <a:r>
              <a:rPr lang="en-US" sz="1500" dirty="0"/>
              <a:t> </a:t>
            </a:r>
            <a:r>
              <a:rPr lang="en-US" sz="1500" dirty="0" err="1"/>
              <a:t>optimallaşdırmaq</a:t>
            </a:r>
            <a:r>
              <a:rPr lang="en-US" sz="1500" dirty="0"/>
              <a:t> </a:t>
            </a:r>
            <a:r>
              <a:rPr lang="en-US" sz="1500" dirty="0" err="1"/>
              <a:t>üçün</a:t>
            </a:r>
            <a:r>
              <a:rPr lang="en-US" sz="1500" dirty="0"/>
              <a:t> </a:t>
            </a:r>
            <a:r>
              <a:rPr lang="en-US" sz="1500" dirty="0" err="1"/>
              <a:t>yaşayış</a:t>
            </a:r>
            <a:r>
              <a:rPr lang="en-US" sz="1500" dirty="0"/>
              <a:t>, </a:t>
            </a:r>
            <a:r>
              <a:rPr lang="en-US" sz="1500" dirty="0" err="1"/>
              <a:t>hava</a:t>
            </a:r>
            <a:r>
              <a:rPr lang="en-US" sz="1500" dirty="0"/>
              <a:t> </a:t>
            </a:r>
            <a:r>
              <a:rPr lang="en-US" sz="1500" dirty="0" err="1"/>
              <a:t>şəraiti</a:t>
            </a:r>
            <a:r>
              <a:rPr lang="en-US" sz="1500" dirty="0"/>
              <a:t> </a:t>
            </a:r>
            <a:r>
              <a:rPr lang="en-US" sz="1500" dirty="0" err="1"/>
              <a:t>və</a:t>
            </a:r>
            <a:r>
              <a:rPr lang="en-US" sz="1500" dirty="0"/>
              <a:t> </a:t>
            </a:r>
            <a:r>
              <a:rPr lang="en-US" sz="1500" dirty="0" err="1"/>
              <a:t>digər</a:t>
            </a:r>
            <a:r>
              <a:rPr lang="en-US" sz="1500" dirty="0"/>
              <a:t> </a:t>
            </a:r>
            <a:r>
              <a:rPr lang="en-US" sz="1500" dirty="0" err="1"/>
              <a:t>amillər</a:t>
            </a:r>
            <a:r>
              <a:rPr lang="en-US" sz="1500" dirty="0"/>
              <a:t> </a:t>
            </a:r>
            <a:r>
              <a:rPr lang="en-US" sz="1500" dirty="0" err="1"/>
              <a:t>əsasında</a:t>
            </a:r>
            <a:r>
              <a:rPr lang="en-US" sz="1500" dirty="0"/>
              <a:t> </a:t>
            </a:r>
            <a:r>
              <a:rPr lang="en-US" sz="1500" dirty="0" err="1"/>
              <a:t>enerji</a:t>
            </a:r>
            <a:r>
              <a:rPr lang="en-US" sz="1500" dirty="0"/>
              <a:t> </a:t>
            </a:r>
            <a:r>
              <a:rPr lang="en-US" sz="1500" dirty="0" err="1"/>
              <a:t>istifadəsinə</a:t>
            </a:r>
            <a:r>
              <a:rPr lang="en-US" sz="1500" dirty="0"/>
              <a:t> </a:t>
            </a:r>
            <a:r>
              <a:rPr lang="en-US" sz="1500" dirty="0" err="1"/>
              <a:t>nəzarət</a:t>
            </a:r>
            <a:r>
              <a:rPr lang="en-US" sz="1500" dirty="0"/>
              <a:t> </a:t>
            </a:r>
            <a:r>
              <a:rPr lang="en-US" sz="1500" dirty="0" err="1"/>
              <a:t>edə</a:t>
            </a:r>
            <a:r>
              <a:rPr lang="en-US" sz="1500" dirty="0"/>
              <a:t> </a:t>
            </a:r>
            <a:r>
              <a:rPr lang="en-US" sz="1500" dirty="0" err="1"/>
              <a:t>və</a:t>
            </a:r>
            <a:r>
              <a:rPr lang="en-US" sz="1500" dirty="0"/>
              <a:t> </a:t>
            </a:r>
            <a:r>
              <a:rPr lang="en-US" sz="1500" dirty="0" err="1"/>
              <a:t>tənzimləyə</a:t>
            </a:r>
            <a:r>
              <a:rPr lang="en-US" sz="1500" dirty="0"/>
              <a:t> </a:t>
            </a:r>
            <a:r>
              <a:rPr lang="en-US" sz="1500" dirty="0" err="1"/>
              <a:t>bilər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9541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225EC-965C-A0BD-623A-F68867664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59" y="490537"/>
            <a:ext cx="5288809" cy="1628775"/>
          </a:xfrm>
        </p:spPr>
        <p:txBody>
          <a:bodyPr anchor="b">
            <a:normAutofit/>
          </a:bodyPr>
          <a:lstStyle/>
          <a:p>
            <a:r>
              <a:rPr lang="en-US" sz="3995"/>
              <a:t>Nəticə:</a:t>
            </a:r>
            <a:br>
              <a:rPr lang="en-US" sz="3995"/>
            </a:br>
            <a:endParaRPr lang="en-US" sz="3995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938C4C-0DBC-E337-DB5A-2083A56135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18" r="18967" b="1"/>
          <a:stretch/>
        </p:blipFill>
        <p:spPr>
          <a:xfrm>
            <a:off x="3291" y="1587"/>
            <a:ext cx="6092710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F4B6D7-635B-1226-10A2-FF7A1811EB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17560" y="2614611"/>
          <a:ext cx="5288808" cy="375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343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7F7A1-B811-274B-9145-9DFD44A5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Qlobal kontekst:</a:t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FA7F5-212F-1558-9248-B76FBDF6C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63" y="1386409"/>
            <a:ext cx="5762337" cy="1755587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Artan enerji istehlakı və ekoloji problemlər</a:t>
            </a:r>
          </a:p>
          <a:p>
            <a:r>
              <a:rPr lang="en-US"/>
              <a:t>Bu problemlərin həllində şəhərsalma və memarlığın rolu</a:t>
            </a:r>
          </a:p>
          <a:p>
            <a:r>
              <a:rPr lang="en-US"/>
              <a:t>Faydaları: xərclərə qənaət, azaldılmış emissiya, yaxşılaşdırılmış ictimai sağlamlıq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496E4-7AAF-D449-6D29-9A6503698E8C}"/>
              </a:ext>
            </a:extLst>
          </p:cNvPr>
          <p:cNvSpPr txBox="1"/>
          <p:nvPr/>
        </p:nvSpPr>
        <p:spPr>
          <a:xfrm>
            <a:off x="508621" y="3716004"/>
            <a:ext cx="6093732" cy="2674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7"/>
              <a:t>Urbanizasiya enerji istehlakını üç əsas yolla artırdı: şəhər ərazisinin genişlənməsi, burada şəhərlərin genişlənməsi yeni binalarda və nəqliyyat sektorunda enerji istehlakını artırır; enerji tutumlu nəqliyyatı təşviq edən şəhər motorlu nəqliyyat vasitələrinin istifadəsi; və enerji-intensiv həyat tərzinin artan keyfiyyəti.</a:t>
            </a:r>
            <a:endParaRPr lang="en-US" sz="2397" dirty="0"/>
          </a:p>
        </p:txBody>
      </p:sp>
      <p:pic>
        <p:nvPicPr>
          <p:cNvPr id="7170" name="Picture 2" descr="Sustainability | Free Full-Text | The Relationship between Urbanization,  Economic Growth and Energy Consumption in China: An Econometric Perspective  Analysis">
            <a:extLst>
              <a:ext uri="{FF2B5EF4-FFF2-40B4-BE49-F238E27FC236}">
                <a16:creationId xmlns:a16="http://schemas.microsoft.com/office/drawing/2014/main" id="{A75DA9C5-BEF0-DAAC-9AAA-66F8E6E38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899" y="1690689"/>
            <a:ext cx="5484920" cy="427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19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0448A-1328-B589-5901-78A69A4DA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16" y="4495568"/>
            <a:ext cx="3859877" cy="1905232"/>
          </a:xfrm>
        </p:spPr>
        <p:txBody>
          <a:bodyPr anchor="ctr">
            <a:normAutofit/>
          </a:bodyPr>
          <a:lstStyle/>
          <a:p>
            <a:r>
              <a:rPr lang="en-US" sz="3196"/>
              <a:t>Davamlı Şəhər Planlaşdırılması:</a:t>
            </a:r>
          </a:p>
        </p:txBody>
      </p:sp>
      <p:pic>
        <p:nvPicPr>
          <p:cNvPr id="1026" name="Picture 2" descr="How Landscape Architecture Mitigates the Urban Heat Island Effect - Land8">
            <a:extLst>
              <a:ext uri="{FF2B5EF4-FFF2-40B4-BE49-F238E27FC236}">
                <a16:creationId xmlns:a16="http://schemas.microsoft.com/office/drawing/2014/main" id="{2298B986-5482-7C59-DFE6-3C5335015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r="4047"/>
          <a:stretch/>
        </p:blipFill>
        <p:spPr bwMode="auto">
          <a:xfrm>
            <a:off x="920570" y="364143"/>
            <a:ext cx="4974956" cy="342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tLink - Royal Meteorological Society Urban Heat Islands -">
            <a:extLst>
              <a:ext uri="{FF2B5EF4-FFF2-40B4-BE49-F238E27FC236}">
                <a16:creationId xmlns:a16="http://schemas.microsoft.com/office/drawing/2014/main" id="{34346FFC-2C33-9B3A-A651-9DD466524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r="11146" b="-1"/>
          <a:stretch/>
        </p:blipFill>
        <p:spPr bwMode="auto">
          <a:xfrm>
            <a:off x="6340405" y="364142"/>
            <a:ext cx="5047524" cy="342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166C9-603D-5267-258A-370131B0C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222" y="4495568"/>
            <a:ext cx="6583362" cy="1905232"/>
          </a:xfrm>
        </p:spPr>
        <p:txBody>
          <a:bodyPr anchor="ctr">
            <a:normAutofit/>
          </a:bodyPr>
          <a:lstStyle/>
          <a:p>
            <a:r>
              <a:rPr lang="en-US" sz="1798"/>
              <a:t>Ağıllı İnkişaf Prinsipləri: Qarışıq istifadəli inkişaf, tranzit yönümlü inkişaf, yaşıl sahələrin qorunması</a:t>
            </a:r>
          </a:p>
          <a:p>
            <a:r>
              <a:rPr lang="en-US" sz="1798"/>
              <a:t>Şəhər İstilik Adası Təsiri: Səbəblər və təsirin azaldılması strategiyaları (yaşıl damlar, şəhər meşə təsərrüfatı)</a:t>
            </a:r>
          </a:p>
          <a:p>
            <a:endParaRPr lang="en-US" sz="1798"/>
          </a:p>
        </p:txBody>
      </p:sp>
    </p:spTree>
    <p:extLst>
      <p:ext uri="{BB962C8B-B14F-4D97-AF65-F5344CB8AC3E}">
        <p14:creationId xmlns:p14="http://schemas.microsoft.com/office/powerpoint/2010/main" val="970964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3831-9671-E640-FC1E-B309FE72F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53" y="0"/>
            <a:ext cx="10509927" cy="1325563"/>
          </a:xfrm>
        </p:spPr>
        <p:txBody>
          <a:bodyPr>
            <a:normAutofit fontScale="90000"/>
          </a:bodyPr>
          <a:lstStyle/>
          <a:p>
            <a:r>
              <a:rPr lang="en-US" sz="5393" dirty="0" err="1"/>
              <a:t>Şəhər</a:t>
            </a:r>
            <a:r>
              <a:rPr lang="en-US" sz="5393" dirty="0"/>
              <a:t> </a:t>
            </a:r>
            <a:r>
              <a:rPr lang="en-US" sz="5393" dirty="0" err="1"/>
              <a:t>İstilik</a:t>
            </a:r>
            <a:r>
              <a:rPr lang="en-US" sz="5393" dirty="0"/>
              <a:t> </a:t>
            </a:r>
            <a:r>
              <a:rPr lang="en-US" sz="5393" dirty="0" err="1"/>
              <a:t>Adası</a:t>
            </a:r>
            <a:r>
              <a:rPr lang="en-US" sz="5393" dirty="0"/>
              <a:t> (U</a:t>
            </a:r>
            <a:r>
              <a:rPr lang="az-Latn-AZ" sz="5393" dirty="0"/>
              <a:t>rban </a:t>
            </a:r>
            <a:r>
              <a:rPr lang="en-US" sz="5393" dirty="0"/>
              <a:t>H</a:t>
            </a:r>
            <a:r>
              <a:rPr lang="az-Latn-AZ" sz="5393" dirty="0"/>
              <a:t>eat </a:t>
            </a:r>
            <a:r>
              <a:rPr lang="en-US" sz="5393" dirty="0"/>
              <a:t>I</a:t>
            </a:r>
            <a:r>
              <a:rPr lang="az-Latn-AZ" sz="5393" dirty="0"/>
              <a:t>sland)</a:t>
            </a:r>
            <a:endParaRPr lang="en-US" sz="5393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7812D-60C2-DB6A-0590-72D54D9E2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33" y="1247293"/>
            <a:ext cx="11572638" cy="5610707"/>
          </a:xfrm>
        </p:spPr>
        <p:txBody>
          <a:bodyPr>
            <a:normAutofit fontScale="92500" lnSpcReduction="20000"/>
          </a:bodyPr>
          <a:lstStyle/>
          <a:p>
            <a:r>
              <a:rPr lang="en-US" sz="1598" b="1" dirty="0" err="1"/>
              <a:t>Tərif:</a:t>
            </a:r>
            <a:r>
              <a:rPr lang="en-US" sz="1598" dirty="0" err="1"/>
              <a:t>Şəhər</a:t>
            </a:r>
            <a:r>
              <a:rPr lang="en-US" sz="1598" dirty="0"/>
              <a:t> </a:t>
            </a:r>
            <a:r>
              <a:rPr lang="en-US" sz="1598" dirty="0" err="1"/>
              <a:t>İstilik</a:t>
            </a:r>
            <a:r>
              <a:rPr lang="en-US" sz="1598" dirty="0"/>
              <a:t> </a:t>
            </a:r>
            <a:r>
              <a:rPr lang="en-US" sz="1598" dirty="0" err="1"/>
              <a:t>Adası</a:t>
            </a:r>
            <a:r>
              <a:rPr lang="en-US" sz="1598" dirty="0"/>
              <a:t> (UHI) </a:t>
            </a:r>
            <a:r>
              <a:rPr lang="en-US" sz="1598" dirty="0" err="1"/>
              <a:t>ətrafdakı</a:t>
            </a:r>
            <a:r>
              <a:rPr lang="en-US" sz="1598" dirty="0"/>
              <a:t> </a:t>
            </a:r>
            <a:r>
              <a:rPr lang="en-US" sz="1598" dirty="0" err="1"/>
              <a:t>kənd</a:t>
            </a:r>
            <a:r>
              <a:rPr lang="az-Latn-AZ" sz="1598" dirty="0"/>
              <a:t> tipli</a:t>
            </a:r>
            <a:r>
              <a:rPr lang="en-US" sz="1598" dirty="0"/>
              <a:t> </a:t>
            </a:r>
            <a:r>
              <a:rPr lang="en-US" sz="1598" dirty="0" err="1"/>
              <a:t>yerlərindən</a:t>
            </a:r>
            <a:r>
              <a:rPr lang="en-US" sz="1598" dirty="0"/>
              <a:t> </a:t>
            </a:r>
            <a:r>
              <a:rPr lang="en-US" sz="1598" dirty="0" err="1"/>
              <a:t>əhəmiyyətli</a:t>
            </a:r>
            <a:r>
              <a:rPr lang="en-US" sz="1598" dirty="0"/>
              <a:t> </a:t>
            </a:r>
            <a:r>
              <a:rPr lang="en-US" sz="1598" dirty="0" err="1"/>
              <a:t>dərəcədə</a:t>
            </a:r>
            <a:r>
              <a:rPr lang="en-US" sz="1598" dirty="0"/>
              <a:t> </a:t>
            </a:r>
            <a:r>
              <a:rPr lang="en-US" sz="1598" dirty="0" err="1"/>
              <a:t>yüksək</a:t>
            </a:r>
            <a:r>
              <a:rPr lang="en-US" sz="1598" dirty="0"/>
              <a:t> </a:t>
            </a:r>
            <a:r>
              <a:rPr lang="en-US" sz="1598" dirty="0" err="1"/>
              <a:t>temperaturlara</a:t>
            </a:r>
            <a:r>
              <a:rPr lang="en-US" sz="1598" dirty="0"/>
              <a:t> </a:t>
            </a:r>
            <a:r>
              <a:rPr lang="en-US" sz="1598" dirty="0" err="1"/>
              <a:t>məruz</a:t>
            </a:r>
            <a:r>
              <a:rPr lang="en-US" sz="1598" dirty="0"/>
              <a:t> </a:t>
            </a:r>
            <a:r>
              <a:rPr lang="en-US" sz="1598" dirty="0" err="1"/>
              <a:t>qalan</a:t>
            </a:r>
            <a:r>
              <a:rPr lang="en-US" sz="1598" dirty="0"/>
              <a:t> </a:t>
            </a:r>
            <a:r>
              <a:rPr lang="en-US" sz="1598" dirty="0" err="1"/>
              <a:t>bir</a:t>
            </a:r>
            <a:r>
              <a:rPr lang="en-US" sz="1598" dirty="0"/>
              <a:t> </a:t>
            </a:r>
            <a:r>
              <a:rPr lang="az-Latn-AZ" sz="1598" dirty="0"/>
              <a:t>şəhət</a:t>
            </a:r>
            <a:r>
              <a:rPr lang="en-US" sz="1598" dirty="0"/>
              <a:t> </a:t>
            </a:r>
            <a:r>
              <a:rPr lang="en-US" sz="1598" dirty="0" err="1"/>
              <a:t>ərazisidir</a:t>
            </a:r>
            <a:r>
              <a:rPr lang="en-US" sz="1598" dirty="0"/>
              <a:t>. Bu </a:t>
            </a:r>
            <a:r>
              <a:rPr lang="en-US" sz="1598" dirty="0" err="1"/>
              <a:t>fenomen</a:t>
            </a:r>
            <a:r>
              <a:rPr lang="en-US" sz="1598" dirty="0"/>
              <a:t>, </a:t>
            </a:r>
            <a:r>
              <a:rPr lang="en-US" sz="1598" dirty="0" err="1"/>
              <a:t>urbanizasiyanın</a:t>
            </a:r>
            <a:r>
              <a:rPr lang="en-US" sz="1598" dirty="0"/>
              <a:t> </a:t>
            </a:r>
            <a:r>
              <a:rPr lang="en-US" sz="1598" dirty="0" err="1"/>
              <a:t>təbii</a:t>
            </a:r>
            <a:r>
              <a:rPr lang="en-US" sz="1598" dirty="0"/>
              <a:t> </a:t>
            </a:r>
            <a:r>
              <a:rPr lang="en-US" sz="1598" dirty="0" err="1"/>
              <a:t>mühiti</a:t>
            </a:r>
            <a:r>
              <a:rPr lang="en-US" sz="1598" dirty="0"/>
              <a:t> </a:t>
            </a:r>
            <a:r>
              <a:rPr lang="en-US" sz="1598" dirty="0" err="1"/>
              <a:t>dəyişdirərək</a:t>
            </a:r>
            <a:r>
              <a:rPr lang="en-US" sz="1598" dirty="0"/>
              <a:t>, </a:t>
            </a:r>
            <a:r>
              <a:rPr lang="en-US" sz="1598" dirty="0" err="1"/>
              <a:t>istilik</a:t>
            </a:r>
            <a:r>
              <a:rPr lang="en-US" sz="1598" dirty="0"/>
              <a:t> </a:t>
            </a:r>
            <a:r>
              <a:rPr lang="en-US" sz="1598" dirty="0" err="1"/>
              <a:t>saxlama</a:t>
            </a:r>
            <a:r>
              <a:rPr lang="en-US" sz="1598" dirty="0"/>
              <a:t> </a:t>
            </a:r>
            <a:r>
              <a:rPr lang="en-US" sz="1598" dirty="0" err="1"/>
              <a:t>və</a:t>
            </a:r>
            <a:r>
              <a:rPr lang="en-US" sz="1598" dirty="0"/>
              <a:t> </a:t>
            </a:r>
            <a:r>
              <a:rPr lang="en-US" sz="1598" dirty="0" err="1"/>
              <a:t>istehsalının</a:t>
            </a:r>
            <a:r>
              <a:rPr lang="en-US" sz="1598" dirty="0"/>
              <a:t> </a:t>
            </a:r>
            <a:r>
              <a:rPr lang="en-US" sz="1598" dirty="0" err="1"/>
              <a:t>artmasına</a:t>
            </a:r>
            <a:r>
              <a:rPr lang="en-US" sz="1598" dirty="0"/>
              <a:t> </a:t>
            </a:r>
            <a:r>
              <a:rPr lang="en-US" sz="1598" dirty="0" err="1"/>
              <a:t>səbəb</a:t>
            </a:r>
            <a:r>
              <a:rPr lang="en-US" sz="1598" dirty="0"/>
              <a:t> </a:t>
            </a:r>
            <a:r>
              <a:rPr lang="en-US" sz="1598" dirty="0" err="1"/>
              <a:t>olduğu</a:t>
            </a:r>
            <a:r>
              <a:rPr lang="en-US" sz="1598" dirty="0"/>
              <a:t> </a:t>
            </a:r>
            <a:r>
              <a:rPr lang="en-US" sz="1598" dirty="0" err="1"/>
              <a:t>üçün</a:t>
            </a:r>
            <a:r>
              <a:rPr lang="en-US" sz="1598" dirty="0"/>
              <a:t> </a:t>
            </a:r>
            <a:r>
              <a:rPr lang="en-US" sz="1598" dirty="0" err="1"/>
              <a:t>baş</a:t>
            </a:r>
            <a:r>
              <a:rPr lang="en-US" sz="1598" dirty="0"/>
              <a:t> </a:t>
            </a:r>
            <a:r>
              <a:rPr lang="en-US" sz="1598" dirty="0" err="1"/>
              <a:t>verir</a:t>
            </a:r>
            <a:r>
              <a:rPr lang="en-US" sz="1598" dirty="0"/>
              <a:t>.</a:t>
            </a:r>
            <a:endParaRPr lang="az-Latn-AZ" sz="1598" dirty="0"/>
          </a:p>
          <a:p>
            <a:r>
              <a:rPr lang="en-US" sz="1598" b="1" dirty="0" err="1"/>
              <a:t>Səbəbləri</a:t>
            </a:r>
            <a:r>
              <a:rPr lang="en-US" sz="1598" b="1" dirty="0"/>
              <a:t>:</a:t>
            </a:r>
            <a:endParaRPr lang="az-Latn-AZ" sz="1598" b="1" dirty="0"/>
          </a:p>
          <a:p>
            <a:r>
              <a:rPr lang="en-US" sz="1598" b="1" dirty="0" err="1"/>
              <a:t>Asfaltlanmış</a:t>
            </a:r>
            <a:r>
              <a:rPr lang="en-US" sz="1598" b="1" dirty="0"/>
              <a:t> </a:t>
            </a:r>
            <a:r>
              <a:rPr lang="en-US" sz="1598" b="1" dirty="0" err="1"/>
              <a:t>Səthlər</a:t>
            </a:r>
            <a:r>
              <a:rPr lang="en-US" sz="1598" b="1" dirty="0"/>
              <a:t>: </a:t>
            </a:r>
            <a:r>
              <a:rPr lang="en-US" sz="1598" dirty="0" err="1"/>
              <a:t>Şəhər</a:t>
            </a:r>
            <a:r>
              <a:rPr lang="en-US" sz="1598" dirty="0"/>
              <a:t> </a:t>
            </a:r>
            <a:r>
              <a:rPr lang="en-US" sz="1598" dirty="0" err="1"/>
              <a:t>infrastrukturunda</a:t>
            </a:r>
            <a:r>
              <a:rPr lang="en-US" sz="1598" dirty="0"/>
              <a:t> </a:t>
            </a:r>
            <a:r>
              <a:rPr lang="en-US" sz="1598" dirty="0" err="1"/>
              <a:t>istifadə</a:t>
            </a:r>
            <a:r>
              <a:rPr lang="en-US" sz="1598" dirty="0"/>
              <a:t> </a:t>
            </a:r>
            <a:r>
              <a:rPr lang="en-US" sz="1598" dirty="0" err="1"/>
              <a:t>olunan</a:t>
            </a:r>
            <a:r>
              <a:rPr lang="en-US" sz="1598" dirty="0"/>
              <a:t> </a:t>
            </a:r>
            <a:r>
              <a:rPr lang="en-US" sz="1598" b="1" dirty="0" err="1"/>
              <a:t>beton</a:t>
            </a:r>
            <a:r>
              <a:rPr lang="en-US" sz="1598" b="1" dirty="0"/>
              <a:t>, </a:t>
            </a:r>
            <a:r>
              <a:rPr lang="en-US" sz="1598" b="1" dirty="0" err="1"/>
              <a:t>asfalt</a:t>
            </a:r>
            <a:r>
              <a:rPr lang="en-US" sz="1598" b="1" dirty="0"/>
              <a:t> </a:t>
            </a:r>
            <a:r>
              <a:rPr lang="en-US" sz="1598" b="1" dirty="0" err="1"/>
              <a:t>və</a:t>
            </a:r>
            <a:r>
              <a:rPr lang="en-US" sz="1598" b="1" dirty="0"/>
              <a:t> </a:t>
            </a:r>
            <a:r>
              <a:rPr lang="en-US" sz="1598" b="1" dirty="0" err="1"/>
              <a:t>digər</a:t>
            </a:r>
            <a:r>
              <a:rPr lang="en-US" sz="1598" b="1" dirty="0"/>
              <a:t> </a:t>
            </a:r>
            <a:r>
              <a:rPr lang="en-US" sz="1598" b="1" dirty="0" err="1"/>
              <a:t>materiallar</a:t>
            </a:r>
            <a:r>
              <a:rPr lang="en-US" sz="1598" b="1" dirty="0"/>
              <a:t> </a:t>
            </a:r>
            <a:r>
              <a:rPr lang="en-US" sz="1598" b="1" dirty="0" err="1"/>
              <a:t>günəşdən</a:t>
            </a:r>
            <a:r>
              <a:rPr lang="en-US" sz="1598" b="1" dirty="0"/>
              <a:t> </a:t>
            </a:r>
            <a:r>
              <a:rPr lang="en-US" sz="1598" b="1" dirty="0" err="1"/>
              <a:t>gələn</a:t>
            </a:r>
            <a:r>
              <a:rPr lang="en-US" sz="1598" b="1" dirty="0"/>
              <a:t> </a:t>
            </a:r>
            <a:r>
              <a:rPr lang="en-US" sz="1598" b="1" dirty="0" err="1"/>
              <a:t>istiliyi</a:t>
            </a:r>
            <a:r>
              <a:rPr lang="en-US" sz="1598" b="1" dirty="0"/>
              <a:t> </a:t>
            </a:r>
            <a:r>
              <a:rPr lang="en-US" sz="1598" b="1" dirty="0" err="1"/>
              <a:t>udur</a:t>
            </a:r>
            <a:r>
              <a:rPr lang="en-US" sz="1598" b="1" dirty="0"/>
              <a:t> </a:t>
            </a:r>
            <a:r>
              <a:rPr lang="en-US" sz="1598" b="1" dirty="0" err="1"/>
              <a:t>və</a:t>
            </a:r>
            <a:r>
              <a:rPr lang="en-US" sz="1598" b="1" dirty="0"/>
              <a:t> </a:t>
            </a:r>
            <a:r>
              <a:rPr lang="en-US" sz="1598" b="1" dirty="0" err="1"/>
              <a:t>saxlayır</a:t>
            </a:r>
            <a:r>
              <a:rPr lang="en-US" sz="1598" dirty="0"/>
              <a:t>.</a:t>
            </a:r>
            <a:endParaRPr lang="az-Latn-AZ" sz="1598" dirty="0"/>
          </a:p>
          <a:p>
            <a:r>
              <a:rPr lang="en-US" sz="1598" b="1" dirty="0" err="1"/>
              <a:t>Binalar</a:t>
            </a:r>
            <a:r>
              <a:rPr lang="en-US" sz="1598" b="1" dirty="0"/>
              <a:t> </a:t>
            </a:r>
            <a:r>
              <a:rPr lang="en-US" sz="1598" b="1" dirty="0" err="1"/>
              <a:t>və</a:t>
            </a:r>
            <a:r>
              <a:rPr lang="en-US" sz="1598" b="1" dirty="0"/>
              <a:t> </a:t>
            </a:r>
            <a:r>
              <a:rPr lang="en-US" sz="1598" b="1" dirty="0" err="1"/>
              <a:t>İnfrastruktur</a:t>
            </a:r>
            <a:r>
              <a:rPr lang="en-US" sz="1598" b="1" dirty="0"/>
              <a:t>: </a:t>
            </a:r>
            <a:r>
              <a:rPr lang="en-US" sz="1598" dirty="0" err="1"/>
              <a:t>Hündür</a:t>
            </a:r>
            <a:r>
              <a:rPr lang="en-US" sz="1598" dirty="0"/>
              <a:t> </a:t>
            </a:r>
            <a:r>
              <a:rPr lang="en-US" sz="1598" dirty="0" err="1"/>
              <a:t>binalar</a:t>
            </a:r>
            <a:r>
              <a:rPr lang="en-US" sz="1598" dirty="0"/>
              <a:t> </a:t>
            </a:r>
            <a:r>
              <a:rPr lang="en-US" sz="1598" dirty="0" err="1"/>
              <a:t>və</a:t>
            </a:r>
            <a:r>
              <a:rPr lang="en-US" sz="1598" dirty="0"/>
              <a:t> </a:t>
            </a:r>
            <a:r>
              <a:rPr lang="en-US" sz="1598" dirty="0" err="1"/>
              <a:t>sıx</a:t>
            </a:r>
            <a:r>
              <a:rPr lang="en-US" sz="1598" dirty="0"/>
              <a:t> </a:t>
            </a:r>
            <a:r>
              <a:rPr lang="en-US" sz="1598" dirty="0" err="1"/>
              <a:t>tikinti</a:t>
            </a:r>
            <a:r>
              <a:rPr lang="en-US" sz="1598" dirty="0"/>
              <a:t> </a:t>
            </a:r>
            <a:r>
              <a:rPr lang="en-US" sz="1598" dirty="0" err="1"/>
              <a:t>hava</a:t>
            </a:r>
            <a:r>
              <a:rPr lang="en-US" sz="1598" dirty="0"/>
              <a:t> </a:t>
            </a:r>
            <a:r>
              <a:rPr lang="en-US" sz="1598" dirty="0" err="1"/>
              <a:t>axını</a:t>
            </a:r>
            <a:r>
              <a:rPr lang="en-US" sz="1598" dirty="0"/>
              <a:t> </a:t>
            </a:r>
            <a:r>
              <a:rPr lang="en-US" sz="1598" dirty="0" err="1"/>
              <a:t>azaldır</a:t>
            </a:r>
            <a:r>
              <a:rPr lang="en-US" sz="1598" dirty="0"/>
              <a:t>, </a:t>
            </a:r>
            <a:r>
              <a:rPr lang="en-US" sz="1598" dirty="0" err="1"/>
              <a:t>istiliyi</a:t>
            </a:r>
            <a:r>
              <a:rPr lang="en-US" sz="1598" dirty="0"/>
              <a:t> </a:t>
            </a:r>
            <a:r>
              <a:rPr lang="en-US" sz="1598" dirty="0" err="1"/>
              <a:t>saxlayır</a:t>
            </a:r>
            <a:r>
              <a:rPr lang="en-US" sz="1598" dirty="0"/>
              <a:t>.</a:t>
            </a:r>
            <a:endParaRPr lang="az-Latn-AZ" sz="1598" dirty="0"/>
          </a:p>
          <a:p>
            <a:r>
              <a:rPr lang="en-US" sz="1598" b="1" dirty="0" err="1"/>
              <a:t>İnsan</a:t>
            </a:r>
            <a:r>
              <a:rPr lang="en-US" sz="1598" b="1" dirty="0"/>
              <a:t> </a:t>
            </a:r>
            <a:r>
              <a:rPr lang="en-US" sz="1598" b="1" dirty="0" err="1"/>
              <a:t>fəaliyyəti</a:t>
            </a:r>
            <a:r>
              <a:rPr lang="en-US" sz="1598" b="1" dirty="0"/>
              <a:t>: </a:t>
            </a:r>
            <a:r>
              <a:rPr lang="en-US" sz="1598" dirty="0" err="1"/>
              <a:t>Nəqliyyat</a:t>
            </a:r>
            <a:r>
              <a:rPr lang="en-US" sz="1598" dirty="0"/>
              <a:t> </a:t>
            </a:r>
            <a:r>
              <a:rPr lang="en-US" sz="1598" dirty="0" err="1"/>
              <a:t>vasitələri</a:t>
            </a:r>
            <a:r>
              <a:rPr lang="en-US" sz="1598" dirty="0"/>
              <a:t>, </a:t>
            </a:r>
            <a:r>
              <a:rPr lang="en-US" sz="1598" dirty="0" err="1"/>
              <a:t>sənaye</a:t>
            </a:r>
            <a:r>
              <a:rPr lang="en-US" sz="1598" dirty="0"/>
              <a:t> </a:t>
            </a:r>
            <a:r>
              <a:rPr lang="en-US" sz="1598" dirty="0" err="1"/>
              <a:t>fəaliyyətləri</a:t>
            </a:r>
            <a:r>
              <a:rPr lang="en-US" sz="1598" dirty="0"/>
              <a:t> </a:t>
            </a:r>
            <a:r>
              <a:rPr lang="en-US" sz="1598" dirty="0" err="1"/>
              <a:t>və</a:t>
            </a:r>
            <a:r>
              <a:rPr lang="en-US" sz="1598" dirty="0"/>
              <a:t> </a:t>
            </a:r>
            <a:r>
              <a:rPr lang="en-US" sz="1598" dirty="0" err="1"/>
              <a:t>kondisioner</a:t>
            </a:r>
            <a:r>
              <a:rPr lang="en-US" sz="1598" dirty="0"/>
              <a:t> </a:t>
            </a:r>
            <a:r>
              <a:rPr lang="en-US" sz="1598" dirty="0" err="1"/>
              <a:t>qurğularından</a:t>
            </a:r>
            <a:r>
              <a:rPr lang="en-US" sz="1598" dirty="0"/>
              <a:t> </a:t>
            </a:r>
            <a:r>
              <a:rPr lang="en-US" sz="1598" dirty="0" err="1"/>
              <a:t>enerji</a:t>
            </a:r>
            <a:r>
              <a:rPr lang="en-US" sz="1598" dirty="0"/>
              <a:t> </a:t>
            </a:r>
            <a:r>
              <a:rPr lang="en-US" sz="1598" dirty="0" err="1"/>
              <a:t>istehlakı</a:t>
            </a:r>
            <a:r>
              <a:rPr lang="en-US" sz="1598" dirty="0"/>
              <a:t> </a:t>
            </a:r>
            <a:r>
              <a:rPr lang="en-US" sz="1598" dirty="0" err="1"/>
              <a:t>əlavə</a:t>
            </a:r>
            <a:r>
              <a:rPr lang="en-US" sz="1598" dirty="0"/>
              <a:t> </a:t>
            </a:r>
            <a:r>
              <a:rPr lang="en-US" sz="1598" dirty="0" err="1"/>
              <a:t>istilik</a:t>
            </a:r>
            <a:r>
              <a:rPr lang="en-US" sz="1598" dirty="0"/>
              <a:t> </a:t>
            </a:r>
            <a:r>
              <a:rPr lang="en-US" sz="1598" dirty="0" err="1"/>
              <a:t>yaradır</a:t>
            </a:r>
            <a:r>
              <a:rPr lang="en-US" sz="1598" dirty="0"/>
              <a:t>.</a:t>
            </a:r>
            <a:endParaRPr lang="az-Latn-AZ" sz="1598" dirty="0"/>
          </a:p>
          <a:p>
            <a:r>
              <a:rPr lang="en-US" sz="1598" b="1" dirty="0"/>
              <a:t>Bitki </a:t>
            </a:r>
            <a:r>
              <a:rPr lang="en-US" sz="1598" b="1" dirty="0" err="1"/>
              <a:t>örtüyünün</a:t>
            </a:r>
            <a:r>
              <a:rPr lang="en-US" sz="1598" b="1" dirty="0"/>
              <a:t> </a:t>
            </a:r>
            <a:r>
              <a:rPr lang="en-US" sz="1598" b="1" dirty="0" err="1"/>
              <a:t>olmaması</a:t>
            </a:r>
            <a:r>
              <a:rPr lang="en-US" sz="1598" b="1" dirty="0"/>
              <a:t>: </a:t>
            </a:r>
            <a:r>
              <a:rPr lang="en-US" sz="1598" dirty="0" err="1"/>
              <a:t>Azaldılmış</a:t>
            </a:r>
            <a:r>
              <a:rPr lang="en-US" sz="1598" dirty="0"/>
              <a:t> </a:t>
            </a:r>
            <a:r>
              <a:rPr lang="en-US" sz="1598" dirty="0" err="1"/>
              <a:t>yaşıl</a:t>
            </a:r>
            <a:r>
              <a:rPr lang="en-US" sz="1598" dirty="0"/>
              <a:t> </a:t>
            </a:r>
            <a:r>
              <a:rPr lang="en-US" sz="1598" dirty="0" err="1"/>
              <a:t>sahələr</a:t>
            </a:r>
            <a:r>
              <a:rPr lang="en-US" sz="1598" dirty="0"/>
              <a:t> </a:t>
            </a:r>
            <a:r>
              <a:rPr lang="en-US" sz="1598" dirty="0" err="1"/>
              <a:t>və</a:t>
            </a:r>
            <a:r>
              <a:rPr lang="en-US" sz="1598" dirty="0"/>
              <a:t> bitki </a:t>
            </a:r>
            <a:r>
              <a:rPr lang="en-US" sz="1598" dirty="0" err="1"/>
              <a:t>örtüyü</a:t>
            </a:r>
            <a:r>
              <a:rPr lang="en-US" sz="1598" dirty="0"/>
              <a:t> </a:t>
            </a:r>
            <a:r>
              <a:rPr lang="en-US" sz="1598" dirty="0" err="1"/>
              <a:t>kölgə</a:t>
            </a:r>
            <a:r>
              <a:rPr lang="en-US" sz="1598" dirty="0"/>
              <a:t> </a:t>
            </a:r>
            <a:r>
              <a:rPr lang="en-US" sz="1598" dirty="0" err="1"/>
              <a:t>və</a:t>
            </a:r>
            <a:r>
              <a:rPr lang="en-US" sz="1598" dirty="0"/>
              <a:t> </a:t>
            </a:r>
            <a:r>
              <a:rPr lang="en-US" sz="1598" dirty="0" err="1"/>
              <a:t>buxarlanma</a:t>
            </a:r>
            <a:r>
              <a:rPr lang="en-US" sz="1598" dirty="0"/>
              <a:t> </a:t>
            </a:r>
            <a:r>
              <a:rPr lang="en-US" sz="1598" dirty="0" err="1"/>
              <a:t>ilə</a:t>
            </a:r>
            <a:r>
              <a:rPr lang="en-US" sz="1598" dirty="0"/>
              <a:t> </a:t>
            </a:r>
            <a:r>
              <a:rPr lang="en-US" sz="1598" dirty="0" err="1"/>
              <a:t>təmin</a:t>
            </a:r>
            <a:r>
              <a:rPr lang="en-US" sz="1598" dirty="0"/>
              <a:t> </a:t>
            </a:r>
            <a:r>
              <a:rPr lang="en-US" sz="1598" dirty="0" err="1"/>
              <a:t>edilən</a:t>
            </a:r>
            <a:r>
              <a:rPr lang="en-US" sz="1598" dirty="0"/>
              <a:t> </a:t>
            </a:r>
            <a:r>
              <a:rPr lang="en-US" sz="1598" dirty="0" err="1"/>
              <a:t>təbii</a:t>
            </a:r>
            <a:r>
              <a:rPr lang="en-US" sz="1598" dirty="0"/>
              <a:t> </a:t>
            </a:r>
            <a:r>
              <a:rPr lang="en-US" sz="1598" dirty="0" err="1"/>
              <a:t>soyutma</a:t>
            </a:r>
            <a:r>
              <a:rPr lang="en-US" sz="1598" dirty="0"/>
              <a:t> </a:t>
            </a:r>
            <a:r>
              <a:rPr lang="en-US" sz="1598" dirty="0" err="1"/>
              <a:t>effektlərini</a:t>
            </a:r>
            <a:r>
              <a:rPr lang="en-US" sz="1598" dirty="0"/>
              <a:t> </a:t>
            </a:r>
            <a:r>
              <a:rPr lang="en-US" sz="1598" dirty="0" err="1"/>
              <a:t>azaldır</a:t>
            </a:r>
            <a:r>
              <a:rPr lang="en-US" sz="1598" dirty="0"/>
              <a:t>.</a:t>
            </a:r>
            <a:endParaRPr lang="az-Latn-AZ" sz="1598" dirty="0"/>
          </a:p>
          <a:p>
            <a:r>
              <a:rPr lang="en-US" sz="1598" b="1" dirty="0" err="1"/>
              <a:t>Effektləri</a:t>
            </a:r>
            <a:r>
              <a:rPr lang="en-US" sz="1598" b="1" dirty="0"/>
              <a:t>:</a:t>
            </a:r>
            <a:endParaRPr lang="az-Latn-AZ" sz="1598" b="1" dirty="0"/>
          </a:p>
          <a:p>
            <a:r>
              <a:rPr lang="en-US" sz="1598" dirty="0" err="1"/>
              <a:t>Artan</a:t>
            </a:r>
            <a:r>
              <a:rPr lang="en-US" sz="1598" dirty="0"/>
              <a:t> </a:t>
            </a:r>
            <a:r>
              <a:rPr lang="en-US" sz="1598" dirty="0" err="1"/>
              <a:t>enerji</a:t>
            </a:r>
            <a:r>
              <a:rPr lang="en-US" sz="1598" dirty="0"/>
              <a:t> </a:t>
            </a:r>
            <a:r>
              <a:rPr lang="en-US" sz="1598" dirty="0" err="1"/>
              <a:t>istehlakı</a:t>
            </a:r>
            <a:r>
              <a:rPr lang="en-US" sz="1598" dirty="0"/>
              <a:t>: </a:t>
            </a:r>
            <a:r>
              <a:rPr lang="en-US" sz="1598" dirty="0" err="1"/>
              <a:t>Daha</a:t>
            </a:r>
            <a:r>
              <a:rPr lang="en-US" sz="1598" dirty="0"/>
              <a:t> </a:t>
            </a:r>
            <a:r>
              <a:rPr lang="en-US" sz="1598" dirty="0" err="1"/>
              <a:t>yüksək</a:t>
            </a:r>
            <a:r>
              <a:rPr lang="en-US" sz="1598" dirty="0"/>
              <a:t> </a:t>
            </a:r>
            <a:r>
              <a:rPr lang="en-US" sz="1598" dirty="0" err="1"/>
              <a:t>temperaturlar</a:t>
            </a:r>
            <a:r>
              <a:rPr lang="en-US" sz="1598" dirty="0"/>
              <a:t> </a:t>
            </a:r>
            <a:r>
              <a:rPr lang="en-US" sz="1598" dirty="0" err="1"/>
              <a:t>kondisionerdən</a:t>
            </a:r>
            <a:r>
              <a:rPr lang="en-US" sz="1598" dirty="0"/>
              <a:t> </a:t>
            </a:r>
            <a:r>
              <a:rPr lang="en-US" sz="1598" dirty="0" err="1"/>
              <a:t>daha</a:t>
            </a:r>
            <a:r>
              <a:rPr lang="en-US" sz="1598" dirty="0"/>
              <a:t> </a:t>
            </a:r>
            <a:r>
              <a:rPr lang="en-US" sz="1598" dirty="0" err="1"/>
              <a:t>çox</a:t>
            </a:r>
            <a:r>
              <a:rPr lang="en-US" sz="1598" dirty="0"/>
              <a:t> </a:t>
            </a:r>
            <a:r>
              <a:rPr lang="en-US" sz="1598" dirty="0" err="1"/>
              <a:t>istifadəyə</a:t>
            </a:r>
            <a:r>
              <a:rPr lang="en-US" sz="1598" dirty="0"/>
              <a:t> </a:t>
            </a:r>
            <a:r>
              <a:rPr lang="en-US" sz="1598" dirty="0" err="1"/>
              <a:t>səbəb</a:t>
            </a:r>
            <a:r>
              <a:rPr lang="en-US" sz="1598" dirty="0"/>
              <a:t> </a:t>
            </a:r>
            <a:r>
              <a:rPr lang="en-US" sz="1598" dirty="0" err="1"/>
              <a:t>olur</a:t>
            </a:r>
            <a:r>
              <a:rPr lang="en-US" sz="1598" dirty="0"/>
              <a:t> </a:t>
            </a:r>
            <a:r>
              <a:rPr lang="en-US" sz="1598" dirty="0" err="1"/>
              <a:t>və</a:t>
            </a:r>
            <a:r>
              <a:rPr lang="en-US" sz="1598" dirty="0"/>
              <a:t> </a:t>
            </a:r>
            <a:r>
              <a:rPr lang="en-US" sz="1598" dirty="0" err="1"/>
              <a:t>enerji</a:t>
            </a:r>
            <a:r>
              <a:rPr lang="en-US" sz="1598" dirty="0"/>
              <a:t> </a:t>
            </a:r>
            <a:r>
              <a:rPr lang="en-US" sz="1598" dirty="0" err="1"/>
              <a:t>tələbatını</a:t>
            </a:r>
            <a:r>
              <a:rPr lang="en-US" sz="1598" dirty="0"/>
              <a:t> </a:t>
            </a:r>
            <a:r>
              <a:rPr lang="en-US" sz="1598" dirty="0" err="1"/>
              <a:t>artırır.Hava</a:t>
            </a:r>
            <a:r>
              <a:rPr lang="en-US" sz="1598" dirty="0"/>
              <a:t> </a:t>
            </a:r>
            <a:r>
              <a:rPr lang="en-US" sz="1598" dirty="0" err="1"/>
              <a:t>Çirkləndiricilərinin</a:t>
            </a:r>
            <a:r>
              <a:rPr lang="en-US" sz="1598" dirty="0"/>
              <a:t> </a:t>
            </a:r>
            <a:r>
              <a:rPr lang="en-US" sz="1598" dirty="0" err="1"/>
              <a:t>və</a:t>
            </a:r>
            <a:r>
              <a:rPr lang="en-US" sz="1598" dirty="0"/>
              <a:t> </a:t>
            </a:r>
            <a:r>
              <a:rPr lang="en-US" sz="1598" dirty="0" err="1"/>
              <a:t>İstixana</a:t>
            </a:r>
            <a:r>
              <a:rPr lang="en-US" sz="1598" dirty="0"/>
              <a:t> </a:t>
            </a:r>
            <a:r>
              <a:rPr lang="en-US" sz="1598" dirty="0" err="1"/>
              <a:t>Qazlarının</a:t>
            </a:r>
            <a:r>
              <a:rPr lang="en-US" sz="1598" dirty="0"/>
              <a:t> </a:t>
            </a:r>
            <a:r>
              <a:rPr lang="en-US" sz="1598" dirty="0" err="1"/>
              <a:t>Artırılmış</a:t>
            </a:r>
            <a:r>
              <a:rPr lang="en-US" sz="1598" dirty="0"/>
              <a:t> </a:t>
            </a:r>
            <a:r>
              <a:rPr lang="en-US" sz="1598" dirty="0" err="1"/>
              <a:t>Emissiyaları</a:t>
            </a:r>
            <a:r>
              <a:rPr lang="en-US" sz="1598" dirty="0"/>
              <a:t>: </a:t>
            </a:r>
            <a:r>
              <a:rPr lang="en-US" sz="1598" dirty="0" err="1"/>
              <a:t>Daha</a:t>
            </a:r>
            <a:r>
              <a:rPr lang="en-US" sz="1598" dirty="0"/>
              <a:t> </a:t>
            </a:r>
            <a:r>
              <a:rPr lang="en-US" sz="1598" dirty="0" err="1"/>
              <a:t>çox</a:t>
            </a:r>
            <a:r>
              <a:rPr lang="en-US" sz="1598" dirty="0"/>
              <a:t> </a:t>
            </a:r>
            <a:r>
              <a:rPr lang="en-US" sz="1598" dirty="0" err="1"/>
              <a:t>enerji</a:t>
            </a:r>
            <a:r>
              <a:rPr lang="en-US" sz="1598" dirty="0"/>
              <a:t> </a:t>
            </a:r>
            <a:r>
              <a:rPr lang="en-US" sz="1598" dirty="0" err="1"/>
              <a:t>istifadəsi</a:t>
            </a:r>
            <a:r>
              <a:rPr lang="en-US" sz="1598" dirty="0"/>
              <a:t> </a:t>
            </a:r>
            <a:r>
              <a:rPr lang="en-US" sz="1598" dirty="0" err="1"/>
              <a:t>elektrik</a:t>
            </a:r>
            <a:r>
              <a:rPr lang="en-US" sz="1598" dirty="0"/>
              <a:t> </a:t>
            </a:r>
            <a:r>
              <a:rPr lang="en-US" sz="1598" dirty="0" err="1"/>
              <a:t>stansiyalarından</a:t>
            </a:r>
            <a:r>
              <a:rPr lang="en-US" sz="1598" dirty="0"/>
              <a:t> </a:t>
            </a:r>
            <a:r>
              <a:rPr lang="en-US" sz="1598" dirty="0" err="1"/>
              <a:t>daha</a:t>
            </a:r>
            <a:r>
              <a:rPr lang="en-US" sz="1598" dirty="0"/>
              <a:t> </a:t>
            </a:r>
            <a:r>
              <a:rPr lang="en-US" sz="1598" dirty="0" err="1"/>
              <a:t>çox</a:t>
            </a:r>
            <a:r>
              <a:rPr lang="en-US" sz="1598" dirty="0"/>
              <a:t> </a:t>
            </a:r>
            <a:r>
              <a:rPr lang="en-US" sz="1598" dirty="0" err="1"/>
              <a:t>emissiya</a:t>
            </a:r>
            <a:r>
              <a:rPr lang="en-US" sz="1598" dirty="0"/>
              <a:t> </a:t>
            </a:r>
            <a:r>
              <a:rPr lang="en-US" sz="1598" dirty="0" err="1"/>
              <a:t>ilə</a:t>
            </a:r>
            <a:r>
              <a:rPr lang="en-US" sz="1598" dirty="0"/>
              <a:t> </a:t>
            </a:r>
            <a:r>
              <a:rPr lang="en-US" sz="1598" dirty="0" err="1"/>
              <a:t>nəticələnir</a:t>
            </a:r>
            <a:r>
              <a:rPr lang="en-US" sz="1598" dirty="0"/>
              <a:t>.</a:t>
            </a:r>
            <a:endParaRPr lang="az-Latn-AZ" sz="1598" dirty="0"/>
          </a:p>
          <a:p>
            <a:r>
              <a:rPr lang="en-US" sz="1598" dirty="0" err="1"/>
              <a:t>Zədələnmiş</a:t>
            </a:r>
            <a:r>
              <a:rPr lang="en-US" sz="1598" dirty="0"/>
              <a:t> </a:t>
            </a:r>
            <a:r>
              <a:rPr lang="en-US" sz="1598" dirty="0" err="1"/>
              <a:t>İnsan</a:t>
            </a:r>
            <a:r>
              <a:rPr lang="en-US" sz="1598" dirty="0"/>
              <a:t> </a:t>
            </a:r>
            <a:r>
              <a:rPr lang="en-US" sz="1598" dirty="0" err="1"/>
              <a:t>Sağlamlığı</a:t>
            </a:r>
            <a:r>
              <a:rPr lang="en-US" sz="1598" dirty="0"/>
              <a:t> </a:t>
            </a:r>
            <a:r>
              <a:rPr lang="en-US" sz="1598" dirty="0" err="1"/>
              <a:t>və</a:t>
            </a:r>
            <a:r>
              <a:rPr lang="en-US" sz="1598" dirty="0"/>
              <a:t> </a:t>
            </a:r>
            <a:r>
              <a:rPr lang="en-US" sz="1598" dirty="0" err="1"/>
              <a:t>Rahatlığı</a:t>
            </a:r>
            <a:r>
              <a:rPr lang="en-US" sz="1598" dirty="0"/>
              <a:t>: </a:t>
            </a:r>
            <a:r>
              <a:rPr lang="en-US" sz="1598" dirty="0" err="1"/>
              <a:t>Yüksək</a:t>
            </a:r>
            <a:r>
              <a:rPr lang="en-US" sz="1598" dirty="0"/>
              <a:t> </a:t>
            </a:r>
            <a:r>
              <a:rPr lang="en-US" sz="1598" dirty="0" err="1"/>
              <a:t>temperaturlar</a:t>
            </a:r>
            <a:r>
              <a:rPr lang="en-US" sz="1598" dirty="0"/>
              <a:t> </a:t>
            </a:r>
            <a:r>
              <a:rPr lang="en-US" sz="1598" dirty="0" err="1"/>
              <a:t>xüsusilə</a:t>
            </a:r>
            <a:r>
              <a:rPr lang="en-US" sz="1598" dirty="0"/>
              <a:t> </a:t>
            </a:r>
            <a:r>
              <a:rPr lang="en-US" sz="1598" dirty="0" err="1"/>
              <a:t>həssas</a:t>
            </a:r>
            <a:r>
              <a:rPr lang="en-US" sz="1598" dirty="0"/>
              <a:t> </a:t>
            </a:r>
            <a:r>
              <a:rPr lang="en-US" sz="1598" dirty="0" err="1"/>
              <a:t>əhali</a:t>
            </a:r>
            <a:r>
              <a:rPr lang="en-US" sz="1598" dirty="0"/>
              <a:t> </a:t>
            </a:r>
            <a:r>
              <a:rPr lang="en-US" sz="1598" dirty="0" err="1"/>
              <a:t>arasında</a:t>
            </a:r>
            <a:r>
              <a:rPr lang="en-US" sz="1598" dirty="0"/>
              <a:t> </a:t>
            </a:r>
            <a:r>
              <a:rPr lang="en-US" sz="1598" dirty="0" err="1"/>
              <a:t>istiliklə</a:t>
            </a:r>
            <a:r>
              <a:rPr lang="en-US" sz="1598" dirty="0"/>
              <a:t> </a:t>
            </a:r>
            <a:r>
              <a:rPr lang="en-US" sz="1598" dirty="0" err="1"/>
              <a:t>əlaqəli</a:t>
            </a:r>
            <a:r>
              <a:rPr lang="en-US" sz="1598" dirty="0"/>
              <a:t> </a:t>
            </a:r>
            <a:r>
              <a:rPr lang="en-US" sz="1598" dirty="0" err="1"/>
              <a:t>xəstəliklərə</a:t>
            </a:r>
            <a:r>
              <a:rPr lang="en-US" sz="1598" dirty="0"/>
              <a:t> </a:t>
            </a:r>
            <a:r>
              <a:rPr lang="en-US" sz="1598" dirty="0" err="1"/>
              <a:t>səbəb</a:t>
            </a:r>
            <a:r>
              <a:rPr lang="en-US" sz="1598" dirty="0"/>
              <a:t> ola </a:t>
            </a:r>
            <a:r>
              <a:rPr lang="en-US" sz="1598" dirty="0" err="1"/>
              <a:t>bilər.Suyun</a:t>
            </a:r>
            <a:r>
              <a:rPr lang="en-US" sz="1598" dirty="0"/>
              <a:t> </a:t>
            </a:r>
            <a:r>
              <a:rPr lang="en-US" sz="1598" dirty="0" err="1"/>
              <a:t>keyfiyyətinin</a:t>
            </a:r>
            <a:r>
              <a:rPr lang="en-US" sz="1598" dirty="0"/>
              <a:t> </a:t>
            </a:r>
            <a:r>
              <a:rPr lang="en-US" sz="1598" dirty="0" err="1"/>
              <a:t>pisləşməsi</a:t>
            </a:r>
            <a:r>
              <a:rPr lang="en-US" sz="1598" dirty="0"/>
              <a:t>: </a:t>
            </a:r>
            <a:r>
              <a:rPr lang="en-US" sz="1598" dirty="0" err="1"/>
              <a:t>İsti</a:t>
            </a:r>
            <a:r>
              <a:rPr lang="en-US" sz="1598" dirty="0"/>
              <a:t> </a:t>
            </a:r>
            <a:r>
              <a:rPr lang="en-US" sz="1598" dirty="0" err="1"/>
              <a:t>temperatur</a:t>
            </a:r>
            <a:r>
              <a:rPr lang="en-US" sz="1598" dirty="0"/>
              <a:t> </a:t>
            </a:r>
            <a:r>
              <a:rPr lang="en-US" sz="1598" dirty="0" err="1"/>
              <a:t>çaylarda</a:t>
            </a:r>
            <a:r>
              <a:rPr lang="en-US" sz="1598" dirty="0"/>
              <a:t> </a:t>
            </a:r>
            <a:r>
              <a:rPr lang="en-US" sz="1598" dirty="0" err="1"/>
              <a:t>və</a:t>
            </a:r>
            <a:r>
              <a:rPr lang="en-US" sz="1598" dirty="0"/>
              <a:t> </a:t>
            </a:r>
            <a:r>
              <a:rPr lang="en-US" sz="1598" dirty="0" err="1"/>
              <a:t>göllərdə</a:t>
            </a:r>
            <a:r>
              <a:rPr lang="en-US" sz="1598" dirty="0"/>
              <a:t> </a:t>
            </a:r>
            <a:r>
              <a:rPr lang="en-US" sz="1598" dirty="0" err="1"/>
              <a:t>suyun</a:t>
            </a:r>
            <a:r>
              <a:rPr lang="en-US" sz="1598" dirty="0"/>
              <a:t> </a:t>
            </a:r>
            <a:r>
              <a:rPr lang="en-US" sz="1598" dirty="0" err="1"/>
              <a:t>keyfiyyətinə</a:t>
            </a:r>
            <a:r>
              <a:rPr lang="en-US" sz="1598" dirty="0"/>
              <a:t> </a:t>
            </a:r>
            <a:r>
              <a:rPr lang="en-US" sz="1598" dirty="0" err="1"/>
              <a:t>təsir</a:t>
            </a:r>
            <a:r>
              <a:rPr lang="en-US" sz="1598" dirty="0"/>
              <a:t> </a:t>
            </a:r>
            <a:r>
              <a:rPr lang="en-US" sz="1598" dirty="0" err="1"/>
              <a:t>edərək</a:t>
            </a:r>
            <a:r>
              <a:rPr lang="en-US" sz="1598" dirty="0"/>
              <a:t> </a:t>
            </a:r>
            <a:r>
              <a:rPr lang="en-US" sz="1598" dirty="0" err="1"/>
              <a:t>suyun</a:t>
            </a:r>
            <a:r>
              <a:rPr lang="en-US" sz="1598" dirty="0"/>
              <a:t> </a:t>
            </a:r>
            <a:r>
              <a:rPr lang="en-US" sz="1598" dirty="0" err="1"/>
              <a:t>axmasının</a:t>
            </a:r>
            <a:r>
              <a:rPr lang="en-US" sz="1598" dirty="0"/>
              <a:t> </a:t>
            </a:r>
            <a:r>
              <a:rPr lang="en-US" sz="1598" dirty="0" err="1"/>
              <a:t>temperaturunu</a:t>
            </a:r>
            <a:r>
              <a:rPr lang="en-US" sz="1598" dirty="0"/>
              <a:t> </a:t>
            </a:r>
            <a:r>
              <a:rPr lang="en-US" sz="1598" dirty="0" err="1"/>
              <a:t>artıra</a:t>
            </a:r>
            <a:r>
              <a:rPr lang="en-US" sz="1598" dirty="0"/>
              <a:t> </a:t>
            </a:r>
            <a:r>
              <a:rPr lang="en-US" sz="1598" dirty="0" err="1"/>
              <a:t>bilər</a:t>
            </a:r>
            <a:r>
              <a:rPr lang="en-US" sz="1598" dirty="0"/>
              <a:t>.</a:t>
            </a:r>
            <a:endParaRPr lang="az-Latn-AZ" sz="1598" dirty="0"/>
          </a:p>
          <a:p>
            <a:r>
              <a:rPr lang="en-US" sz="1598" b="1" dirty="0" err="1"/>
              <a:t>Təsirlərin</a:t>
            </a:r>
            <a:r>
              <a:rPr lang="en-US" sz="1598" b="1" dirty="0"/>
              <a:t> </a:t>
            </a:r>
            <a:r>
              <a:rPr lang="en-US" sz="1598" b="1" dirty="0" err="1"/>
              <a:t>azaldılması</a:t>
            </a:r>
            <a:r>
              <a:rPr lang="en-US" sz="1598" b="1" dirty="0"/>
              <a:t> </a:t>
            </a:r>
            <a:r>
              <a:rPr lang="en-US" sz="1598" b="1" dirty="0" err="1"/>
              <a:t>strategiyaları:</a:t>
            </a:r>
            <a:r>
              <a:rPr lang="en-US" sz="1598" dirty="0" err="1"/>
              <a:t>Yaşıl</a:t>
            </a:r>
            <a:r>
              <a:rPr lang="en-US" sz="1598" dirty="0"/>
              <a:t> </a:t>
            </a:r>
            <a:r>
              <a:rPr lang="en-US" sz="1598" dirty="0" err="1"/>
              <a:t>damlar</a:t>
            </a:r>
            <a:r>
              <a:rPr lang="en-US" sz="1598" dirty="0"/>
              <a:t> </a:t>
            </a:r>
            <a:r>
              <a:rPr lang="en-US" sz="1598" dirty="0" err="1"/>
              <a:t>və</a:t>
            </a:r>
            <a:r>
              <a:rPr lang="en-US" sz="1598" dirty="0"/>
              <a:t> </a:t>
            </a:r>
            <a:r>
              <a:rPr lang="en-US" sz="1598" dirty="0" err="1"/>
              <a:t>divarlar</a:t>
            </a:r>
            <a:r>
              <a:rPr lang="en-US" sz="1598" dirty="0"/>
              <a:t>: Bitki </a:t>
            </a:r>
            <a:r>
              <a:rPr lang="en-US" sz="1598" dirty="0" err="1"/>
              <a:t>örtüyü</a:t>
            </a:r>
            <a:r>
              <a:rPr lang="en-US" sz="1598" dirty="0"/>
              <a:t> </a:t>
            </a:r>
            <a:r>
              <a:rPr lang="en-US" sz="1598" dirty="0" err="1"/>
              <a:t>ilə</a:t>
            </a:r>
            <a:r>
              <a:rPr lang="en-US" sz="1598" dirty="0"/>
              <a:t> </a:t>
            </a:r>
            <a:r>
              <a:rPr lang="en-US" sz="1598" dirty="0" err="1"/>
              <a:t>örtülmüş</a:t>
            </a:r>
            <a:r>
              <a:rPr lang="en-US" sz="1598" dirty="0"/>
              <a:t> </a:t>
            </a:r>
            <a:r>
              <a:rPr lang="en-US" sz="1598" dirty="0" err="1"/>
              <a:t>damlar</a:t>
            </a:r>
            <a:r>
              <a:rPr lang="en-US" sz="1598" dirty="0"/>
              <a:t> </a:t>
            </a:r>
            <a:r>
              <a:rPr lang="en-US" sz="1598" dirty="0" err="1"/>
              <a:t>və</a:t>
            </a:r>
            <a:r>
              <a:rPr lang="en-US" sz="1598" dirty="0"/>
              <a:t> </a:t>
            </a:r>
            <a:r>
              <a:rPr lang="en-US" sz="1598" dirty="0" err="1"/>
              <a:t>divarlar</a:t>
            </a:r>
            <a:r>
              <a:rPr lang="en-US" sz="1598" dirty="0"/>
              <a:t> </a:t>
            </a:r>
            <a:r>
              <a:rPr lang="en-US" sz="1598" dirty="0" err="1"/>
              <a:t>istiliyi</a:t>
            </a:r>
            <a:r>
              <a:rPr lang="en-US" sz="1598" dirty="0"/>
              <a:t> </a:t>
            </a:r>
            <a:r>
              <a:rPr lang="en-US" sz="1598" dirty="0" err="1"/>
              <a:t>udmağa</a:t>
            </a:r>
            <a:r>
              <a:rPr lang="en-US" sz="1598" dirty="0"/>
              <a:t> </a:t>
            </a:r>
            <a:r>
              <a:rPr lang="en-US" sz="1598" dirty="0" err="1"/>
              <a:t>və</a:t>
            </a:r>
            <a:r>
              <a:rPr lang="en-US" sz="1598" dirty="0"/>
              <a:t> </a:t>
            </a:r>
            <a:r>
              <a:rPr lang="en-US" sz="1598" dirty="0" err="1"/>
              <a:t>izolyasiya</a:t>
            </a:r>
            <a:r>
              <a:rPr lang="en-US" sz="1598" dirty="0"/>
              <a:t> </a:t>
            </a:r>
            <a:r>
              <a:rPr lang="en-US" sz="1598" dirty="0" err="1"/>
              <a:t>təmin</a:t>
            </a:r>
            <a:r>
              <a:rPr lang="en-US" sz="1598" dirty="0"/>
              <a:t> </a:t>
            </a:r>
            <a:r>
              <a:rPr lang="en-US" sz="1598" dirty="0" err="1"/>
              <a:t>etməyə</a:t>
            </a:r>
            <a:r>
              <a:rPr lang="en-US" sz="1598" dirty="0"/>
              <a:t> </a:t>
            </a:r>
            <a:r>
              <a:rPr lang="en-US" sz="1598" dirty="0" err="1"/>
              <a:t>kömək</a:t>
            </a:r>
            <a:r>
              <a:rPr lang="en-US" sz="1598" dirty="0"/>
              <a:t> </a:t>
            </a:r>
            <a:r>
              <a:rPr lang="en-US" sz="1598" dirty="0" err="1"/>
              <a:t>edə</a:t>
            </a:r>
            <a:r>
              <a:rPr lang="en-US" sz="1598" dirty="0"/>
              <a:t> </a:t>
            </a:r>
            <a:r>
              <a:rPr lang="en-US" sz="1598" dirty="0" err="1"/>
              <a:t>bilər.Şəhər</a:t>
            </a:r>
            <a:r>
              <a:rPr lang="en-US" sz="1598" dirty="0"/>
              <a:t> </a:t>
            </a:r>
            <a:r>
              <a:rPr lang="en-US" sz="1598" dirty="0" err="1"/>
              <a:t>Meşə</a:t>
            </a:r>
            <a:r>
              <a:rPr lang="en-US" sz="1598" dirty="0"/>
              <a:t> </a:t>
            </a:r>
            <a:r>
              <a:rPr lang="en-US" sz="1598" dirty="0" err="1"/>
              <a:t>Təsərrüfatı</a:t>
            </a:r>
            <a:r>
              <a:rPr lang="en-US" sz="1598" dirty="0"/>
              <a:t> </a:t>
            </a:r>
            <a:r>
              <a:rPr lang="en-US" sz="1598" dirty="0" err="1"/>
              <a:t>və</a:t>
            </a:r>
            <a:r>
              <a:rPr lang="en-US" sz="1598" dirty="0"/>
              <a:t> </a:t>
            </a:r>
            <a:r>
              <a:rPr lang="en-US" sz="1598" dirty="0" err="1"/>
              <a:t>Yaşıl</a:t>
            </a:r>
            <a:r>
              <a:rPr lang="en-US" sz="1598" dirty="0"/>
              <a:t> </a:t>
            </a:r>
            <a:r>
              <a:rPr lang="en-US" sz="1598" dirty="0" err="1"/>
              <a:t>Məkanlar</a:t>
            </a:r>
            <a:r>
              <a:rPr lang="en-US" sz="1598" dirty="0"/>
              <a:t>: </a:t>
            </a:r>
            <a:r>
              <a:rPr lang="en-US" sz="1598" dirty="0" err="1"/>
              <a:t>Ağacların</a:t>
            </a:r>
            <a:r>
              <a:rPr lang="en-US" sz="1598" dirty="0"/>
              <a:t> </a:t>
            </a:r>
            <a:r>
              <a:rPr lang="en-US" sz="1598" dirty="0" err="1"/>
              <a:t>əkilməsi</a:t>
            </a:r>
            <a:r>
              <a:rPr lang="en-US" sz="1598" dirty="0"/>
              <a:t> </a:t>
            </a:r>
            <a:r>
              <a:rPr lang="en-US" sz="1598" dirty="0" err="1"/>
              <a:t>və</a:t>
            </a:r>
            <a:r>
              <a:rPr lang="en-US" sz="1598" dirty="0"/>
              <a:t> </a:t>
            </a:r>
            <a:r>
              <a:rPr lang="en-US" sz="1598" dirty="0" err="1"/>
              <a:t>parkların</a:t>
            </a:r>
            <a:r>
              <a:rPr lang="en-US" sz="1598" dirty="0"/>
              <a:t> </a:t>
            </a:r>
            <a:r>
              <a:rPr lang="en-US" sz="1598" dirty="0" err="1"/>
              <a:t>yaradılması</a:t>
            </a:r>
            <a:r>
              <a:rPr lang="en-US" sz="1598" dirty="0"/>
              <a:t> </a:t>
            </a:r>
            <a:r>
              <a:rPr lang="en-US" sz="1598" dirty="0" err="1"/>
              <a:t>kölgə</a:t>
            </a:r>
            <a:r>
              <a:rPr lang="en-US" sz="1598" dirty="0"/>
              <a:t> </a:t>
            </a:r>
            <a:r>
              <a:rPr lang="en-US" sz="1598" dirty="0" err="1"/>
              <a:t>və</a:t>
            </a:r>
            <a:r>
              <a:rPr lang="en-US" sz="1598" dirty="0"/>
              <a:t> </a:t>
            </a:r>
            <a:r>
              <a:rPr lang="en-US" sz="1598" dirty="0" err="1"/>
              <a:t>buxarlanma</a:t>
            </a:r>
            <a:r>
              <a:rPr lang="en-US" sz="1598" dirty="0"/>
              <a:t> </a:t>
            </a:r>
            <a:r>
              <a:rPr lang="en-US" sz="1598" dirty="0" err="1"/>
              <a:t>vasitəsilə</a:t>
            </a:r>
            <a:r>
              <a:rPr lang="en-US" sz="1598" dirty="0"/>
              <a:t> </a:t>
            </a:r>
            <a:r>
              <a:rPr lang="en-US" sz="1598" dirty="0" err="1"/>
              <a:t>havanı</a:t>
            </a:r>
            <a:r>
              <a:rPr lang="en-US" sz="1598" dirty="0"/>
              <a:t> </a:t>
            </a:r>
            <a:r>
              <a:rPr lang="en-US" sz="1598" dirty="0" err="1"/>
              <a:t>sərinləyə</a:t>
            </a:r>
            <a:r>
              <a:rPr lang="en-US" sz="1598" dirty="0"/>
              <a:t> </a:t>
            </a:r>
            <a:r>
              <a:rPr lang="en-US" sz="1598" dirty="0" err="1"/>
              <a:t>bilər.Sərin</a:t>
            </a:r>
            <a:r>
              <a:rPr lang="en-US" sz="1598" dirty="0"/>
              <a:t> </a:t>
            </a:r>
            <a:r>
              <a:rPr lang="en-US" sz="1598" dirty="0" err="1"/>
              <a:t>Damlar</a:t>
            </a:r>
            <a:r>
              <a:rPr lang="en-US" sz="1598" dirty="0"/>
              <a:t> </a:t>
            </a:r>
            <a:r>
              <a:rPr lang="en-US" sz="1598" dirty="0" err="1"/>
              <a:t>və</a:t>
            </a:r>
            <a:r>
              <a:rPr lang="en-US" sz="1598" dirty="0"/>
              <a:t> </a:t>
            </a:r>
            <a:r>
              <a:rPr lang="en-US" sz="1598" dirty="0" err="1"/>
              <a:t>Səkilər</a:t>
            </a:r>
            <a:r>
              <a:rPr lang="en-US" sz="1598" dirty="0"/>
              <a:t>: </a:t>
            </a:r>
            <a:r>
              <a:rPr lang="en-US" sz="1598" dirty="0" err="1"/>
              <a:t>Damlar</a:t>
            </a:r>
            <a:r>
              <a:rPr lang="en-US" sz="1598" dirty="0"/>
              <a:t> </a:t>
            </a:r>
            <a:r>
              <a:rPr lang="en-US" sz="1598" dirty="0" err="1"/>
              <a:t>və</a:t>
            </a:r>
            <a:r>
              <a:rPr lang="en-US" sz="1598" dirty="0"/>
              <a:t> </a:t>
            </a:r>
            <a:r>
              <a:rPr lang="en-US" sz="1598" dirty="0" err="1"/>
              <a:t>səkilər</a:t>
            </a:r>
            <a:r>
              <a:rPr lang="en-US" sz="1598" dirty="0"/>
              <a:t> </a:t>
            </a:r>
            <a:r>
              <a:rPr lang="en-US" sz="1598" dirty="0" err="1"/>
              <a:t>üçün</a:t>
            </a:r>
            <a:r>
              <a:rPr lang="en-US" sz="1598" dirty="0"/>
              <a:t> </a:t>
            </a:r>
            <a:r>
              <a:rPr lang="en-US" sz="1598" dirty="0" err="1"/>
              <a:t>əks</a:t>
            </a:r>
            <a:r>
              <a:rPr lang="en-US" sz="1598" dirty="0"/>
              <a:t> </a:t>
            </a:r>
            <a:r>
              <a:rPr lang="en-US" sz="1598" dirty="0" err="1"/>
              <a:t>etdirici</a:t>
            </a:r>
            <a:r>
              <a:rPr lang="en-US" sz="1598" dirty="0"/>
              <a:t> </a:t>
            </a:r>
            <a:r>
              <a:rPr lang="en-US" sz="1598" dirty="0" err="1"/>
              <a:t>materiallardan</a:t>
            </a:r>
            <a:r>
              <a:rPr lang="en-US" sz="1598" dirty="0"/>
              <a:t> </a:t>
            </a:r>
            <a:r>
              <a:rPr lang="en-US" sz="1598" dirty="0" err="1"/>
              <a:t>istifadə</a:t>
            </a:r>
            <a:r>
              <a:rPr lang="en-US" sz="1598" dirty="0"/>
              <a:t> </a:t>
            </a:r>
            <a:r>
              <a:rPr lang="en-US" sz="1598" dirty="0" err="1"/>
              <a:t>istilik</a:t>
            </a:r>
            <a:r>
              <a:rPr lang="en-US" sz="1598" dirty="0"/>
              <a:t> </a:t>
            </a:r>
            <a:r>
              <a:rPr lang="en-US" sz="1598" dirty="0" err="1"/>
              <a:t>udulmasını</a:t>
            </a:r>
            <a:r>
              <a:rPr lang="en-US" sz="1598" dirty="0"/>
              <a:t> </a:t>
            </a:r>
            <a:r>
              <a:rPr lang="en-US" sz="1598" dirty="0" err="1"/>
              <a:t>azalda</a:t>
            </a:r>
            <a:r>
              <a:rPr lang="en-US" sz="1598" dirty="0"/>
              <a:t> </a:t>
            </a:r>
            <a:r>
              <a:rPr lang="en-US" sz="1598" dirty="0" err="1"/>
              <a:t>bilər.Enerjiyə</a:t>
            </a:r>
            <a:r>
              <a:rPr lang="en-US" sz="1598" dirty="0"/>
              <a:t> </a:t>
            </a:r>
            <a:r>
              <a:rPr lang="en-US" sz="1598" dirty="0" err="1"/>
              <a:t>qənaət</a:t>
            </a:r>
            <a:r>
              <a:rPr lang="en-US" sz="1598" dirty="0"/>
              <a:t> </a:t>
            </a:r>
            <a:r>
              <a:rPr lang="en-US" sz="1598" dirty="0" err="1"/>
              <a:t>edən</a:t>
            </a:r>
            <a:r>
              <a:rPr lang="en-US" sz="1598" dirty="0"/>
              <a:t> </a:t>
            </a:r>
            <a:r>
              <a:rPr lang="en-US" sz="1598" dirty="0" err="1"/>
              <a:t>binalar</a:t>
            </a:r>
            <a:r>
              <a:rPr lang="en-US" sz="1598" dirty="0"/>
              <a:t>: </a:t>
            </a:r>
            <a:r>
              <a:rPr lang="en-US" sz="1598" dirty="0" err="1"/>
              <a:t>Binaların</a:t>
            </a:r>
            <a:r>
              <a:rPr lang="en-US" sz="1598" dirty="0"/>
              <a:t> </a:t>
            </a:r>
            <a:r>
              <a:rPr lang="en-US" sz="1598" dirty="0" err="1"/>
              <a:t>daha</a:t>
            </a:r>
            <a:r>
              <a:rPr lang="en-US" sz="1598" dirty="0"/>
              <a:t> </a:t>
            </a:r>
            <a:r>
              <a:rPr lang="en-US" sz="1598" dirty="0" err="1"/>
              <a:t>enerjiyə</a:t>
            </a:r>
            <a:r>
              <a:rPr lang="en-US" sz="1598" dirty="0"/>
              <a:t> </a:t>
            </a:r>
            <a:r>
              <a:rPr lang="en-US" sz="1598" dirty="0" err="1"/>
              <a:t>qənaətli</a:t>
            </a:r>
            <a:r>
              <a:rPr lang="en-US" sz="1598" dirty="0"/>
              <a:t> </a:t>
            </a:r>
            <a:r>
              <a:rPr lang="en-US" sz="1598" dirty="0" err="1"/>
              <a:t>olması</a:t>
            </a:r>
            <a:r>
              <a:rPr lang="en-US" sz="1598" dirty="0"/>
              <a:t> </a:t>
            </a:r>
            <a:r>
              <a:rPr lang="en-US" sz="1598" dirty="0" err="1"/>
              <a:t>üçün</a:t>
            </a:r>
            <a:r>
              <a:rPr lang="en-US" sz="1598" dirty="0"/>
              <a:t> </a:t>
            </a:r>
            <a:r>
              <a:rPr lang="en-US" sz="1598" dirty="0" err="1"/>
              <a:t>layihələndirilməsi</a:t>
            </a:r>
            <a:r>
              <a:rPr lang="en-US" sz="1598" dirty="0"/>
              <a:t> </a:t>
            </a:r>
            <a:r>
              <a:rPr lang="en-US" sz="1598" dirty="0" err="1"/>
              <a:t>istilik</a:t>
            </a:r>
            <a:r>
              <a:rPr lang="en-US" sz="1598" dirty="0"/>
              <a:t> </a:t>
            </a:r>
            <a:r>
              <a:rPr lang="en-US" sz="1598" dirty="0" err="1"/>
              <a:t>istehsalı</a:t>
            </a:r>
            <a:r>
              <a:rPr lang="en-US" sz="1598" dirty="0"/>
              <a:t> </a:t>
            </a:r>
            <a:r>
              <a:rPr lang="en-US" sz="1598" dirty="0" err="1"/>
              <a:t>və</a:t>
            </a:r>
            <a:r>
              <a:rPr lang="en-US" sz="1598" dirty="0"/>
              <a:t> </a:t>
            </a:r>
            <a:r>
              <a:rPr lang="en-US" sz="1598" dirty="0" err="1"/>
              <a:t>istehlakını</a:t>
            </a:r>
            <a:r>
              <a:rPr lang="en-US" sz="1598" dirty="0"/>
              <a:t> </a:t>
            </a:r>
            <a:r>
              <a:rPr lang="en-US" sz="1598" dirty="0" err="1"/>
              <a:t>azalda</a:t>
            </a:r>
            <a:r>
              <a:rPr lang="en-US" sz="1598" dirty="0"/>
              <a:t> </a:t>
            </a:r>
            <a:r>
              <a:rPr lang="en-US" sz="1598" dirty="0" err="1"/>
              <a:t>bilər</a:t>
            </a:r>
            <a:r>
              <a:rPr lang="en-US" sz="1598" dirty="0"/>
              <a:t>.</a:t>
            </a:r>
            <a:endParaRPr lang="az-Latn-AZ" sz="1598" dirty="0"/>
          </a:p>
          <a:p>
            <a:r>
              <a:rPr lang="en-US" sz="1598" b="1" dirty="0" err="1"/>
              <a:t>Zərərlərin</a:t>
            </a:r>
            <a:r>
              <a:rPr lang="en-US" sz="1598" b="1" dirty="0"/>
              <a:t> </a:t>
            </a:r>
            <a:r>
              <a:rPr lang="en-US" sz="1598" b="1" dirty="0" err="1"/>
              <a:t>azaldılmasının</a:t>
            </a:r>
            <a:r>
              <a:rPr lang="en-US" sz="1598" b="1" dirty="0"/>
              <a:t> </a:t>
            </a:r>
            <a:r>
              <a:rPr lang="en-US" sz="1598" b="1" dirty="0" err="1"/>
              <a:t>faydaları:</a:t>
            </a:r>
            <a:r>
              <a:rPr lang="en-US" sz="1598" dirty="0" err="1"/>
              <a:t>Aşağı</a:t>
            </a:r>
            <a:r>
              <a:rPr lang="en-US" sz="1598" dirty="0"/>
              <a:t> </a:t>
            </a:r>
            <a:r>
              <a:rPr lang="en-US" sz="1598" dirty="0" err="1"/>
              <a:t>Enerji</a:t>
            </a:r>
            <a:r>
              <a:rPr lang="en-US" sz="1598" dirty="0"/>
              <a:t> </a:t>
            </a:r>
            <a:r>
              <a:rPr lang="en-US" sz="1598" dirty="0" err="1"/>
              <a:t>Xərcləri</a:t>
            </a:r>
            <a:r>
              <a:rPr lang="en-US" sz="1598" dirty="0"/>
              <a:t>: </a:t>
            </a:r>
            <a:r>
              <a:rPr lang="en-US" sz="1598" dirty="0" err="1"/>
              <a:t>Kondisionerə</a:t>
            </a:r>
            <a:r>
              <a:rPr lang="en-US" sz="1598" dirty="0"/>
              <a:t> </a:t>
            </a:r>
            <a:r>
              <a:rPr lang="en-US" sz="1598" dirty="0" err="1"/>
              <a:t>ehtiyacın</a:t>
            </a:r>
            <a:r>
              <a:rPr lang="en-US" sz="1598" dirty="0"/>
              <a:t> </a:t>
            </a:r>
            <a:r>
              <a:rPr lang="en-US" sz="1598" dirty="0" err="1"/>
              <a:t>azaldılması</a:t>
            </a:r>
            <a:r>
              <a:rPr lang="en-US" sz="1598" dirty="0"/>
              <a:t> </a:t>
            </a:r>
            <a:r>
              <a:rPr lang="en-US" sz="1598" dirty="0" err="1"/>
              <a:t>enerji</a:t>
            </a:r>
            <a:r>
              <a:rPr lang="en-US" sz="1598" dirty="0"/>
              <a:t> </a:t>
            </a:r>
            <a:r>
              <a:rPr lang="en-US" sz="1598" dirty="0" err="1"/>
              <a:t>xərclərini</a:t>
            </a:r>
            <a:r>
              <a:rPr lang="en-US" sz="1598" dirty="0"/>
              <a:t> </a:t>
            </a:r>
            <a:r>
              <a:rPr lang="en-US" sz="1598" dirty="0" err="1"/>
              <a:t>azalda</a:t>
            </a:r>
            <a:r>
              <a:rPr lang="en-US" sz="1598" dirty="0"/>
              <a:t> </a:t>
            </a:r>
            <a:r>
              <a:rPr lang="en-US" sz="1598" dirty="0" err="1"/>
              <a:t>bilər.Təkmilləşdirilmiş</a:t>
            </a:r>
            <a:r>
              <a:rPr lang="en-US" sz="1598" dirty="0"/>
              <a:t> </a:t>
            </a:r>
            <a:r>
              <a:rPr lang="en-US" sz="1598" dirty="0" err="1"/>
              <a:t>Hava</a:t>
            </a:r>
            <a:r>
              <a:rPr lang="en-US" sz="1598" dirty="0"/>
              <a:t> </a:t>
            </a:r>
            <a:r>
              <a:rPr lang="en-US" sz="1598" dirty="0" err="1"/>
              <a:t>Keyfiyyəti</a:t>
            </a:r>
            <a:r>
              <a:rPr lang="en-US" sz="1598" dirty="0"/>
              <a:t>: </a:t>
            </a:r>
            <a:r>
              <a:rPr lang="en-US" sz="1598" dirty="0" err="1"/>
              <a:t>Enerji</a:t>
            </a:r>
            <a:r>
              <a:rPr lang="en-US" sz="1598" dirty="0"/>
              <a:t> </a:t>
            </a:r>
            <a:r>
              <a:rPr lang="en-US" sz="1598" dirty="0" err="1"/>
              <a:t>istehlakının</a:t>
            </a:r>
            <a:r>
              <a:rPr lang="en-US" sz="1598" dirty="0"/>
              <a:t> </a:t>
            </a:r>
            <a:r>
              <a:rPr lang="en-US" sz="1598" dirty="0" err="1"/>
              <a:t>azaldılması</a:t>
            </a:r>
            <a:r>
              <a:rPr lang="en-US" sz="1598" dirty="0"/>
              <a:t> </a:t>
            </a:r>
            <a:r>
              <a:rPr lang="en-US" sz="1598" dirty="0" err="1"/>
              <a:t>elektrik</a:t>
            </a:r>
            <a:r>
              <a:rPr lang="en-US" sz="1598" dirty="0"/>
              <a:t> </a:t>
            </a:r>
            <a:r>
              <a:rPr lang="en-US" sz="1598" dirty="0" err="1"/>
              <a:t>stansiyalarından</a:t>
            </a:r>
            <a:r>
              <a:rPr lang="en-US" sz="1598" dirty="0"/>
              <a:t> </a:t>
            </a:r>
            <a:r>
              <a:rPr lang="en-US" sz="1598" dirty="0" err="1"/>
              <a:t>emissiyaları</a:t>
            </a:r>
            <a:r>
              <a:rPr lang="en-US" sz="1598" dirty="0"/>
              <a:t> </a:t>
            </a:r>
            <a:r>
              <a:rPr lang="en-US" sz="1598" dirty="0" err="1"/>
              <a:t>azalda</a:t>
            </a:r>
            <a:r>
              <a:rPr lang="en-US" sz="1598" dirty="0"/>
              <a:t> </a:t>
            </a:r>
            <a:r>
              <a:rPr lang="en-US" sz="1598" dirty="0" err="1"/>
              <a:t>bilər.Təkmilləşdirilmiş</a:t>
            </a:r>
            <a:r>
              <a:rPr lang="en-US" sz="1598" dirty="0"/>
              <a:t> </a:t>
            </a:r>
            <a:r>
              <a:rPr lang="en-US" sz="1598" dirty="0" err="1"/>
              <a:t>İctimai</a:t>
            </a:r>
            <a:r>
              <a:rPr lang="en-US" sz="1598" dirty="0"/>
              <a:t> </a:t>
            </a:r>
            <a:r>
              <a:rPr lang="en-US" sz="1598" dirty="0" err="1"/>
              <a:t>Sağlamlıq</a:t>
            </a:r>
            <a:r>
              <a:rPr lang="en-US" sz="1598" dirty="0"/>
              <a:t>: </a:t>
            </a:r>
            <a:r>
              <a:rPr lang="en-US" sz="1598" dirty="0" err="1"/>
              <a:t>Aşağı</a:t>
            </a:r>
            <a:r>
              <a:rPr lang="en-US" sz="1598" dirty="0"/>
              <a:t> </a:t>
            </a:r>
            <a:r>
              <a:rPr lang="en-US" sz="1598" dirty="0" err="1"/>
              <a:t>temperatur</a:t>
            </a:r>
            <a:r>
              <a:rPr lang="en-US" sz="1598" dirty="0"/>
              <a:t> </a:t>
            </a:r>
            <a:r>
              <a:rPr lang="en-US" sz="1598" dirty="0" err="1"/>
              <a:t>istiliklə</a:t>
            </a:r>
            <a:r>
              <a:rPr lang="en-US" sz="1598" dirty="0"/>
              <a:t> </a:t>
            </a:r>
            <a:r>
              <a:rPr lang="en-US" sz="1598" dirty="0" err="1"/>
              <a:t>bağlı</a:t>
            </a:r>
            <a:r>
              <a:rPr lang="en-US" sz="1598" dirty="0"/>
              <a:t> </a:t>
            </a:r>
            <a:r>
              <a:rPr lang="en-US" sz="1598" dirty="0" err="1"/>
              <a:t>sağlamlıq</a:t>
            </a:r>
            <a:r>
              <a:rPr lang="en-US" sz="1598" dirty="0"/>
              <a:t> </a:t>
            </a:r>
            <a:r>
              <a:rPr lang="en-US" sz="1598" dirty="0" err="1"/>
              <a:t>problemlərini</a:t>
            </a:r>
            <a:r>
              <a:rPr lang="en-US" sz="1598" dirty="0"/>
              <a:t> </a:t>
            </a:r>
            <a:r>
              <a:rPr lang="en-US" sz="1598" dirty="0" err="1"/>
              <a:t>azalda</a:t>
            </a:r>
            <a:r>
              <a:rPr lang="en-US" sz="1598" dirty="0"/>
              <a:t> </a:t>
            </a:r>
            <a:r>
              <a:rPr lang="en-US" sz="1598" dirty="0" err="1"/>
              <a:t>bilər.Artan</a:t>
            </a:r>
            <a:r>
              <a:rPr lang="en-US" sz="1598" dirty="0"/>
              <a:t> </a:t>
            </a:r>
            <a:r>
              <a:rPr lang="en-US" sz="1598" dirty="0" err="1"/>
              <a:t>Şəhər</a:t>
            </a:r>
            <a:r>
              <a:rPr lang="en-US" sz="1598" dirty="0"/>
              <a:t> </a:t>
            </a:r>
            <a:r>
              <a:rPr lang="en-US" sz="1598" dirty="0" err="1"/>
              <a:t>Yaşayış</a:t>
            </a:r>
            <a:r>
              <a:rPr lang="en-US" sz="1598" dirty="0"/>
              <a:t> </a:t>
            </a:r>
            <a:r>
              <a:rPr lang="en-US" sz="1598" dirty="0" err="1"/>
              <a:t>qabiliyyəti</a:t>
            </a:r>
            <a:r>
              <a:rPr lang="en-US" sz="1598" dirty="0"/>
              <a:t>: </a:t>
            </a:r>
            <a:r>
              <a:rPr lang="en-US" sz="1598" dirty="0" err="1"/>
              <a:t>Daha</a:t>
            </a:r>
            <a:r>
              <a:rPr lang="en-US" sz="1598" dirty="0"/>
              <a:t> </a:t>
            </a:r>
            <a:r>
              <a:rPr lang="en-US" sz="1598" dirty="0" err="1"/>
              <a:t>yaşıl</a:t>
            </a:r>
            <a:r>
              <a:rPr lang="en-US" sz="1598" dirty="0"/>
              <a:t>, </a:t>
            </a:r>
            <a:r>
              <a:rPr lang="en-US" sz="1598" dirty="0" err="1"/>
              <a:t>daha</a:t>
            </a:r>
            <a:r>
              <a:rPr lang="en-US" sz="1598" dirty="0"/>
              <a:t> </a:t>
            </a:r>
            <a:r>
              <a:rPr lang="en-US" sz="1598" dirty="0" err="1"/>
              <a:t>soyuq</a:t>
            </a:r>
            <a:r>
              <a:rPr lang="en-US" sz="1598" dirty="0"/>
              <a:t> </a:t>
            </a:r>
            <a:r>
              <a:rPr lang="en-US" sz="1598" dirty="0" err="1"/>
              <a:t>şəhər</a:t>
            </a:r>
            <a:r>
              <a:rPr lang="en-US" sz="1598" dirty="0"/>
              <a:t> </a:t>
            </a:r>
            <a:r>
              <a:rPr lang="en-US" sz="1598" dirty="0" err="1"/>
              <a:t>əraziləri</a:t>
            </a:r>
            <a:r>
              <a:rPr lang="en-US" sz="1598" dirty="0"/>
              <a:t> </a:t>
            </a:r>
            <a:r>
              <a:rPr lang="en-US" sz="1598" dirty="0" err="1"/>
              <a:t>ümumi</a:t>
            </a:r>
            <a:r>
              <a:rPr lang="en-US" sz="1598" dirty="0"/>
              <a:t> </a:t>
            </a:r>
            <a:r>
              <a:rPr lang="en-US" sz="1598" dirty="0" err="1"/>
              <a:t>həyat</a:t>
            </a:r>
            <a:r>
              <a:rPr lang="en-US" sz="1598" dirty="0"/>
              <a:t> </a:t>
            </a:r>
            <a:r>
              <a:rPr lang="en-US" sz="1598" dirty="0" err="1"/>
              <a:t>keyfiyyətini</a:t>
            </a:r>
            <a:r>
              <a:rPr lang="en-US" sz="1598" dirty="0"/>
              <a:t> </a:t>
            </a:r>
            <a:r>
              <a:rPr lang="en-US" sz="1598" dirty="0" err="1"/>
              <a:t>yaxşılaşdıra</a:t>
            </a:r>
            <a:r>
              <a:rPr lang="en-US" sz="1598" dirty="0"/>
              <a:t> </a:t>
            </a:r>
            <a:r>
              <a:rPr lang="en-US" sz="1598" dirty="0" err="1"/>
              <a:t>bilər</a:t>
            </a:r>
            <a:r>
              <a:rPr lang="en-US" sz="1598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998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C407-7A87-7DC4-E80A-029A9728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08" y="741391"/>
            <a:ext cx="3453957" cy="1616203"/>
          </a:xfrm>
        </p:spPr>
        <p:txBody>
          <a:bodyPr anchor="b">
            <a:normAutofit/>
          </a:bodyPr>
          <a:lstStyle/>
          <a:p>
            <a:r>
              <a:rPr lang="en-US" sz="3196"/>
              <a:t>Enerjiyə qənaət edən Memarlıq Dizaynları: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BC65D-8D3E-479F-D7A6-B62196A35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04" y="2566465"/>
            <a:ext cx="3453957" cy="3447832"/>
          </a:xfrm>
        </p:spPr>
        <p:txBody>
          <a:bodyPr anchor="t">
            <a:normAutofit/>
          </a:bodyPr>
          <a:lstStyle/>
          <a:p>
            <a:r>
              <a:rPr lang="en-US" sz="1864" dirty="0"/>
              <a:t>Bina </a:t>
            </a:r>
            <a:r>
              <a:rPr lang="en-US" sz="1864" dirty="0" err="1"/>
              <a:t>Orientasiyası</a:t>
            </a:r>
            <a:r>
              <a:rPr lang="en-US" sz="1864" dirty="0"/>
              <a:t> </a:t>
            </a:r>
            <a:r>
              <a:rPr lang="en-US" sz="1864" dirty="0" err="1"/>
              <a:t>və</a:t>
            </a:r>
            <a:r>
              <a:rPr lang="en-US" sz="1864" dirty="0"/>
              <a:t> </a:t>
            </a:r>
            <a:r>
              <a:rPr lang="en-US" sz="1864" dirty="0" err="1"/>
              <a:t>Planı</a:t>
            </a:r>
            <a:r>
              <a:rPr lang="en-US" sz="1864" dirty="0"/>
              <a:t>: </a:t>
            </a:r>
            <a:r>
              <a:rPr lang="en-US" sz="1864" dirty="0" err="1"/>
              <a:t>Təbii</a:t>
            </a:r>
            <a:r>
              <a:rPr lang="en-US" sz="1864" dirty="0"/>
              <a:t> </a:t>
            </a:r>
            <a:r>
              <a:rPr lang="en-US" sz="1864" dirty="0" err="1"/>
              <a:t>işığın</a:t>
            </a:r>
            <a:r>
              <a:rPr lang="en-US" sz="1864" dirty="0"/>
              <a:t> </a:t>
            </a:r>
            <a:r>
              <a:rPr lang="en-US" sz="1864" dirty="0" err="1"/>
              <a:t>və</a:t>
            </a:r>
            <a:r>
              <a:rPr lang="en-US" sz="1864" dirty="0"/>
              <a:t> </a:t>
            </a:r>
            <a:r>
              <a:rPr lang="en-US" sz="1864" dirty="0" err="1"/>
              <a:t>havalandırmanın</a:t>
            </a:r>
            <a:r>
              <a:rPr lang="en-US" sz="1864" dirty="0"/>
              <a:t> </a:t>
            </a:r>
            <a:r>
              <a:rPr lang="en-US" sz="1864" dirty="0" err="1"/>
              <a:t>maksimum</a:t>
            </a:r>
            <a:r>
              <a:rPr lang="en-US" sz="1864" dirty="0"/>
              <a:t> </a:t>
            </a:r>
            <a:r>
              <a:rPr lang="en-US" sz="1864" dirty="0" err="1"/>
              <a:t>dərəcədə</a:t>
            </a:r>
            <a:r>
              <a:rPr lang="en-US" sz="1864" dirty="0"/>
              <a:t> </a:t>
            </a:r>
            <a:r>
              <a:rPr lang="en-US" sz="1864" dirty="0" err="1"/>
              <a:t>artırılması</a:t>
            </a:r>
            <a:endParaRPr lang="en-US" sz="1864" dirty="0"/>
          </a:p>
          <a:p>
            <a:r>
              <a:rPr lang="en-US" sz="1864" dirty="0" err="1"/>
              <a:t>İzolyasiya</a:t>
            </a:r>
            <a:r>
              <a:rPr lang="en-US" sz="1864" dirty="0"/>
              <a:t> </a:t>
            </a:r>
            <a:r>
              <a:rPr lang="en-US" sz="1864" dirty="0" err="1"/>
              <a:t>və</a:t>
            </a:r>
            <a:r>
              <a:rPr lang="en-US" sz="1864" dirty="0"/>
              <a:t> </a:t>
            </a:r>
            <a:r>
              <a:rPr lang="en-US" sz="1864" dirty="0" err="1"/>
              <a:t>Tikinti</a:t>
            </a:r>
            <a:r>
              <a:rPr lang="en-US" sz="1864" dirty="0"/>
              <a:t> </a:t>
            </a:r>
            <a:r>
              <a:rPr lang="en-US" sz="1864" dirty="0" err="1"/>
              <a:t>Materialları</a:t>
            </a:r>
            <a:r>
              <a:rPr lang="en-US" sz="1864" dirty="0"/>
              <a:t>: </a:t>
            </a:r>
            <a:r>
              <a:rPr lang="en-US" sz="1864" dirty="0" err="1"/>
              <a:t>Yüksək</a:t>
            </a:r>
            <a:r>
              <a:rPr lang="en-US" sz="1864" dirty="0"/>
              <a:t> </a:t>
            </a:r>
            <a:r>
              <a:rPr lang="en-US" sz="1864" dirty="0" err="1"/>
              <a:t>performanslı</a:t>
            </a:r>
            <a:r>
              <a:rPr lang="en-US" sz="1864" dirty="0"/>
              <a:t> </a:t>
            </a:r>
            <a:r>
              <a:rPr lang="en-US" sz="1864" dirty="0" err="1"/>
              <a:t>izolyasiya</a:t>
            </a:r>
            <a:r>
              <a:rPr lang="en-US" sz="1864" dirty="0"/>
              <a:t>, </a:t>
            </a:r>
            <a:r>
              <a:rPr lang="en-US" sz="1864" dirty="0" err="1"/>
              <a:t>davamlı</a:t>
            </a:r>
            <a:r>
              <a:rPr lang="en-US" sz="1864" dirty="0"/>
              <a:t> </a:t>
            </a:r>
            <a:r>
              <a:rPr lang="en-US" sz="1864" dirty="0" err="1"/>
              <a:t>materiallar</a:t>
            </a:r>
            <a:endParaRPr lang="en-US" sz="1864" dirty="0"/>
          </a:p>
          <a:p>
            <a:r>
              <a:rPr lang="en-US" sz="1864" dirty="0" err="1"/>
              <a:t>Pəncərələr</a:t>
            </a:r>
            <a:r>
              <a:rPr lang="en-US" sz="1864" dirty="0"/>
              <a:t> </a:t>
            </a:r>
            <a:r>
              <a:rPr lang="en-US" sz="1864" dirty="0" err="1"/>
              <a:t>və</a:t>
            </a:r>
            <a:r>
              <a:rPr lang="en-US" sz="1864" dirty="0"/>
              <a:t> </a:t>
            </a:r>
            <a:r>
              <a:rPr lang="en-US" sz="1864" dirty="0" err="1"/>
              <a:t>şüşələr</a:t>
            </a:r>
            <a:r>
              <a:rPr lang="en-US" sz="1864" dirty="0"/>
              <a:t>: </a:t>
            </a:r>
            <a:r>
              <a:rPr lang="en-US" sz="1864" dirty="0" err="1"/>
              <a:t>qabaqcıl</a:t>
            </a:r>
            <a:r>
              <a:rPr lang="en-US" sz="1864" dirty="0"/>
              <a:t> </a:t>
            </a:r>
            <a:r>
              <a:rPr lang="en-US" sz="1864" dirty="0" err="1"/>
              <a:t>şüşə</a:t>
            </a:r>
            <a:r>
              <a:rPr lang="en-US" sz="1864" dirty="0"/>
              <a:t> </a:t>
            </a:r>
            <a:r>
              <a:rPr lang="en-US" sz="1864" dirty="0" err="1"/>
              <a:t>texnologiyaları</a:t>
            </a:r>
            <a:r>
              <a:rPr lang="en-US" sz="1864" dirty="0"/>
              <a:t>, </a:t>
            </a:r>
            <a:r>
              <a:rPr lang="en-US" sz="1864" dirty="0" err="1"/>
              <a:t>strateji</a:t>
            </a:r>
            <a:r>
              <a:rPr lang="en-US" sz="1864" dirty="0"/>
              <a:t> </a:t>
            </a:r>
            <a:r>
              <a:rPr lang="en-US" sz="1864" dirty="0" err="1"/>
              <a:t>pəncərə</a:t>
            </a:r>
            <a:r>
              <a:rPr lang="en-US" sz="1864" dirty="0"/>
              <a:t> </a:t>
            </a:r>
            <a:r>
              <a:rPr lang="en-US" sz="1864" dirty="0" err="1"/>
              <a:t>yerləşdirməsi</a:t>
            </a:r>
            <a:endParaRPr lang="en-US" sz="1864" dirty="0"/>
          </a:p>
        </p:txBody>
      </p:sp>
      <p:pic>
        <p:nvPicPr>
          <p:cNvPr id="12290" name="Picture 2" descr="Best 10 Materials to Enhance Building Facade Performance">
            <a:extLst>
              <a:ext uri="{FF2B5EF4-FFF2-40B4-BE49-F238E27FC236}">
                <a16:creationId xmlns:a16="http://schemas.microsoft.com/office/drawing/2014/main" id="{D49D0FAA-1CB5-C5F8-A43A-DF9CCFB86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8718" y="1145819"/>
            <a:ext cx="8148814" cy="441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47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6E502-9938-EB72-1BAE-F47E406E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531" y="856180"/>
            <a:ext cx="5276560" cy="1128068"/>
          </a:xfrm>
        </p:spPr>
        <p:txBody>
          <a:bodyPr anchor="ctr">
            <a:normAutofit/>
          </a:bodyPr>
          <a:lstStyle/>
          <a:p>
            <a:r>
              <a:rPr lang="en-US" sz="3728"/>
              <a:t>Binanın istiqaməti və planı: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8AA02-1816-9544-3940-507CCDD85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16" y="2253886"/>
            <a:ext cx="6489201" cy="4309056"/>
          </a:xfrm>
        </p:spPr>
        <p:txBody>
          <a:bodyPr anchor="ctr">
            <a:normAutofit lnSpcReduction="10000"/>
          </a:bodyPr>
          <a:lstStyle/>
          <a:p>
            <a:r>
              <a:rPr lang="en-US" sz="1864" dirty="0" err="1"/>
              <a:t>Təbii</a:t>
            </a:r>
            <a:r>
              <a:rPr lang="en-US" sz="1864" dirty="0"/>
              <a:t> </a:t>
            </a:r>
            <a:r>
              <a:rPr lang="en-US" sz="1864" dirty="0" err="1"/>
              <a:t>işığı</a:t>
            </a:r>
            <a:r>
              <a:rPr lang="en-US" sz="1864" dirty="0"/>
              <a:t>, </a:t>
            </a:r>
            <a:r>
              <a:rPr lang="en-US" sz="1864" dirty="0" err="1"/>
              <a:t>ventilyasiyanı</a:t>
            </a:r>
            <a:r>
              <a:rPr lang="en-US" sz="1864" dirty="0"/>
              <a:t> </a:t>
            </a:r>
            <a:r>
              <a:rPr lang="en-US" sz="1864" dirty="0" err="1"/>
              <a:t>və</a:t>
            </a:r>
            <a:r>
              <a:rPr lang="en-US" sz="1864" dirty="0"/>
              <a:t> </a:t>
            </a:r>
            <a:r>
              <a:rPr lang="en-US" sz="1864" dirty="0" err="1"/>
              <a:t>enerji</a:t>
            </a:r>
            <a:r>
              <a:rPr lang="en-US" sz="1864" dirty="0"/>
              <a:t> </a:t>
            </a:r>
            <a:r>
              <a:rPr lang="en-US" sz="1864" dirty="0" err="1"/>
              <a:t>səmərəliliyini</a:t>
            </a:r>
            <a:r>
              <a:rPr lang="en-US" sz="1864" dirty="0"/>
              <a:t> </a:t>
            </a:r>
            <a:r>
              <a:rPr lang="en-US" sz="1864" dirty="0" err="1"/>
              <a:t>optimallaşdırmaq</a:t>
            </a:r>
            <a:r>
              <a:rPr lang="en-US" sz="1864" dirty="0"/>
              <a:t> </a:t>
            </a:r>
            <a:r>
              <a:rPr lang="en-US" sz="1864" dirty="0" err="1"/>
              <a:t>üçün</a:t>
            </a:r>
            <a:r>
              <a:rPr lang="en-US" sz="1864" dirty="0"/>
              <a:t> </a:t>
            </a:r>
            <a:r>
              <a:rPr lang="en-US" sz="1864" dirty="0" err="1"/>
              <a:t>ərazidə</a:t>
            </a:r>
            <a:r>
              <a:rPr lang="en-US" sz="1864" dirty="0"/>
              <a:t> </a:t>
            </a:r>
            <a:r>
              <a:rPr lang="en-US" sz="1864" dirty="0" err="1"/>
              <a:t>binanın</a:t>
            </a:r>
            <a:r>
              <a:rPr lang="en-US" sz="1864" dirty="0"/>
              <a:t> </a:t>
            </a:r>
            <a:r>
              <a:rPr lang="en-US" sz="1864" dirty="0" err="1"/>
              <a:t>strateji</a:t>
            </a:r>
            <a:r>
              <a:rPr lang="en-US" sz="1864" dirty="0"/>
              <a:t> </a:t>
            </a:r>
            <a:r>
              <a:rPr lang="en-US" sz="1864" dirty="0" err="1"/>
              <a:t>yerləşdirilməsi</a:t>
            </a:r>
            <a:r>
              <a:rPr lang="en-US" sz="1864" dirty="0"/>
              <a:t> </a:t>
            </a:r>
            <a:r>
              <a:rPr lang="en-US" sz="1864" dirty="0" err="1"/>
              <a:t>və</a:t>
            </a:r>
            <a:r>
              <a:rPr lang="en-US" sz="1864" dirty="0"/>
              <a:t> </a:t>
            </a:r>
            <a:r>
              <a:rPr lang="en-US" sz="1864" dirty="0" err="1"/>
              <a:t>dizaynı</a:t>
            </a:r>
            <a:r>
              <a:rPr lang="en-US" sz="1864" dirty="0"/>
              <a:t>.</a:t>
            </a:r>
            <a:endParaRPr lang="az-Latn-AZ" sz="1864" dirty="0"/>
          </a:p>
          <a:p>
            <a:r>
              <a:rPr lang="en-US" sz="1864" dirty="0" err="1"/>
              <a:t>Məqsəd</a:t>
            </a:r>
            <a:r>
              <a:rPr lang="en-US" sz="1864" dirty="0"/>
              <a:t>: </a:t>
            </a:r>
            <a:r>
              <a:rPr lang="en-US" sz="1864" dirty="0" err="1"/>
              <a:t>Enerji</a:t>
            </a:r>
            <a:r>
              <a:rPr lang="en-US" sz="1864" dirty="0"/>
              <a:t> </a:t>
            </a:r>
            <a:r>
              <a:rPr lang="en-US" sz="1864" dirty="0" err="1"/>
              <a:t>səmərəliliyini</a:t>
            </a:r>
            <a:r>
              <a:rPr lang="en-US" sz="1864" dirty="0"/>
              <a:t> </a:t>
            </a:r>
            <a:r>
              <a:rPr lang="en-US" sz="1864" dirty="0" err="1"/>
              <a:t>artırmaq</a:t>
            </a:r>
            <a:r>
              <a:rPr lang="en-US" sz="1864" dirty="0"/>
              <a:t>, </a:t>
            </a:r>
            <a:r>
              <a:rPr lang="en-US" sz="1864" dirty="0" err="1"/>
              <a:t>daxili</a:t>
            </a:r>
            <a:r>
              <a:rPr lang="en-US" sz="1864" dirty="0"/>
              <a:t> </a:t>
            </a:r>
            <a:r>
              <a:rPr lang="en-US" sz="1864" dirty="0" err="1"/>
              <a:t>rahatlığı</a:t>
            </a:r>
            <a:r>
              <a:rPr lang="en-US" sz="1864" dirty="0"/>
              <a:t> </a:t>
            </a:r>
            <a:r>
              <a:rPr lang="en-US" sz="1864" dirty="0" err="1"/>
              <a:t>artırmaq</a:t>
            </a:r>
            <a:r>
              <a:rPr lang="en-US" sz="1864" dirty="0"/>
              <a:t> </a:t>
            </a:r>
            <a:r>
              <a:rPr lang="en-US" sz="1864" dirty="0" err="1"/>
              <a:t>və</a:t>
            </a:r>
            <a:r>
              <a:rPr lang="en-US" sz="1864" dirty="0"/>
              <a:t> </a:t>
            </a:r>
            <a:r>
              <a:rPr lang="en-US" sz="1864" dirty="0" err="1"/>
              <a:t>ətraf</a:t>
            </a:r>
            <a:r>
              <a:rPr lang="en-US" sz="1864" dirty="0"/>
              <a:t> </a:t>
            </a:r>
            <a:r>
              <a:rPr lang="en-US" sz="1864" dirty="0" err="1"/>
              <a:t>mühitə</a:t>
            </a:r>
            <a:r>
              <a:rPr lang="en-US" sz="1864" dirty="0"/>
              <a:t> </a:t>
            </a:r>
            <a:r>
              <a:rPr lang="en-US" sz="1864" dirty="0" err="1"/>
              <a:t>təsirləri</a:t>
            </a:r>
            <a:r>
              <a:rPr lang="en-US" sz="1864" dirty="0"/>
              <a:t> </a:t>
            </a:r>
            <a:r>
              <a:rPr lang="en-US" sz="1864" dirty="0" err="1"/>
              <a:t>azaltmaq</a:t>
            </a:r>
            <a:r>
              <a:rPr lang="en-US" sz="1864" dirty="0"/>
              <a:t>.</a:t>
            </a:r>
            <a:endParaRPr lang="az-Latn-AZ" sz="1864" dirty="0"/>
          </a:p>
          <a:p>
            <a:r>
              <a:rPr lang="en-US" sz="1864" dirty="0"/>
              <a:t>Bina </a:t>
            </a:r>
            <a:r>
              <a:rPr lang="en-US" sz="1864" dirty="0" err="1"/>
              <a:t>Orientasiyasının</a:t>
            </a:r>
            <a:r>
              <a:rPr lang="en-US" sz="1864" dirty="0"/>
              <a:t> </a:t>
            </a:r>
            <a:r>
              <a:rPr lang="en-US" sz="1864" dirty="0" err="1"/>
              <a:t>Önəmi:Günəş</a:t>
            </a:r>
            <a:r>
              <a:rPr lang="az-Latn-AZ" sz="1864" dirty="0"/>
              <a:t>i tutmaq</a:t>
            </a:r>
            <a:r>
              <a:rPr lang="en-US" sz="1864" dirty="0"/>
              <a:t>: </a:t>
            </a:r>
            <a:r>
              <a:rPr lang="en-US" sz="1864" dirty="0" err="1"/>
              <a:t>Düzgün</a:t>
            </a:r>
            <a:r>
              <a:rPr lang="en-US" sz="1864" dirty="0"/>
              <a:t> </a:t>
            </a:r>
            <a:r>
              <a:rPr lang="en-US" sz="1864" dirty="0" err="1"/>
              <a:t>oriyentasiya</a:t>
            </a:r>
            <a:r>
              <a:rPr lang="en-US" sz="1864" dirty="0"/>
              <a:t> </a:t>
            </a:r>
            <a:r>
              <a:rPr lang="en-US" sz="1864" dirty="0" err="1"/>
              <a:t>qışda</a:t>
            </a:r>
            <a:r>
              <a:rPr lang="en-US" sz="1864" dirty="0"/>
              <a:t> </a:t>
            </a:r>
            <a:r>
              <a:rPr lang="en-US" sz="1864" dirty="0" err="1"/>
              <a:t>günəş</a:t>
            </a:r>
            <a:r>
              <a:rPr lang="en-US" sz="1864" dirty="0"/>
              <a:t> </a:t>
            </a:r>
            <a:r>
              <a:rPr lang="en-US" sz="1864" dirty="0" err="1"/>
              <a:t>istiliyinin</a:t>
            </a:r>
            <a:r>
              <a:rPr lang="en-US" sz="1864" dirty="0"/>
              <a:t> </a:t>
            </a:r>
            <a:r>
              <a:rPr lang="en-US" sz="1864" dirty="0" err="1"/>
              <a:t>qazancını</a:t>
            </a:r>
            <a:r>
              <a:rPr lang="en-US" sz="1864" dirty="0"/>
              <a:t> </a:t>
            </a:r>
            <a:r>
              <a:rPr lang="en-US" sz="1864" dirty="0" err="1"/>
              <a:t>artırır</a:t>
            </a:r>
            <a:r>
              <a:rPr lang="en-US" sz="1864" dirty="0"/>
              <a:t> </a:t>
            </a:r>
            <a:r>
              <a:rPr lang="en-US" sz="1864" dirty="0" err="1"/>
              <a:t>və</a:t>
            </a:r>
            <a:r>
              <a:rPr lang="en-US" sz="1864" dirty="0"/>
              <a:t> </a:t>
            </a:r>
            <a:r>
              <a:rPr lang="en-US" sz="1864" dirty="0" err="1"/>
              <a:t>yayda</a:t>
            </a:r>
            <a:r>
              <a:rPr lang="en-US" sz="1864" dirty="0"/>
              <a:t> </a:t>
            </a:r>
            <a:r>
              <a:rPr lang="en-US" sz="1864" dirty="0" err="1"/>
              <a:t>minimuma</a:t>
            </a:r>
            <a:r>
              <a:rPr lang="en-US" sz="1864" dirty="0"/>
              <a:t> </a:t>
            </a:r>
            <a:r>
              <a:rPr lang="en-US" sz="1864" dirty="0" err="1"/>
              <a:t>endirir</a:t>
            </a:r>
            <a:r>
              <a:rPr lang="en-US" sz="1864" dirty="0"/>
              <a:t>.</a:t>
            </a:r>
            <a:endParaRPr lang="az-Latn-AZ" sz="1864" dirty="0"/>
          </a:p>
          <a:p>
            <a:r>
              <a:rPr lang="en-US" sz="1864" dirty="0" err="1"/>
              <a:t>Gün</a:t>
            </a:r>
            <a:r>
              <a:rPr lang="en-US" sz="1864" dirty="0"/>
              <a:t> </a:t>
            </a:r>
            <a:r>
              <a:rPr lang="en-US" sz="1864" dirty="0" err="1"/>
              <a:t>işığı</a:t>
            </a:r>
            <a:r>
              <a:rPr lang="en-US" sz="1864" dirty="0"/>
              <a:t>: </a:t>
            </a:r>
            <a:r>
              <a:rPr lang="en-US" sz="1864" dirty="0" err="1"/>
              <a:t>Təbii</a:t>
            </a:r>
            <a:r>
              <a:rPr lang="en-US" sz="1864" dirty="0"/>
              <a:t> </a:t>
            </a:r>
            <a:r>
              <a:rPr lang="en-US" sz="1864" dirty="0" err="1"/>
              <a:t>işıqlandırmanı</a:t>
            </a:r>
            <a:r>
              <a:rPr lang="en-US" sz="1864" dirty="0"/>
              <a:t> </a:t>
            </a:r>
            <a:r>
              <a:rPr lang="en-US" sz="1864" dirty="0" err="1"/>
              <a:t>gücləndirir</a:t>
            </a:r>
            <a:r>
              <a:rPr lang="en-US" sz="1864" dirty="0"/>
              <a:t>, </a:t>
            </a:r>
            <a:r>
              <a:rPr lang="en-US" sz="1864" dirty="0" err="1"/>
              <a:t>süni</a:t>
            </a:r>
            <a:r>
              <a:rPr lang="en-US" sz="1864" dirty="0"/>
              <a:t> </a:t>
            </a:r>
            <a:r>
              <a:rPr lang="en-US" sz="1864" dirty="0" err="1"/>
              <a:t>işıqlandırma</a:t>
            </a:r>
            <a:r>
              <a:rPr lang="en-US" sz="1864" dirty="0"/>
              <a:t> </a:t>
            </a:r>
            <a:r>
              <a:rPr lang="en-US" sz="1864" dirty="0" err="1"/>
              <a:t>ehtiyacını</a:t>
            </a:r>
            <a:r>
              <a:rPr lang="en-US" sz="1864" dirty="0"/>
              <a:t> </a:t>
            </a:r>
            <a:r>
              <a:rPr lang="en-US" sz="1864" dirty="0" err="1"/>
              <a:t>azaldır</a:t>
            </a:r>
            <a:r>
              <a:rPr lang="en-US" sz="1864" dirty="0"/>
              <a:t>.</a:t>
            </a:r>
            <a:endParaRPr lang="az-Latn-AZ" sz="1864" dirty="0"/>
          </a:p>
          <a:p>
            <a:r>
              <a:rPr lang="en-US" sz="1864" dirty="0" err="1"/>
              <a:t>Havalandırma</a:t>
            </a:r>
            <a:r>
              <a:rPr lang="en-US" sz="1864" dirty="0"/>
              <a:t>: </a:t>
            </a:r>
            <a:r>
              <a:rPr lang="en-US" sz="1864" dirty="0" err="1"/>
              <a:t>Təbii</a:t>
            </a:r>
            <a:r>
              <a:rPr lang="en-US" sz="1864" dirty="0"/>
              <a:t> </a:t>
            </a:r>
            <a:r>
              <a:rPr lang="en-US" sz="1864" dirty="0" err="1"/>
              <a:t>ventilyasiyanı</a:t>
            </a:r>
            <a:r>
              <a:rPr lang="en-US" sz="1864" dirty="0"/>
              <a:t> </a:t>
            </a:r>
            <a:r>
              <a:rPr lang="en-US" sz="1864" dirty="0" err="1"/>
              <a:t>təşviq</a:t>
            </a:r>
            <a:r>
              <a:rPr lang="en-US" sz="1864" dirty="0"/>
              <a:t> </a:t>
            </a:r>
            <a:r>
              <a:rPr lang="en-US" sz="1864" dirty="0" err="1"/>
              <a:t>edir</a:t>
            </a:r>
            <a:r>
              <a:rPr lang="en-US" sz="1864" dirty="0"/>
              <a:t>, </a:t>
            </a:r>
            <a:r>
              <a:rPr lang="en-US" sz="1864" dirty="0" err="1"/>
              <a:t>daxili</a:t>
            </a:r>
            <a:r>
              <a:rPr lang="en-US" sz="1864" dirty="0"/>
              <a:t> </a:t>
            </a:r>
            <a:r>
              <a:rPr lang="en-US" sz="1864" dirty="0" err="1"/>
              <a:t>havanın</a:t>
            </a:r>
            <a:r>
              <a:rPr lang="en-US" sz="1864" dirty="0"/>
              <a:t> </a:t>
            </a:r>
            <a:r>
              <a:rPr lang="en-US" sz="1864" dirty="0" err="1"/>
              <a:t>keyfiyyətini</a:t>
            </a:r>
            <a:r>
              <a:rPr lang="en-US" sz="1864" dirty="0"/>
              <a:t> </a:t>
            </a:r>
            <a:r>
              <a:rPr lang="en-US" sz="1864" dirty="0" err="1"/>
              <a:t>yaxşılaşdırır</a:t>
            </a:r>
            <a:r>
              <a:rPr lang="en-US" sz="1864" dirty="0"/>
              <a:t> </a:t>
            </a:r>
            <a:r>
              <a:rPr lang="en-US" sz="1864" dirty="0" err="1"/>
              <a:t>və</a:t>
            </a:r>
            <a:r>
              <a:rPr lang="en-US" sz="1864" dirty="0"/>
              <a:t> </a:t>
            </a:r>
            <a:r>
              <a:rPr lang="en-US" sz="1864" dirty="0" err="1"/>
              <a:t>mexaniki</a:t>
            </a:r>
            <a:r>
              <a:rPr lang="en-US" sz="1864" dirty="0"/>
              <a:t> </a:t>
            </a:r>
            <a:r>
              <a:rPr lang="en-US" sz="1864" dirty="0" err="1"/>
              <a:t>soyutmaya</a:t>
            </a:r>
            <a:r>
              <a:rPr lang="en-US" sz="1864" dirty="0"/>
              <a:t> </a:t>
            </a:r>
            <a:r>
              <a:rPr lang="en-US" sz="1864" dirty="0" err="1"/>
              <a:t>ehtiyacı</a:t>
            </a:r>
            <a:r>
              <a:rPr lang="en-US" sz="1864" dirty="0"/>
              <a:t> </a:t>
            </a:r>
            <a:r>
              <a:rPr lang="en-US" sz="1864" dirty="0" err="1"/>
              <a:t>azaldır</a:t>
            </a:r>
            <a:r>
              <a:rPr lang="en-US" sz="1864" dirty="0"/>
              <a:t>.</a:t>
            </a:r>
            <a:endParaRPr lang="az-Latn-AZ" sz="1864" dirty="0"/>
          </a:p>
          <a:p>
            <a:r>
              <a:rPr lang="en-US" sz="1864" dirty="0" err="1"/>
              <a:t>Enerji</a:t>
            </a:r>
            <a:r>
              <a:rPr lang="en-US" sz="1864" dirty="0"/>
              <a:t> </a:t>
            </a:r>
            <a:r>
              <a:rPr lang="en-US" sz="1864" dirty="0" err="1"/>
              <a:t>Effektivliyi</a:t>
            </a:r>
            <a:r>
              <a:rPr lang="en-US" sz="1864" dirty="0"/>
              <a:t>: </a:t>
            </a:r>
            <a:r>
              <a:rPr lang="en-US" sz="1864" dirty="0" err="1"/>
              <a:t>İstilik</a:t>
            </a:r>
            <a:r>
              <a:rPr lang="en-US" sz="1864" dirty="0"/>
              <a:t>, </a:t>
            </a:r>
            <a:r>
              <a:rPr lang="en-US" sz="1864" dirty="0" err="1"/>
              <a:t>soyutma</a:t>
            </a:r>
            <a:r>
              <a:rPr lang="en-US" sz="1864" dirty="0"/>
              <a:t> </a:t>
            </a:r>
            <a:r>
              <a:rPr lang="en-US" sz="1864" dirty="0" err="1"/>
              <a:t>və</a:t>
            </a:r>
            <a:r>
              <a:rPr lang="en-US" sz="1864" dirty="0"/>
              <a:t> </a:t>
            </a:r>
            <a:r>
              <a:rPr lang="en-US" sz="1864" dirty="0" err="1"/>
              <a:t>işıqlandırma</a:t>
            </a:r>
            <a:r>
              <a:rPr lang="en-US" sz="1864" dirty="0"/>
              <a:t> </a:t>
            </a:r>
            <a:r>
              <a:rPr lang="en-US" sz="1864" dirty="0" err="1"/>
              <a:t>enerji</a:t>
            </a:r>
            <a:r>
              <a:rPr lang="en-US" sz="1864" dirty="0"/>
              <a:t> </a:t>
            </a:r>
            <a:r>
              <a:rPr lang="en-US" sz="1864" dirty="0" err="1"/>
              <a:t>istehlakını</a:t>
            </a:r>
            <a:r>
              <a:rPr lang="en-US" sz="1864" dirty="0"/>
              <a:t> </a:t>
            </a:r>
            <a:r>
              <a:rPr lang="en-US" sz="1864" dirty="0" err="1"/>
              <a:t>azaldır</a:t>
            </a:r>
            <a:r>
              <a:rPr lang="en-US" sz="1864" dirty="0"/>
              <a:t>.</a:t>
            </a:r>
          </a:p>
        </p:txBody>
      </p:sp>
      <p:pic>
        <p:nvPicPr>
          <p:cNvPr id="8196" name="Picture 4" descr="Building Orientation">
            <a:extLst>
              <a:ext uri="{FF2B5EF4-FFF2-40B4-BE49-F238E27FC236}">
                <a16:creationId xmlns:a16="http://schemas.microsoft.com/office/drawing/2014/main" id="{6AE282C8-2D4E-69CF-377B-C048A67EE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2890" y="693060"/>
            <a:ext cx="4395061" cy="229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Building Orientation | Sustainability Workshop">
            <a:extLst>
              <a:ext uri="{FF2B5EF4-FFF2-40B4-BE49-F238E27FC236}">
                <a16:creationId xmlns:a16="http://schemas.microsoft.com/office/drawing/2014/main" id="{AEBFEF62-F123-28BA-6781-1C4828297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5688" y="3707894"/>
            <a:ext cx="3787603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18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lar panels on a roof&#10;&#10;Description automatically generated">
            <a:extLst>
              <a:ext uri="{FF2B5EF4-FFF2-40B4-BE49-F238E27FC236}">
                <a16:creationId xmlns:a16="http://schemas.microsoft.com/office/drawing/2014/main" id="{73DA299B-CB55-12E5-3ED1-643DA21C8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303" r="1" b="428"/>
          <a:stretch/>
        </p:blipFill>
        <p:spPr>
          <a:xfrm>
            <a:off x="4883679" y="7"/>
            <a:ext cx="7305033" cy="3364985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8" name="Picture 7" descr="A wind turbines in a field&#10;&#10;Description automatically generated">
            <a:extLst>
              <a:ext uri="{FF2B5EF4-FFF2-40B4-BE49-F238E27FC236}">
                <a16:creationId xmlns:a16="http://schemas.microsoft.com/office/drawing/2014/main" id="{1C852A01-F0DC-0518-7257-25A0E61D3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8108" r="1" b="1"/>
          <a:stretch/>
        </p:blipFill>
        <p:spPr>
          <a:xfrm>
            <a:off x="4883679" y="3493008"/>
            <a:ext cx="7305033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AFAB7-4DE6-5483-CE5E-2808E1497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03" y="859536"/>
            <a:ext cx="4830195" cy="1243584"/>
          </a:xfrm>
        </p:spPr>
        <p:txBody>
          <a:bodyPr>
            <a:normAutofit fontScale="90000"/>
          </a:bodyPr>
          <a:lstStyle/>
          <a:p>
            <a:r>
              <a:rPr lang="en-US" sz="2863"/>
              <a:t>Bərpa Olunan Enerji İnteqrasiyası:</a:t>
            </a:r>
            <a:br>
              <a:rPr lang="en-US" sz="2863"/>
            </a:br>
            <a:endParaRPr lang="en-US" sz="2863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97558-5497-2B55-EF8F-6D11691D7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3" y="2512611"/>
            <a:ext cx="4830196" cy="3664351"/>
          </a:xfrm>
        </p:spPr>
        <p:txBody>
          <a:bodyPr>
            <a:normAutofit/>
          </a:bodyPr>
          <a:lstStyle/>
          <a:p>
            <a:r>
              <a:rPr lang="en-US" sz="1997"/>
              <a:t>Günəş Enerjisi: Fotovoltaik panellər, günəş enerjisi ilə su isitmə sistemləri</a:t>
            </a:r>
          </a:p>
          <a:p>
            <a:r>
              <a:rPr lang="en-US" sz="1997"/>
              <a:t>Külək Enerjisi: Kiçik külək turbinləri, şəhər külək enerjisi həlləri</a:t>
            </a:r>
          </a:p>
          <a:p>
            <a:r>
              <a:rPr lang="en-US" sz="1997"/>
              <a:t>Geotermal sistemlər: Geotermal istilik və soyutma sistemləri</a:t>
            </a:r>
            <a:endParaRPr lang="en-US" sz="1997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FC127A-A516-B0AC-398D-B5B3D56FB068}"/>
              </a:ext>
            </a:extLst>
          </p:cNvPr>
          <p:cNvSpPr txBox="1"/>
          <p:nvPr/>
        </p:nvSpPr>
        <p:spPr>
          <a:xfrm>
            <a:off x="8932449" y="6866456"/>
            <a:ext cx="1614546" cy="164019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399"/>
              </a:spcAft>
            </a:pPr>
            <a:r>
              <a:rPr lang="en-US" sz="466">
                <a:solidFill>
                  <a:srgbClr val="FFFFFF"/>
                </a:solidFill>
                <a:hlinkClick r:id="rId3" tooltip="https://www.bundabergnow.com/2021/08/25/solar-panel-recycling-changes-for-a-better-environmen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466">
                <a:solidFill>
                  <a:srgbClr val="FFFFFF"/>
                </a:solidFill>
              </a:rPr>
              <a:t> by Unknown Author is licensed under </a:t>
            </a:r>
            <a:r>
              <a:rPr lang="en-US" sz="466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466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54E132-86FF-DFE7-506D-5EFA556742A5}"/>
              </a:ext>
            </a:extLst>
          </p:cNvPr>
          <p:cNvSpPr txBox="1"/>
          <p:nvPr/>
        </p:nvSpPr>
        <p:spPr>
          <a:xfrm>
            <a:off x="10469972" y="6866456"/>
            <a:ext cx="1718740" cy="164019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399"/>
              </a:spcAft>
            </a:pPr>
            <a:r>
              <a:rPr lang="en-US" sz="466">
                <a:solidFill>
                  <a:srgbClr val="FFFFFF"/>
                </a:solidFill>
                <a:hlinkClick r:id="rId5" tooltip="https://singularityhub.com/2017/07/09/this-mini-wind-turbine-can-power-your-home-in-a-gentle-breez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466">
                <a:solidFill>
                  <a:srgbClr val="FFFFFF"/>
                </a:solidFill>
              </a:rPr>
              <a:t> by Unknown Author is licensed under </a:t>
            </a:r>
            <a:r>
              <a:rPr lang="en-US" sz="466">
                <a:solidFill>
                  <a:srgbClr val="FFFFFF"/>
                </a:solidFill>
                <a:hlinkClick r:id="rId7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466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79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0980-268F-5C2C-1576-F70ADD7D9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90" y="-62931"/>
            <a:ext cx="10509927" cy="1325563"/>
          </a:xfrm>
        </p:spPr>
        <p:txBody>
          <a:bodyPr/>
          <a:lstStyle/>
          <a:p>
            <a:r>
              <a:rPr lang="en-US" dirty="0" err="1"/>
              <a:t>Yaşıl</a:t>
            </a:r>
            <a:r>
              <a:rPr lang="en-US" dirty="0"/>
              <a:t> </a:t>
            </a:r>
            <a:r>
              <a:rPr lang="en-US" dirty="0" err="1"/>
              <a:t>Tikinti</a:t>
            </a:r>
            <a:r>
              <a:rPr lang="en-US" dirty="0"/>
              <a:t> </a:t>
            </a:r>
            <a:r>
              <a:rPr lang="en-US" dirty="0" err="1"/>
              <a:t>Sertifikatı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97EC-C2AB-3A08-C576-355E8B18A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90" y="993607"/>
            <a:ext cx="7915028" cy="6037746"/>
          </a:xfrm>
        </p:spPr>
        <p:txBody>
          <a:bodyPr>
            <a:normAutofit/>
          </a:bodyPr>
          <a:lstStyle/>
          <a:p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LEED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Sertifikatı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meyarlar</a:t>
            </a:r>
            <a:endParaRPr lang="en-US" sz="159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LEED (Leadership in Energy and Environmental Design)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yaşıl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binaların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sertifikatlaşdırılması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proqramıdır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ABŞ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Yaşıl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Tikinti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Şurası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(USGBC)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tərəfindən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idarə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olunan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proqram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dünyada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ən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çox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istifadə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edilən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sertifikatlaşdırma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sistemidir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LEED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yaşıl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binaların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layihələndirilməsi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tikintisi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istismarı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saxlanılması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beynəlxalq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səviyyədə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tanınmış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standart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yaradır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LEED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sertifikatı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binaların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davamlılıq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enerji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səmərəliliyi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suya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qənaət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ətraf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mühitə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təsir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insan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sağlamlığı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rahatlığı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baxımından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nə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qədər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uğurlu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olduğunu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ölçmək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istifadə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olunur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Sertifikat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binaların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dörd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fərqli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səviyyəsində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verilir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LEED Certified, LEED Silver, LEED Gold </a:t>
            </a:r>
            <a:r>
              <a:rPr lang="en-US" sz="1598" dirty="0" err="1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598" dirty="0">
                <a:solidFill>
                  <a:srgbClr val="23232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LEED Platinum.</a:t>
            </a:r>
          </a:p>
          <a:p>
            <a:r>
              <a:rPr lang="en-US" sz="1598" b="1" dirty="0" err="1">
                <a:latin typeface="Arial" panose="020B0604020202020204" pitchFamily="34" charset="0"/>
                <a:cs typeface="Arial" panose="020B0604020202020204" pitchFamily="34" charset="0"/>
              </a:rPr>
              <a:t>Passiv</a:t>
            </a:r>
            <a:r>
              <a:rPr lang="en-US" sz="1598" b="1" dirty="0">
                <a:latin typeface="Arial" panose="020B0604020202020204" pitchFamily="34" charset="0"/>
                <a:cs typeface="Arial" panose="020B0604020202020204" pitchFamily="34" charset="0"/>
              </a:rPr>
              <a:t> Ev </a:t>
            </a:r>
            <a:r>
              <a:rPr lang="en-US" sz="1598" b="1" dirty="0" err="1">
                <a:latin typeface="Arial" panose="020B0604020202020204" pitchFamily="34" charset="0"/>
                <a:cs typeface="Arial" panose="020B0604020202020204" pitchFamily="34" charset="0"/>
              </a:rPr>
              <a:t>Standartları</a:t>
            </a:r>
            <a:r>
              <a:rPr lang="en-US" sz="1598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98" b="1" dirty="0" err="1">
                <a:latin typeface="Arial" panose="020B0604020202020204" pitchFamily="34" charset="0"/>
                <a:cs typeface="Arial" panose="020B0604020202020204" pitchFamily="34" charset="0"/>
              </a:rPr>
              <a:t>Dizayn</a:t>
            </a:r>
            <a:r>
              <a:rPr lang="en-US" sz="159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latin typeface="Arial" panose="020B0604020202020204" pitchFamily="34" charset="0"/>
                <a:cs typeface="Arial" panose="020B0604020202020204" pitchFamily="34" charset="0"/>
              </a:rPr>
              <a:t>prinsipləri</a:t>
            </a:r>
            <a:r>
              <a:rPr lang="en-US" sz="159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59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b="1" dirty="0" err="1">
                <a:latin typeface="Arial" panose="020B0604020202020204" pitchFamily="34" charset="0"/>
                <a:cs typeface="Arial" panose="020B0604020202020204" pitchFamily="34" charset="0"/>
              </a:rPr>
              <a:t>üstünlükləri</a:t>
            </a:r>
            <a:endParaRPr lang="en-US" sz="1598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Passiv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nədir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?“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Passiv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Ev”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gün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qarşılaşdığımız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enerjiyə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qənaət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edən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bina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standartıdır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Passiv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Ev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standartına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cavab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verən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binalar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ənənəvi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evlərə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nisbətən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isitmə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soyutma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90%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enerji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sərf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etməklə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rahat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sağlamdır.Passiv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Ev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rahat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daxili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mühitə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nail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olmaq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günəşdən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ətraf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mühitin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istiliyindən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istifadə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edən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faktiki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olaraq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hermetik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, super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izolyasiya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edilmiş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bina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598" dirty="0">
                <a:latin typeface="Arial" panose="020B0604020202020204" pitchFamily="34" charset="0"/>
                <a:cs typeface="Arial" panose="020B0604020202020204" pitchFamily="34" charset="0"/>
              </a:rPr>
              <a:t>örtüyü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yaratmaqla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enerjiyə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qənaət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edir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İstilik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bərpa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ventilyatoru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HRV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adlanan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ventilyasiya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sistemindən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təmiz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havanın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daimi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təchizatını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təmin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etmək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istifadə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olunur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. HRV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tərəfindən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toplanan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istilik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qışda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sizi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isti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saxlamaq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evə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geri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vurulur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sizi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sərinlə</a:t>
            </a:r>
            <a:r>
              <a:rPr lang="az-Latn-AZ" sz="1598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mək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yayda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598" dirty="0">
                <a:latin typeface="Arial" panose="020B0604020202020204" pitchFamily="34" charset="0"/>
                <a:cs typeface="Arial" panose="020B0604020202020204" pitchFamily="34" charset="0"/>
              </a:rPr>
              <a:t>çölə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pompalanır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BREEAM: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Standartların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izahı</a:t>
            </a:r>
            <a:endParaRPr lang="en-US" sz="159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BREEAM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dayanıqlı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tikilmiş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ətraf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mühit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dünyanın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aparıcı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elmi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əsaslı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qiymətləndirmə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sertifikatlaşdırma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sistemləri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8" dirty="0" err="1">
                <a:latin typeface="Arial" panose="020B0604020202020204" pitchFamily="34" charset="0"/>
                <a:cs typeface="Arial" panose="020B0604020202020204" pitchFamily="34" charset="0"/>
              </a:rPr>
              <a:t>dəstidir</a:t>
            </a:r>
            <a:r>
              <a:rPr lang="en-US" sz="1598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218" name="Picture 2" descr="PREDSTAVLJAMO LEED sertifikacija - Energetski Portal">
            <a:extLst>
              <a:ext uri="{FF2B5EF4-FFF2-40B4-BE49-F238E27FC236}">
                <a16:creationId xmlns:a16="http://schemas.microsoft.com/office/drawing/2014/main" id="{31DD370D-B915-A35B-E34F-D7D14593E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606" y="169208"/>
            <a:ext cx="4160464" cy="299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REEAM - Everything you need to know 2024 - Imvelo Ltd">
            <a:extLst>
              <a:ext uri="{FF2B5EF4-FFF2-40B4-BE49-F238E27FC236}">
                <a16:creationId xmlns:a16="http://schemas.microsoft.com/office/drawing/2014/main" id="{1CC96F02-8E91-4AFE-D8C8-B2B314F84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070" y="2998817"/>
            <a:ext cx="4756628" cy="370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0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410F-7B41-0552-7EE8-FAFBC954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06" y="1078992"/>
            <a:ext cx="6269400" cy="1545336"/>
          </a:xfrm>
        </p:spPr>
        <p:txBody>
          <a:bodyPr anchor="b">
            <a:normAutofit/>
          </a:bodyPr>
          <a:lstStyle/>
          <a:p>
            <a:r>
              <a:rPr lang="en-US" sz="5193" dirty="0"/>
              <a:t>Case Studies:</a:t>
            </a:r>
          </a:p>
        </p:txBody>
      </p:sp>
      <p:pic>
        <p:nvPicPr>
          <p:cNvPr id="11272" name="Picture 8" descr="THE LINE: a revolution in urban living">
            <a:extLst>
              <a:ext uri="{FF2B5EF4-FFF2-40B4-BE49-F238E27FC236}">
                <a16:creationId xmlns:a16="http://schemas.microsoft.com/office/drawing/2014/main" id="{99344490-1214-0826-FB9D-56976C4E9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" r="2" b="11092"/>
          <a:stretch/>
        </p:blipFill>
        <p:spPr bwMode="auto">
          <a:xfrm>
            <a:off x="7683151" y="1"/>
            <a:ext cx="4505560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CC82B-FFB9-BE13-F118-9CAB6B76C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06" y="3355848"/>
            <a:ext cx="6269400" cy="2825496"/>
          </a:xfrm>
        </p:spPr>
        <p:txBody>
          <a:bodyPr>
            <a:normAutofit fontScale="92500"/>
          </a:bodyPr>
          <a:lstStyle/>
          <a:p>
            <a:r>
              <a:rPr lang="en-US" sz="2197" dirty="0" err="1"/>
              <a:t>Uğurlu</a:t>
            </a:r>
            <a:r>
              <a:rPr lang="en-US" sz="2197" dirty="0"/>
              <a:t> </a:t>
            </a:r>
            <a:r>
              <a:rPr lang="en-US" sz="2197" dirty="0" err="1"/>
              <a:t>layihələr</a:t>
            </a:r>
            <a:r>
              <a:rPr lang="en-US" sz="2197" dirty="0"/>
              <a:t>: Masdar City, The Edge in Amsterdam, Bosco </a:t>
            </a:r>
            <a:r>
              <a:rPr lang="en-US" sz="2197" dirty="0" err="1"/>
              <a:t>Verticale</a:t>
            </a:r>
            <a:r>
              <a:rPr lang="en-US" sz="2197" dirty="0"/>
              <a:t> in </a:t>
            </a:r>
            <a:r>
              <a:rPr lang="en-US" sz="2197" dirty="0" err="1"/>
              <a:t>Milanda</a:t>
            </a:r>
            <a:r>
              <a:rPr lang="az-Latn-AZ" sz="2197" dirty="0"/>
              <a:t>, The Line </a:t>
            </a:r>
            <a:endParaRPr lang="en-US" sz="2197" dirty="0"/>
          </a:p>
          <a:p>
            <a:r>
              <a:rPr lang="en-US" sz="2197" dirty="0" err="1"/>
              <a:t>Öyrənilən</a:t>
            </a:r>
            <a:r>
              <a:rPr lang="en-US" sz="2197" dirty="0"/>
              <a:t> </a:t>
            </a:r>
            <a:r>
              <a:rPr lang="en-US" sz="2197" dirty="0" err="1"/>
              <a:t>dərslər</a:t>
            </a:r>
            <a:r>
              <a:rPr lang="en-US" sz="2197" dirty="0"/>
              <a:t>: </a:t>
            </a:r>
          </a:p>
          <a:p>
            <a:r>
              <a:rPr lang="en-US" sz="2197" dirty="0" err="1"/>
              <a:t>Digər</a:t>
            </a:r>
            <a:r>
              <a:rPr lang="en-US" sz="2197" dirty="0"/>
              <a:t> </a:t>
            </a:r>
            <a:r>
              <a:rPr lang="en-US" sz="2197" dirty="0" err="1"/>
              <a:t>layihələr</a:t>
            </a:r>
            <a:r>
              <a:rPr lang="en-US" sz="2197" dirty="0"/>
              <a:t> </a:t>
            </a:r>
            <a:r>
              <a:rPr lang="en-US" sz="2197" dirty="0" err="1"/>
              <a:t>üçün</a:t>
            </a:r>
            <a:r>
              <a:rPr lang="en-US" sz="2197" dirty="0"/>
              <a:t> </a:t>
            </a:r>
            <a:r>
              <a:rPr lang="en-US" sz="2197" dirty="0" err="1"/>
              <a:t>əsas</a:t>
            </a:r>
            <a:r>
              <a:rPr lang="en-US" sz="2197" dirty="0"/>
              <a:t> </a:t>
            </a:r>
            <a:r>
              <a:rPr lang="en-US" sz="2197" dirty="0" err="1"/>
              <a:t>ideyalar</a:t>
            </a:r>
            <a:r>
              <a:rPr lang="en-US" sz="2197" dirty="0"/>
              <a:t> v</a:t>
            </a:r>
            <a:r>
              <a:rPr lang="az-Latn-AZ" sz="2197" dirty="0"/>
              <a:t>ə ilham mənbəyi</a:t>
            </a:r>
          </a:p>
          <a:p>
            <a:r>
              <a:rPr lang="en-US" sz="2197" dirty="0">
                <a:hlinkClick r:id="rId3"/>
              </a:rPr>
              <a:t>https://www.youtube.com/watch?v=nHTTvVWTGsU</a:t>
            </a:r>
            <a:endParaRPr lang="en-US" sz="2197" dirty="0"/>
          </a:p>
          <a:p>
            <a:r>
              <a:rPr lang="en-US" sz="2197" dirty="0">
                <a:hlinkClick r:id="rId4"/>
              </a:rPr>
              <a:t>https://www.youtube.com/watch?v=0kz5vEqdaSc</a:t>
            </a:r>
            <a:endParaRPr lang="en-US" sz="2197" dirty="0"/>
          </a:p>
          <a:p>
            <a:endParaRPr lang="en-US" sz="2197" dirty="0"/>
          </a:p>
        </p:txBody>
      </p:sp>
      <p:pic>
        <p:nvPicPr>
          <p:cNvPr id="11266" name="Picture 2" descr="Masdar City Abu Dhabi: Location, Amenities and More | dubizzle">
            <a:extLst>
              <a:ext uri="{FF2B5EF4-FFF2-40B4-BE49-F238E27FC236}">
                <a16:creationId xmlns:a16="http://schemas.microsoft.com/office/drawing/2014/main" id="{C0CC184D-8F2B-D027-AB74-62B52F095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2" r="3625" b="2"/>
          <a:stretch/>
        </p:blipFill>
        <p:spPr bwMode="auto">
          <a:xfrm>
            <a:off x="7683151" y="2308860"/>
            <a:ext cx="4505560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Today and Tomorrow's Sustainable Cities - Arch2O.com">
            <a:extLst>
              <a:ext uri="{FF2B5EF4-FFF2-40B4-BE49-F238E27FC236}">
                <a16:creationId xmlns:a16="http://schemas.microsoft.com/office/drawing/2014/main" id="{14CEE33A-9F37-3C03-A711-D2C89E48D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r="11133"/>
          <a:stretch/>
        </p:blipFill>
        <p:spPr bwMode="auto">
          <a:xfrm>
            <a:off x="7683151" y="4617720"/>
            <a:ext cx="4505560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364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1797</Words>
  <Application>Microsoft Office PowerPoint</Application>
  <PresentationFormat>Geniş ekran</PresentationFormat>
  <Paragraphs>116</Paragraphs>
  <Slides>19</Slides>
  <Notes>0</Notes>
  <HiddenSlides>0</HiddenSlides>
  <MMClips>0</MMClips>
  <ScaleCrop>false</ScaleCrop>
  <HeadingPairs>
    <vt:vector size="6" baseType="variant">
      <vt:variant>
        <vt:lpstr>İstifadə olunmuş Şriftlər</vt:lpstr>
      </vt:variant>
      <vt:variant>
        <vt:i4>4</vt:i4>
      </vt:variant>
      <vt:variant>
        <vt:lpstr>Mövzu</vt:lpstr>
      </vt:variant>
      <vt:variant>
        <vt:i4>1</vt:i4>
      </vt:variant>
      <vt:variant>
        <vt:lpstr>Slayd Başlıqları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Times New Roman</vt:lpstr>
      <vt:lpstr>Office Theme</vt:lpstr>
      <vt:lpstr>Şəhərsalma və ya müxtəlif infrastruktur obyektlərinin tikintisində enerji səmərəliliyinin artırılmasına və ətraf mühitin qorunmasına yönəlik dizaynların və memarlıq konsepsiyalarının tətbiqi</vt:lpstr>
      <vt:lpstr>Qlobal kontekst: </vt:lpstr>
      <vt:lpstr>Davamlı Şəhər Planlaşdırılması:</vt:lpstr>
      <vt:lpstr>Şəhər İstilik Adası (Urban Heat Island)</vt:lpstr>
      <vt:lpstr>Enerjiyə qənaət edən Memarlıq Dizaynları:</vt:lpstr>
      <vt:lpstr>Binanın istiqaməti və planı:</vt:lpstr>
      <vt:lpstr>Bərpa Olunan Enerji İnteqrasiyası: </vt:lpstr>
      <vt:lpstr>Yaşıl Tikinti Sertifikatı:</vt:lpstr>
      <vt:lpstr>Case Studies:</vt:lpstr>
      <vt:lpstr>İnnovativ Texnologiyalar və Trendlər:</vt:lpstr>
      <vt:lpstr>Azotea Verde:</vt:lpstr>
      <vt:lpstr>Bosco Verticale, Milan, Italy</vt:lpstr>
      <vt:lpstr>Siyasət və Tənzimləyici Çərçivə</vt:lpstr>
      <vt:lpstr>Gələcək istiqamətlər və çağırışlar:</vt:lpstr>
      <vt:lpstr>Bullitt Mərkəzi:</vt:lpstr>
      <vt:lpstr>The Edge, Amsterdam, Netherlands</vt:lpstr>
      <vt:lpstr>Günəş Dekatlon Evləri:</vt:lpstr>
      <vt:lpstr>Net-Sıfır Enerji Binalarının 5 Əsas Xüsusiyyəti </vt:lpstr>
      <vt:lpstr>Nəticə: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Şəhərsalma və ya müxtəlif infrastruktur obyektlərinin tikintisində enerji səmərəliliyinin artırılmasına və ətraf mühitin qorunmasına yönəlik dizaynların və memarlıq konsepsiyalarının tətbiqi</dc:title>
  <dc:creator>Arzu Ahmadova</dc:creator>
  <cp:lastModifiedBy>User</cp:lastModifiedBy>
  <cp:revision>2</cp:revision>
  <dcterms:created xsi:type="dcterms:W3CDTF">2024-07-25T20:23:29Z</dcterms:created>
  <dcterms:modified xsi:type="dcterms:W3CDTF">2024-07-31T10:51:55Z</dcterms:modified>
</cp:coreProperties>
</file>